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302" r:id="rId4"/>
    <p:sldId id="292" r:id="rId5"/>
    <p:sldId id="286" r:id="rId6"/>
    <p:sldId id="305" r:id="rId7"/>
    <p:sldId id="306" r:id="rId8"/>
    <p:sldId id="307" r:id="rId9"/>
    <p:sldId id="313" r:id="rId10"/>
    <p:sldId id="311" r:id="rId11"/>
    <p:sldId id="294" r:id="rId12"/>
    <p:sldId id="295" r:id="rId13"/>
    <p:sldId id="312" r:id="rId14"/>
    <p:sldId id="298" r:id="rId15"/>
    <p:sldId id="310" r:id="rId16"/>
    <p:sldId id="287" r:id="rId17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vetanka Kanche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710" autoAdjust="0"/>
  </p:normalViewPr>
  <p:slideViewPr>
    <p:cSldViewPr>
      <p:cViewPr varScale="1">
        <p:scale>
          <a:sx n="109" d="100"/>
          <a:sy n="109" d="100"/>
        </p:scale>
        <p:origin x="15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DC29B-2BB9-4C9C-A1D0-8F2D06DD1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0E917-B3EA-46EA-A877-9BD9A892FCFB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НАЧАЛО:</a:t>
          </a:r>
          <a:endParaRPr lang="en-US" b="1" dirty="0">
            <a:solidFill>
              <a:schemeClr val="tx1"/>
            </a:solidFill>
          </a:endParaRPr>
        </a:p>
      </dgm:t>
    </dgm:pt>
    <dgm:pt modelId="{0F5706B3-1CDE-47D8-9EBA-428D27792F95}" type="parTrans" cxnId="{7F457849-2757-4CA2-BE41-A3E9CFBAE25D}">
      <dgm:prSet/>
      <dgm:spPr/>
      <dgm:t>
        <a:bodyPr/>
        <a:lstStyle/>
        <a:p>
          <a:endParaRPr lang="en-US"/>
        </a:p>
      </dgm:t>
    </dgm:pt>
    <dgm:pt modelId="{0A098F27-D0AF-4086-B6F9-55E757745A91}" type="sibTrans" cxnId="{7F457849-2757-4CA2-BE41-A3E9CFBAE25D}">
      <dgm:prSet/>
      <dgm:spPr/>
      <dgm:t>
        <a:bodyPr/>
        <a:lstStyle/>
        <a:p>
          <a:endParaRPr lang="en-US"/>
        </a:p>
      </dgm:t>
    </dgm:pt>
    <dgm:pt modelId="{39410A04-A34B-4169-9F85-E12B09F5CFFA}">
      <dgm:prSet phldrT="[Text]"/>
      <dgm:spPr/>
      <dgm:t>
        <a:bodyPr/>
        <a:lstStyle/>
        <a:p>
          <a:r>
            <a:rPr lang="bg-BG" b="1" dirty="0" smtClean="0"/>
            <a:t>28.02.2017 г.</a:t>
          </a:r>
          <a:endParaRPr lang="en-US" b="1" dirty="0"/>
        </a:p>
      </dgm:t>
    </dgm:pt>
    <dgm:pt modelId="{C8D7C4B2-C353-4097-87DB-48BD498F78CE}" type="parTrans" cxnId="{72E09D97-5EB7-4611-A84A-BEE6118D644F}">
      <dgm:prSet/>
      <dgm:spPr/>
      <dgm:t>
        <a:bodyPr/>
        <a:lstStyle/>
        <a:p>
          <a:endParaRPr lang="en-US"/>
        </a:p>
      </dgm:t>
    </dgm:pt>
    <dgm:pt modelId="{5E1D9092-F26B-4194-8FF2-6A17D663F1FD}" type="sibTrans" cxnId="{72E09D97-5EB7-4611-A84A-BEE6118D644F}">
      <dgm:prSet/>
      <dgm:spPr/>
      <dgm:t>
        <a:bodyPr/>
        <a:lstStyle/>
        <a:p>
          <a:endParaRPr lang="en-US"/>
        </a:p>
      </dgm:t>
    </dgm:pt>
    <dgm:pt modelId="{6B026BCB-4ABB-4B17-879A-E9C8E776213F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КРАЙ:</a:t>
          </a:r>
          <a:endParaRPr lang="en-US" b="1" dirty="0">
            <a:solidFill>
              <a:schemeClr val="tx1"/>
            </a:solidFill>
          </a:endParaRPr>
        </a:p>
      </dgm:t>
    </dgm:pt>
    <dgm:pt modelId="{FFF41F72-E47E-4BD1-BE04-E0BB20BCA3EF}" type="parTrans" cxnId="{38DE7190-34D8-4EFF-B053-9379B72C6621}">
      <dgm:prSet/>
      <dgm:spPr/>
      <dgm:t>
        <a:bodyPr/>
        <a:lstStyle/>
        <a:p>
          <a:endParaRPr lang="en-US"/>
        </a:p>
      </dgm:t>
    </dgm:pt>
    <dgm:pt modelId="{B2892C44-4744-4F20-9F85-6705D38C8F41}" type="sibTrans" cxnId="{38DE7190-34D8-4EFF-B053-9379B72C6621}">
      <dgm:prSet/>
      <dgm:spPr/>
      <dgm:t>
        <a:bodyPr/>
        <a:lstStyle/>
        <a:p>
          <a:endParaRPr lang="en-US"/>
        </a:p>
      </dgm:t>
    </dgm:pt>
    <dgm:pt modelId="{51E48835-D86C-444E-B9F9-5CD0A085FA43}">
      <dgm:prSet phldrT="[Text]"/>
      <dgm:spPr/>
      <dgm:t>
        <a:bodyPr/>
        <a:lstStyle/>
        <a:p>
          <a:r>
            <a:rPr lang="bg-BG" b="1" dirty="0" smtClean="0"/>
            <a:t>31.1</a:t>
          </a:r>
          <a:r>
            <a:rPr lang="en-US" b="1" dirty="0" smtClean="0"/>
            <a:t>0</a:t>
          </a:r>
          <a:r>
            <a:rPr lang="bg-BG" b="1" dirty="0" smtClean="0"/>
            <a:t>.20</a:t>
          </a:r>
          <a:r>
            <a:rPr lang="en-US" b="1" dirty="0" smtClean="0"/>
            <a:t>23</a:t>
          </a:r>
          <a:r>
            <a:rPr lang="bg-BG" b="1" dirty="0" smtClean="0"/>
            <a:t> г.</a:t>
          </a:r>
          <a:endParaRPr lang="en-US" b="1" dirty="0"/>
        </a:p>
      </dgm:t>
    </dgm:pt>
    <dgm:pt modelId="{21AE9197-B39A-403A-81C9-D817AA5C291A}" type="parTrans" cxnId="{6B2ED167-A0EA-4EF9-B6AD-12F1117204D9}">
      <dgm:prSet/>
      <dgm:spPr/>
      <dgm:t>
        <a:bodyPr/>
        <a:lstStyle/>
        <a:p>
          <a:endParaRPr lang="en-US"/>
        </a:p>
      </dgm:t>
    </dgm:pt>
    <dgm:pt modelId="{3FE966DF-3DA5-4E07-AD0F-38F68F7A00F1}" type="sibTrans" cxnId="{6B2ED167-A0EA-4EF9-B6AD-12F1117204D9}">
      <dgm:prSet/>
      <dgm:spPr/>
      <dgm:t>
        <a:bodyPr/>
        <a:lstStyle/>
        <a:p>
          <a:endParaRPr lang="en-US"/>
        </a:p>
      </dgm:t>
    </dgm:pt>
    <dgm:pt modelId="{2A482DA6-9BE9-4230-8B7E-FDE72D389B36}" type="pres">
      <dgm:prSet presAssocID="{DD4DC29B-2BB9-4C9C-A1D0-8F2D06DD1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C200F-6743-462D-926C-8585F4EDCFD7}" type="pres">
      <dgm:prSet presAssocID="{B800E917-B3EA-46EA-A877-9BD9A892FCFB}" presName="parentText" presStyleLbl="node1" presStyleIdx="0" presStyleCnt="2" custLinFactNeighborX="-214" custLinFactNeighborY="38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26F81-C0AA-447F-AA35-B5F805604CA5}" type="pres">
      <dgm:prSet presAssocID="{B800E917-B3EA-46EA-A877-9BD9A892FCF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670BC-3CFD-4358-B3F0-374BA4D90B49}" type="pres">
      <dgm:prSet presAssocID="{6B026BCB-4ABB-4B17-879A-E9C8E77621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9AB0D-8EB5-48B5-8A8E-5BE5F9035DF8}" type="pres">
      <dgm:prSet presAssocID="{6B026BCB-4ABB-4B17-879A-E9C8E776213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EE4781-B04F-499B-A083-391265C78944}" type="presOf" srcId="{51E48835-D86C-444E-B9F9-5CD0A085FA43}" destId="{DAA9AB0D-8EB5-48B5-8A8E-5BE5F9035DF8}" srcOrd="0" destOrd="0" presId="urn:microsoft.com/office/officeart/2005/8/layout/vList2"/>
    <dgm:cxn modelId="{FCFC1EF9-EDB1-4532-9978-32E9BE58A97F}" type="presOf" srcId="{DD4DC29B-2BB9-4C9C-A1D0-8F2D06DD1EFD}" destId="{2A482DA6-9BE9-4230-8B7E-FDE72D389B36}" srcOrd="0" destOrd="0" presId="urn:microsoft.com/office/officeart/2005/8/layout/vList2"/>
    <dgm:cxn modelId="{38DE7190-34D8-4EFF-B053-9379B72C6621}" srcId="{DD4DC29B-2BB9-4C9C-A1D0-8F2D06DD1EFD}" destId="{6B026BCB-4ABB-4B17-879A-E9C8E776213F}" srcOrd="1" destOrd="0" parTransId="{FFF41F72-E47E-4BD1-BE04-E0BB20BCA3EF}" sibTransId="{B2892C44-4744-4F20-9F85-6705D38C8F41}"/>
    <dgm:cxn modelId="{E8539D04-181B-4DCB-9768-771A62FFD880}" type="presOf" srcId="{39410A04-A34B-4169-9F85-E12B09F5CFFA}" destId="{08226F81-C0AA-447F-AA35-B5F805604CA5}" srcOrd="0" destOrd="0" presId="urn:microsoft.com/office/officeart/2005/8/layout/vList2"/>
    <dgm:cxn modelId="{9A106316-6F6C-4C03-A529-B4C3ABB61E19}" type="presOf" srcId="{B800E917-B3EA-46EA-A877-9BD9A892FCFB}" destId="{368C200F-6743-462D-926C-8585F4EDCFD7}" srcOrd="0" destOrd="0" presId="urn:microsoft.com/office/officeart/2005/8/layout/vList2"/>
    <dgm:cxn modelId="{72E09D97-5EB7-4611-A84A-BEE6118D644F}" srcId="{B800E917-B3EA-46EA-A877-9BD9A892FCFB}" destId="{39410A04-A34B-4169-9F85-E12B09F5CFFA}" srcOrd="0" destOrd="0" parTransId="{C8D7C4B2-C353-4097-87DB-48BD498F78CE}" sibTransId="{5E1D9092-F26B-4194-8FF2-6A17D663F1FD}"/>
    <dgm:cxn modelId="{7F457849-2757-4CA2-BE41-A3E9CFBAE25D}" srcId="{DD4DC29B-2BB9-4C9C-A1D0-8F2D06DD1EFD}" destId="{B800E917-B3EA-46EA-A877-9BD9A892FCFB}" srcOrd="0" destOrd="0" parTransId="{0F5706B3-1CDE-47D8-9EBA-428D27792F95}" sibTransId="{0A098F27-D0AF-4086-B6F9-55E757745A91}"/>
    <dgm:cxn modelId="{5176934F-1A62-4094-8BE5-E8ED34A11CBD}" type="presOf" srcId="{6B026BCB-4ABB-4B17-879A-E9C8E776213F}" destId="{4A1670BC-3CFD-4358-B3F0-374BA4D90B49}" srcOrd="0" destOrd="0" presId="urn:microsoft.com/office/officeart/2005/8/layout/vList2"/>
    <dgm:cxn modelId="{6B2ED167-A0EA-4EF9-B6AD-12F1117204D9}" srcId="{6B026BCB-4ABB-4B17-879A-E9C8E776213F}" destId="{51E48835-D86C-444E-B9F9-5CD0A085FA43}" srcOrd="0" destOrd="0" parTransId="{21AE9197-B39A-403A-81C9-D817AA5C291A}" sibTransId="{3FE966DF-3DA5-4E07-AD0F-38F68F7A00F1}"/>
    <dgm:cxn modelId="{E02138AD-6E44-457E-AC0B-D4931CE9A6E0}" type="presParOf" srcId="{2A482DA6-9BE9-4230-8B7E-FDE72D389B36}" destId="{368C200F-6743-462D-926C-8585F4EDCFD7}" srcOrd="0" destOrd="0" presId="urn:microsoft.com/office/officeart/2005/8/layout/vList2"/>
    <dgm:cxn modelId="{77E158D0-50D9-440F-AD6E-704CE15E46A3}" type="presParOf" srcId="{2A482DA6-9BE9-4230-8B7E-FDE72D389B36}" destId="{08226F81-C0AA-447F-AA35-B5F805604CA5}" srcOrd="1" destOrd="0" presId="urn:microsoft.com/office/officeart/2005/8/layout/vList2"/>
    <dgm:cxn modelId="{ED19C009-896B-4987-99B7-6CFF8EB17952}" type="presParOf" srcId="{2A482DA6-9BE9-4230-8B7E-FDE72D389B36}" destId="{4A1670BC-3CFD-4358-B3F0-374BA4D90B49}" srcOrd="2" destOrd="0" presId="urn:microsoft.com/office/officeart/2005/8/layout/vList2"/>
    <dgm:cxn modelId="{89386770-9532-4F4B-9A28-346CBE7F2759}" type="presParOf" srcId="{2A482DA6-9BE9-4230-8B7E-FDE72D389B36}" destId="{DAA9AB0D-8EB5-48B5-8A8E-5BE5F9035D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25B6F-809C-4312-B763-72DDEFBDD991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B44486C5-7238-4522-892B-8939D4573B53}">
      <dgm:prSet phldrT="[Text]"/>
      <dgm:spPr/>
      <dgm:t>
        <a:bodyPr/>
        <a:lstStyle/>
        <a:p>
          <a:r>
            <a:rPr lang="ru-RU" altLang="bg-BG" dirty="0" smtClean="0">
              <a:latin typeface="Times New Roman" panose="02020603050405020304" pitchFamily="18" charset="0"/>
              <a:cs typeface="Calibri" panose="020F0502020204030204" pitchFamily="34" charset="0"/>
            </a:rPr>
            <a:t>персонала от центровете за </a:t>
          </a:r>
          <a:r>
            <a:rPr lang="ru-RU" altLang="bg-BG" dirty="0" smtClean="0">
              <a:solidFill>
                <a:schemeClr val="lt1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спешна</a:t>
          </a:r>
          <a:r>
            <a:rPr lang="ru-RU" altLang="bg-BG" dirty="0" smtClean="0">
              <a:latin typeface="Times New Roman" panose="02020603050405020304" pitchFamily="18" charset="0"/>
              <a:cs typeface="Calibri" panose="020F0502020204030204" pitchFamily="34" charset="0"/>
            </a:rPr>
            <a:t> медицинска помощ</a:t>
          </a:r>
          <a:endParaRPr lang="en-US" dirty="0"/>
        </a:p>
      </dgm:t>
    </dgm:pt>
    <dgm:pt modelId="{35841517-99F3-4833-B8DF-2477281E9A7E}" type="parTrans" cxnId="{3D7645A7-F2D1-4B56-BC8B-007CBD27505A}">
      <dgm:prSet/>
      <dgm:spPr/>
      <dgm:t>
        <a:bodyPr/>
        <a:lstStyle/>
        <a:p>
          <a:endParaRPr lang="en-US"/>
        </a:p>
      </dgm:t>
    </dgm:pt>
    <dgm:pt modelId="{85ADFFA2-3E5F-498D-935D-3087E2F56836}" type="sibTrans" cxnId="{3D7645A7-F2D1-4B56-BC8B-007CBD27505A}">
      <dgm:prSet/>
      <dgm:spPr/>
      <dgm:t>
        <a:bodyPr/>
        <a:lstStyle/>
        <a:p>
          <a:endParaRPr lang="en-US"/>
        </a:p>
      </dgm:t>
    </dgm:pt>
    <dgm:pt modelId="{59975C38-BD4B-42D9-86D9-DD44A2510659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altLang="bg-BG" dirty="0" smtClean="0">
              <a:latin typeface="Times New Roman" panose="02020603050405020304" pitchFamily="18" charset="0"/>
              <a:cs typeface="Calibri" panose="020F0502020204030204" pitchFamily="34" charset="0"/>
            </a:rPr>
            <a:t>персонала от спешните отделения </a:t>
          </a:r>
          <a:endParaRPr lang="en-US" dirty="0"/>
        </a:p>
      </dgm:t>
    </dgm:pt>
    <dgm:pt modelId="{858E4D4A-7F80-4767-9D58-AE7F0451CBE3}" type="parTrans" cxnId="{AF33BF3A-2517-4F61-A178-5D865EA8176C}">
      <dgm:prSet/>
      <dgm:spPr/>
      <dgm:t>
        <a:bodyPr/>
        <a:lstStyle/>
        <a:p>
          <a:endParaRPr lang="en-US"/>
        </a:p>
      </dgm:t>
    </dgm:pt>
    <dgm:pt modelId="{23577D5D-EC24-41EA-8612-4FBD13AF0DAD}" type="sibTrans" cxnId="{AF33BF3A-2517-4F61-A178-5D865EA8176C}">
      <dgm:prSet/>
      <dgm:spPr/>
      <dgm:t>
        <a:bodyPr/>
        <a:lstStyle/>
        <a:p>
          <a:endParaRPr lang="en-US"/>
        </a:p>
      </dgm:t>
    </dgm:pt>
    <dgm:pt modelId="{3CD72E50-B903-4132-AC58-A4F569D6A7EA}">
      <dgm:prSet phldrT="[Text]"/>
      <dgm:spPr/>
      <dgm:t>
        <a:bodyPr/>
        <a:lstStyle/>
        <a:p>
          <a:r>
            <a:rPr lang="bg-BG" dirty="0" smtClean="0"/>
            <a:t>Изводи от извършения анализ</a:t>
          </a:r>
          <a:endParaRPr lang="en-US" dirty="0"/>
        </a:p>
      </dgm:t>
    </dgm:pt>
    <dgm:pt modelId="{C32152CB-8D0C-43B3-ADFD-CF54B569EDCC}" type="parTrans" cxnId="{0538BE1C-CA77-451B-8224-56943651A37D}">
      <dgm:prSet/>
      <dgm:spPr/>
      <dgm:t>
        <a:bodyPr/>
        <a:lstStyle/>
        <a:p>
          <a:endParaRPr lang="en-US"/>
        </a:p>
      </dgm:t>
    </dgm:pt>
    <dgm:pt modelId="{53967C03-9605-4AFB-83A5-E4D8CF4A981D}" type="sibTrans" cxnId="{0538BE1C-CA77-451B-8224-56943651A37D}">
      <dgm:prSet/>
      <dgm:spPr/>
      <dgm:t>
        <a:bodyPr/>
        <a:lstStyle/>
        <a:p>
          <a:endParaRPr lang="en-US"/>
        </a:p>
      </dgm:t>
    </dgm:pt>
    <dgm:pt modelId="{82CD6402-BE10-45D3-B581-FDAD319A9552}" type="pres">
      <dgm:prSet presAssocID="{51925B6F-809C-4312-B763-72DDEFBDD991}" presName="Name0" presStyleCnt="0">
        <dgm:presLayoutVars>
          <dgm:dir/>
          <dgm:resizeHandles val="exact"/>
        </dgm:presLayoutVars>
      </dgm:prSet>
      <dgm:spPr/>
    </dgm:pt>
    <dgm:pt modelId="{5AE1F42A-A470-4CF8-8787-55F4E3CD211F}" type="pres">
      <dgm:prSet presAssocID="{51925B6F-809C-4312-B763-72DDEFBDD991}" presName="vNodes" presStyleCnt="0"/>
      <dgm:spPr/>
    </dgm:pt>
    <dgm:pt modelId="{6B8F4C41-7850-494E-B8B8-D1D68B1AC645}" type="pres">
      <dgm:prSet presAssocID="{B44486C5-7238-4522-892B-8939D4573B53}" presName="node" presStyleLbl="node1" presStyleIdx="0" presStyleCnt="3" custScaleX="12374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C104A0B5-08B7-495C-A736-B2B0F84EEE79}" type="pres">
      <dgm:prSet presAssocID="{85ADFFA2-3E5F-498D-935D-3087E2F56836}" presName="spacerT" presStyleCnt="0"/>
      <dgm:spPr/>
    </dgm:pt>
    <dgm:pt modelId="{91E405FD-AFD6-4154-B8DA-860F387726FC}" type="pres">
      <dgm:prSet presAssocID="{85ADFFA2-3E5F-498D-935D-3087E2F5683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2A5D835-D935-4B3F-B198-74DDBC721E95}" type="pres">
      <dgm:prSet presAssocID="{85ADFFA2-3E5F-498D-935D-3087E2F56836}" presName="spacerB" presStyleCnt="0"/>
      <dgm:spPr/>
    </dgm:pt>
    <dgm:pt modelId="{C9F7BA2A-723E-42C5-9C4F-6CAC6D63578A}" type="pres">
      <dgm:prSet presAssocID="{59975C38-BD4B-42D9-86D9-DD44A2510659}" presName="node" presStyleLbl="node1" presStyleIdx="1" presStyleCnt="3" custScaleX="123773" custLinFactNeighborX="-12" custLinFactNeighborY="16445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98B188E8-89A7-4515-88B7-7E068B31913B}" type="pres">
      <dgm:prSet presAssocID="{51925B6F-809C-4312-B763-72DDEFBDD991}" presName="sibTransLast" presStyleLbl="sibTrans2D1" presStyleIdx="1" presStyleCnt="2" custScaleX="194220"/>
      <dgm:spPr/>
      <dgm:t>
        <a:bodyPr/>
        <a:lstStyle/>
        <a:p>
          <a:endParaRPr lang="en-US"/>
        </a:p>
      </dgm:t>
    </dgm:pt>
    <dgm:pt modelId="{15E601F8-1014-4AB8-8E7D-B61B983653E6}" type="pres">
      <dgm:prSet presAssocID="{51925B6F-809C-4312-B763-72DDEFBDD99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40ED20C-AE89-4184-A549-F57D98BC16B4}" type="pres">
      <dgm:prSet presAssocID="{51925B6F-809C-4312-B763-72DDEFBDD991}" presName="lastNode" presStyleLbl="node1" presStyleIdx="2" presStyleCnt="3" custLinFactNeighborX="868" custLinFactNeighborY="-56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</dgm:ptLst>
  <dgm:cxnLst>
    <dgm:cxn modelId="{AE33E583-EAB8-4D4C-A36F-DFAE21218834}" type="presOf" srcId="{B44486C5-7238-4522-892B-8939D4573B53}" destId="{6B8F4C41-7850-494E-B8B8-D1D68B1AC645}" srcOrd="0" destOrd="0" presId="urn:microsoft.com/office/officeart/2005/8/layout/equation2"/>
    <dgm:cxn modelId="{E454CE06-2AD5-44E5-B671-2EE22ACF9FCA}" type="presOf" srcId="{23577D5D-EC24-41EA-8612-4FBD13AF0DAD}" destId="{98B188E8-89A7-4515-88B7-7E068B31913B}" srcOrd="0" destOrd="0" presId="urn:microsoft.com/office/officeart/2005/8/layout/equation2"/>
    <dgm:cxn modelId="{6AA749AA-8E15-4396-8791-CDF091A1C792}" type="presOf" srcId="{3CD72E50-B903-4132-AC58-A4F569D6A7EA}" destId="{E40ED20C-AE89-4184-A549-F57D98BC16B4}" srcOrd="0" destOrd="0" presId="urn:microsoft.com/office/officeart/2005/8/layout/equation2"/>
    <dgm:cxn modelId="{DD81054E-7C7E-45CE-853C-9AF5FB75C2AB}" type="presOf" srcId="{59975C38-BD4B-42D9-86D9-DD44A2510659}" destId="{C9F7BA2A-723E-42C5-9C4F-6CAC6D63578A}" srcOrd="0" destOrd="0" presId="urn:microsoft.com/office/officeart/2005/8/layout/equation2"/>
    <dgm:cxn modelId="{78AD1491-C523-4712-B871-9CE32B8E5785}" type="presOf" srcId="{85ADFFA2-3E5F-498D-935D-3087E2F56836}" destId="{91E405FD-AFD6-4154-B8DA-860F387726FC}" srcOrd="0" destOrd="0" presId="urn:microsoft.com/office/officeart/2005/8/layout/equation2"/>
    <dgm:cxn modelId="{3D7645A7-F2D1-4B56-BC8B-007CBD27505A}" srcId="{51925B6F-809C-4312-B763-72DDEFBDD991}" destId="{B44486C5-7238-4522-892B-8939D4573B53}" srcOrd="0" destOrd="0" parTransId="{35841517-99F3-4833-B8DF-2477281E9A7E}" sibTransId="{85ADFFA2-3E5F-498D-935D-3087E2F56836}"/>
    <dgm:cxn modelId="{AF33BF3A-2517-4F61-A178-5D865EA8176C}" srcId="{51925B6F-809C-4312-B763-72DDEFBDD991}" destId="{59975C38-BD4B-42D9-86D9-DD44A2510659}" srcOrd="1" destOrd="0" parTransId="{858E4D4A-7F80-4767-9D58-AE7F0451CBE3}" sibTransId="{23577D5D-EC24-41EA-8612-4FBD13AF0DAD}"/>
    <dgm:cxn modelId="{86DAAC3B-AA1F-4145-BF1F-BAA60D3392AD}" type="presOf" srcId="{23577D5D-EC24-41EA-8612-4FBD13AF0DAD}" destId="{15E601F8-1014-4AB8-8E7D-B61B983653E6}" srcOrd="1" destOrd="0" presId="urn:microsoft.com/office/officeart/2005/8/layout/equation2"/>
    <dgm:cxn modelId="{715431AF-C200-46D6-A70D-1B6DCE795C75}" type="presOf" srcId="{51925B6F-809C-4312-B763-72DDEFBDD991}" destId="{82CD6402-BE10-45D3-B581-FDAD319A9552}" srcOrd="0" destOrd="0" presId="urn:microsoft.com/office/officeart/2005/8/layout/equation2"/>
    <dgm:cxn modelId="{0538BE1C-CA77-451B-8224-56943651A37D}" srcId="{51925B6F-809C-4312-B763-72DDEFBDD991}" destId="{3CD72E50-B903-4132-AC58-A4F569D6A7EA}" srcOrd="2" destOrd="0" parTransId="{C32152CB-8D0C-43B3-ADFD-CF54B569EDCC}" sibTransId="{53967C03-9605-4AFB-83A5-E4D8CF4A981D}"/>
    <dgm:cxn modelId="{D46A40F7-FEDC-4EE6-9ACD-3D76AD4F03DA}" type="presParOf" srcId="{82CD6402-BE10-45D3-B581-FDAD319A9552}" destId="{5AE1F42A-A470-4CF8-8787-55F4E3CD211F}" srcOrd="0" destOrd="0" presId="urn:microsoft.com/office/officeart/2005/8/layout/equation2"/>
    <dgm:cxn modelId="{A8552F6E-EDA8-467D-9EEC-996DDF3F8DF6}" type="presParOf" srcId="{5AE1F42A-A470-4CF8-8787-55F4E3CD211F}" destId="{6B8F4C41-7850-494E-B8B8-D1D68B1AC645}" srcOrd="0" destOrd="0" presId="urn:microsoft.com/office/officeart/2005/8/layout/equation2"/>
    <dgm:cxn modelId="{BC23960F-55C1-491A-BB8E-A0ADCD7CC419}" type="presParOf" srcId="{5AE1F42A-A470-4CF8-8787-55F4E3CD211F}" destId="{C104A0B5-08B7-495C-A736-B2B0F84EEE79}" srcOrd="1" destOrd="0" presId="urn:microsoft.com/office/officeart/2005/8/layout/equation2"/>
    <dgm:cxn modelId="{6D5F793F-E8A9-46F7-9402-1A0E9D5C1E24}" type="presParOf" srcId="{5AE1F42A-A470-4CF8-8787-55F4E3CD211F}" destId="{91E405FD-AFD6-4154-B8DA-860F387726FC}" srcOrd="2" destOrd="0" presId="urn:microsoft.com/office/officeart/2005/8/layout/equation2"/>
    <dgm:cxn modelId="{6CFDDB6F-D289-4679-80EA-48046D0D68ED}" type="presParOf" srcId="{5AE1F42A-A470-4CF8-8787-55F4E3CD211F}" destId="{12A5D835-D935-4B3F-B198-74DDBC721E95}" srcOrd="3" destOrd="0" presId="urn:microsoft.com/office/officeart/2005/8/layout/equation2"/>
    <dgm:cxn modelId="{B4A88D51-6735-4088-8F3E-1400D6532F82}" type="presParOf" srcId="{5AE1F42A-A470-4CF8-8787-55F4E3CD211F}" destId="{C9F7BA2A-723E-42C5-9C4F-6CAC6D63578A}" srcOrd="4" destOrd="0" presId="urn:microsoft.com/office/officeart/2005/8/layout/equation2"/>
    <dgm:cxn modelId="{19C68B29-E9A6-4E42-B72E-DBB4AD71BFE6}" type="presParOf" srcId="{82CD6402-BE10-45D3-B581-FDAD319A9552}" destId="{98B188E8-89A7-4515-88B7-7E068B31913B}" srcOrd="1" destOrd="0" presId="urn:microsoft.com/office/officeart/2005/8/layout/equation2"/>
    <dgm:cxn modelId="{13C6EDB4-B707-4290-A2CC-D309278A23F4}" type="presParOf" srcId="{98B188E8-89A7-4515-88B7-7E068B31913B}" destId="{15E601F8-1014-4AB8-8E7D-B61B983653E6}" srcOrd="0" destOrd="0" presId="urn:microsoft.com/office/officeart/2005/8/layout/equation2"/>
    <dgm:cxn modelId="{61794E55-0F53-4D3A-B96E-F39448084F91}" type="presParOf" srcId="{82CD6402-BE10-45D3-B581-FDAD319A9552}" destId="{E40ED20C-AE89-4184-A549-F57D98BC16B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C200F-6743-462D-926C-8585F4EDCFD7}">
      <dsp:nvSpPr>
        <dsp:cNvPr id="0" name=""/>
        <dsp:cNvSpPr/>
      </dsp:nvSpPr>
      <dsp:spPr>
        <a:xfrm>
          <a:off x="0" y="33733"/>
          <a:ext cx="2304256" cy="4557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>
              <a:solidFill>
                <a:schemeClr val="tx1"/>
              </a:solidFill>
            </a:rPr>
            <a:t>НАЧАЛО: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2246" y="55979"/>
        <a:ext cx="2259764" cy="411223"/>
      </dsp:txXfrm>
    </dsp:sp>
    <dsp:sp modelId="{08226F81-C0AA-447F-AA35-B5F805604CA5}">
      <dsp:nvSpPr>
        <dsp:cNvPr id="0" name=""/>
        <dsp:cNvSpPr/>
      </dsp:nvSpPr>
      <dsp:spPr>
        <a:xfrm>
          <a:off x="0" y="477447"/>
          <a:ext cx="230425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6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b="1" kern="1200" dirty="0" smtClean="0"/>
            <a:t>28.02.2017 г.</a:t>
          </a:r>
          <a:endParaRPr lang="en-US" sz="1500" b="1" kern="1200" dirty="0"/>
        </a:p>
      </dsp:txBody>
      <dsp:txXfrm>
        <a:off x="0" y="477447"/>
        <a:ext cx="2304256" cy="314640"/>
      </dsp:txXfrm>
    </dsp:sp>
    <dsp:sp modelId="{4A1670BC-3CFD-4358-B3F0-374BA4D90B49}">
      <dsp:nvSpPr>
        <dsp:cNvPr id="0" name=""/>
        <dsp:cNvSpPr/>
      </dsp:nvSpPr>
      <dsp:spPr>
        <a:xfrm>
          <a:off x="0" y="792087"/>
          <a:ext cx="2304256" cy="4557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>
              <a:solidFill>
                <a:schemeClr val="tx1"/>
              </a:solidFill>
            </a:rPr>
            <a:t>КРАЙ: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2246" y="814333"/>
        <a:ext cx="2259764" cy="411223"/>
      </dsp:txXfrm>
    </dsp:sp>
    <dsp:sp modelId="{DAA9AB0D-8EB5-48B5-8A8E-5BE5F9035DF8}">
      <dsp:nvSpPr>
        <dsp:cNvPr id="0" name=""/>
        <dsp:cNvSpPr/>
      </dsp:nvSpPr>
      <dsp:spPr>
        <a:xfrm>
          <a:off x="0" y="1247802"/>
          <a:ext cx="230425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6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500" b="1" kern="1200" dirty="0" smtClean="0"/>
            <a:t>31.1</a:t>
          </a:r>
          <a:r>
            <a:rPr lang="en-US" sz="1500" b="1" kern="1200" dirty="0" smtClean="0"/>
            <a:t>0</a:t>
          </a:r>
          <a:r>
            <a:rPr lang="bg-BG" sz="1500" b="1" kern="1200" dirty="0" smtClean="0"/>
            <a:t>.20</a:t>
          </a:r>
          <a:r>
            <a:rPr lang="en-US" sz="1500" b="1" kern="1200" dirty="0" smtClean="0"/>
            <a:t>23</a:t>
          </a:r>
          <a:r>
            <a:rPr lang="bg-BG" sz="1500" b="1" kern="1200" dirty="0" smtClean="0"/>
            <a:t> г.</a:t>
          </a:r>
          <a:endParaRPr lang="en-US" sz="1500" b="1" kern="1200" dirty="0"/>
        </a:p>
      </dsp:txBody>
      <dsp:txXfrm>
        <a:off x="0" y="1247802"/>
        <a:ext cx="2304256" cy="314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F4C41-7850-494E-B8B8-D1D68B1AC645}">
      <dsp:nvSpPr>
        <dsp:cNvPr id="0" name=""/>
        <dsp:cNvSpPr/>
      </dsp:nvSpPr>
      <dsp:spPr>
        <a:xfrm>
          <a:off x="616501" y="2301"/>
          <a:ext cx="1831775" cy="1480234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bg-BG" sz="1400" kern="1200" dirty="0" smtClean="0">
              <a:latin typeface="Times New Roman" panose="02020603050405020304" pitchFamily="18" charset="0"/>
              <a:cs typeface="Calibri" panose="020F0502020204030204" pitchFamily="34" charset="0"/>
            </a:rPr>
            <a:t>персонала от центровете за </a:t>
          </a:r>
          <a:r>
            <a:rPr lang="ru-RU" altLang="bg-BG" sz="1400" kern="1200" dirty="0" smtClean="0">
              <a:solidFill>
                <a:schemeClr val="lt1"/>
              </a:solidFill>
              <a:latin typeface="Times New Roman" panose="02020603050405020304" pitchFamily="18" charset="0"/>
              <a:cs typeface="Calibri" panose="020F0502020204030204" pitchFamily="34" charset="0"/>
            </a:rPr>
            <a:t>спешна</a:t>
          </a:r>
          <a:r>
            <a:rPr lang="ru-RU" altLang="bg-BG" sz="1400" kern="1200" dirty="0" smtClean="0">
              <a:latin typeface="Times New Roman" panose="02020603050405020304" pitchFamily="18" charset="0"/>
              <a:cs typeface="Calibri" panose="020F0502020204030204" pitchFamily="34" charset="0"/>
            </a:rPr>
            <a:t> медицинска помощ</a:t>
          </a:r>
          <a:endParaRPr lang="en-US" sz="1400" kern="1200" dirty="0"/>
        </a:p>
      </dsp:txBody>
      <dsp:txXfrm>
        <a:off x="892502" y="225334"/>
        <a:ext cx="1279773" cy="1034168"/>
      </dsp:txXfrm>
    </dsp:sp>
    <dsp:sp modelId="{91E405FD-AFD6-4154-B8DA-860F387726FC}">
      <dsp:nvSpPr>
        <dsp:cNvPr id="0" name=""/>
        <dsp:cNvSpPr/>
      </dsp:nvSpPr>
      <dsp:spPr>
        <a:xfrm>
          <a:off x="1103121" y="1602731"/>
          <a:ext cx="858536" cy="85853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16920" y="1931035"/>
        <a:ext cx="630938" cy="201928"/>
      </dsp:txXfrm>
    </dsp:sp>
    <dsp:sp modelId="{C9F7BA2A-723E-42C5-9C4F-6CAC6D63578A}">
      <dsp:nvSpPr>
        <dsp:cNvPr id="0" name=""/>
        <dsp:cNvSpPr/>
      </dsp:nvSpPr>
      <dsp:spPr>
        <a:xfrm>
          <a:off x="616145" y="2583765"/>
          <a:ext cx="1832131" cy="1480234"/>
        </a:xfrm>
        <a:prstGeom prst="hexagon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bg-BG" sz="1400" kern="1200" dirty="0" smtClean="0">
              <a:latin typeface="Times New Roman" panose="02020603050405020304" pitchFamily="18" charset="0"/>
              <a:cs typeface="Calibri" panose="020F0502020204030204" pitchFamily="34" charset="0"/>
            </a:rPr>
            <a:t>персонала от спешните отделения </a:t>
          </a:r>
          <a:endParaRPr lang="en-US" sz="1400" kern="1200" dirty="0"/>
        </a:p>
      </dsp:txBody>
      <dsp:txXfrm>
        <a:off x="892175" y="2806778"/>
        <a:ext cx="1280071" cy="1034208"/>
      </dsp:txXfrm>
    </dsp:sp>
    <dsp:sp modelId="{98B188E8-89A7-4515-88B7-7E068B31913B}">
      <dsp:nvSpPr>
        <dsp:cNvPr id="0" name=""/>
        <dsp:cNvSpPr/>
      </dsp:nvSpPr>
      <dsp:spPr>
        <a:xfrm rot="21581343">
          <a:off x="2448553" y="1750361"/>
          <a:ext cx="918526" cy="550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448554" y="1860938"/>
        <a:ext cx="753332" cy="330389"/>
      </dsp:txXfrm>
    </dsp:sp>
    <dsp:sp modelId="{E40ED20C-AE89-4184-A549-F57D98BC16B4}">
      <dsp:nvSpPr>
        <dsp:cNvPr id="0" name=""/>
        <dsp:cNvSpPr/>
      </dsp:nvSpPr>
      <dsp:spPr>
        <a:xfrm>
          <a:off x="3340564" y="535068"/>
          <a:ext cx="2960469" cy="2960469"/>
        </a:xfrm>
        <a:prstGeom prst="plaqu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 smtClean="0"/>
            <a:t>Изводи от извършения анализ</a:t>
          </a:r>
          <a:endParaRPr lang="en-US" sz="3200" kern="1200" dirty="0"/>
        </a:p>
      </dsp:txBody>
      <dsp:txXfrm>
        <a:off x="3689467" y="883971"/>
        <a:ext cx="2262663" cy="22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ОПЕРАТИВНА ПРОГРАМА "РАЗВИТИЕ НА ЧОВЕШКИТЕ РЕСУРСИ 2007-2014" 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D0CFCD-6394-4C3F-BB2A-2221A531D187}" type="datetimeFigureOut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CD05AB-C49E-46AC-8903-5DDDD6369B2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ОПЕРАТИВНА ПРОГРАМА "РАЗВИТИЕ НА ЧОВЕШКИТЕ РЕСУРСИ 2007-2014" 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5CBAC4-C833-47AD-884C-E29B51A2133E}" type="datetimeFigureOut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3" tIns="46346" rIns="92693" bIns="46346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2693" tIns="46346" rIns="92693" bIns="463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D056BE-2F20-4961-8B3B-8B6939E6514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ОПЕРАТИВНА ПРОГРАМА "РАЗВИТИЕ НА ЧОВЕШКИТЕ РЕСУРСИ 2007-2014" </a:t>
            </a:r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ОПЕРАТИВНА ПРОГРАМА "РАЗВИТИЕ НА ЧОВЕШКИТЕ РЕСУРСИ 2007-2014" </a:t>
            </a:r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ОПЕРАТИВНА ПРОГРАМА "РАЗВИТИЕ НА ЧОВЕШКИТЕ РЕСУРСИ 2007-2014" </a:t>
            </a:r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ОПЕРАТИВНА ПРОГРАМА "РАЗВИТИЕ НА ЧОВЕШКИТЕ РЕСУРСИ 2007-2014" </a:t>
            </a:r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3E93-C094-4DAE-AE3C-8970D9AEE0B7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3759-2367-4016-9392-4E5E88A72E4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002777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83B6-1ACF-42BE-A19C-F935E9B4F271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6622-2D1A-4F50-9EF7-FDC7F45A04C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9398890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4581-95AD-4EC7-AD91-1F6450CD7A5D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FB3A-A56D-4C8E-9C11-1FF43BA78A1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484616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E5ED-3CE0-4ED8-A253-26ED301FD2B2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238F-6B1B-485C-8A69-DC8C31A50D1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361834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A814-4C1A-4841-BAFC-56315EC10670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0C24-E949-4D7A-AEE4-ACB6454802B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778573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29DD-0288-4446-ACC3-273C4EF04934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21AA-2949-4BB4-A925-9FD6E61EC98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858967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50A8-B197-46D8-9DB1-3A632B85BEBB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52E3-B8D4-4B48-BE7F-4D0810E76EE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214348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D132-6620-4E85-AFA8-359F28867DE4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84A2-14D4-451C-B4C1-F62CA74BCC7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549848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6BCB-1323-45B2-90DC-198DFDD91AC3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1C34-0150-4789-9191-97DD5246D08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27492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9F8D-5B6A-4283-A529-ECC707ED285F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3C62-1E6B-412E-9FB9-262B0A57912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134175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3542-05BF-47B2-AFEA-5E2629041C9E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C2B4-81C8-4B75-9F59-8B31C4718E2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557773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79D986-22C6-4773-8681-5921CED1A5D8}" type="datetime1">
              <a:rPr lang="bg-BG"/>
              <a:pPr>
                <a:defRPr/>
              </a:pPr>
              <a:t>20.10.2023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ПРОЕКТ ПУЛСС - МИНИСТЕРСТВО НА ЗДРАВЕОПАЗВАНЕТО 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0D539E-9096-40A2-94E4-EDDF384D1DB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emf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emf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8713787" cy="1093788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" y="1214438"/>
            <a:ext cx="8715375" cy="5000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BG05M9OP001-3.007-0001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bg-B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„Подобряване на условията за лечение на спешните състояния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defRPr/>
            </a:pPr>
            <a:endParaRPr lang="bg-BG" sz="6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bg-BG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bg-BG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bg-BG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bg-BG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bg-BG" sz="4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bg-BG" sz="4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bg-BG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bg-BG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bg-BG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DE9876-D200-43EC-A0DC-3CF91058C794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sp>
        <p:nvSpPr>
          <p:cNvPr id="4101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1214438" y="6356350"/>
            <a:ext cx="6858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bg-BG" sz="1400" b="1" smtClean="0">
                <a:latin typeface="Calibri Light" panose="020F0302020204030204" pitchFamily="34" charset="0"/>
              </a:rPr>
              <a:t>МИНИСТЕРСТВО НА ЗДРАВЕОПАЗВАНЕТО </a:t>
            </a:r>
            <a:endParaRPr lang="bg-BG" altLang="bg-BG" sz="1400" b="1" smtClean="0">
              <a:latin typeface="Calibri Light" panose="020F0302020204030204" pitchFamily="34" charset="0"/>
            </a:endParaRP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13017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017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388" y="3068960"/>
            <a:ext cx="4878100" cy="28418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00050" y="1263650"/>
            <a:ext cx="8472488" cy="494188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bg-BG" altLang="bg-BG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Създадена електронна платформа</a:t>
            </a:r>
            <a:endParaRPr lang="en-US" altLang="bg-BG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bg-BG" altLang="bg-BG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дистанционно обучение на </a:t>
            </a:r>
            <a:r>
              <a:rPr lang="bg-BG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служителите </a:t>
            </a:r>
            <a:endParaRPr lang="en-US" altLang="bg-BG" sz="2200" b="1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bg-BG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в системата на спешната </a:t>
            </a:r>
            <a:r>
              <a:rPr lang="bg-BG" altLang="bg-BG" sz="2200" b="1" dirty="0">
                <a:latin typeface="Times New Roman" panose="02020603050405020304" pitchFamily="18" charset="0"/>
                <a:cs typeface="Calibri" panose="020F0502020204030204" pitchFamily="34" charset="0"/>
              </a:rPr>
              <a:t>медицинска </a:t>
            </a:r>
            <a:r>
              <a:rPr lang="bg-BG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помощ </a:t>
            </a:r>
            <a:endParaRPr lang="bg-BG" altLang="bg-BG" sz="2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bg-BG" alt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bg-BG" alt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bg-BG" alt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g-BG" alt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altLang="bg-BG" sz="3600" b="1" dirty="0" smtClean="0">
              <a:solidFill>
                <a:srgbClr val="595959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0CC57C-9630-476A-871E-7D02A056E5D4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50813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12366"/>
            <a:ext cx="5325043" cy="34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03" y="1384300"/>
            <a:ext cx="2673993" cy="99218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00050" y="1195388"/>
            <a:ext cx="8472488" cy="4970462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  <a:defRPr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bg-BG" altLang="bg-BG" sz="2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Изготвени</a:t>
            </a:r>
            <a:r>
              <a:rPr lang="ru-RU" altLang="bg-BG" sz="2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анализи на необходимостта от обучение на: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bg-BG" altLang="bg-BG" sz="1800" b="1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bg-BG" altLang="bg-BG" sz="1800" b="1" dirty="0">
              <a:solidFill>
                <a:srgbClr val="595959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AB2425-D113-4E83-9B20-C011799AA314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000" b="1"/>
              <a:t/>
            </a:r>
            <a:br>
              <a:rPr lang="bg-BG" altLang="bg-BG" sz="1000" b="1"/>
            </a:br>
            <a:r>
              <a:rPr lang="ru-RU" altLang="bg-BG" sz="1400">
                <a:latin typeface="Calibri Light" panose="020F03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3660618"/>
              </p:ext>
            </p:extLst>
          </p:nvPr>
        </p:nvGraphicFramePr>
        <p:xfrm>
          <a:off x="1187623" y="2101850"/>
          <a:ext cx="69133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42875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00050" y="1195388"/>
            <a:ext cx="8472488" cy="4970462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  <a:defRPr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bg-BG" altLang="bg-BG" sz="2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Изготвена</a:t>
            </a:r>
            <a:r>
              <a:rPr lang="en-US" altLang="bg-BG" sz="2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altLang="bg-BG" sz="2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методика и програми </a:t>
            </a:r>
            <a:r>
              <a:rPr lang="bg-BG" altLang="bg-BG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за </a:t>
            </a:r>
            <a:r>
              <a:rPr lang="bg-BG" altLang="bg-BG" sz="2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обучение </a:t>
            </a:r>
            <a:r>
              <a:rPr lang="bg-BG" altLang="bg-BG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bg-BG" altLang="bg-BG" sz="2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различните </a:t>
            </a:r>
            <a:r>
              <a:rPr lang="bg-BG" altLang="bg-BG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категории персонал от центровете за спешна медицинска помощ и спешните отделения.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bg-BG" altLang="bg-BG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bg-BG" altLang="bg-BG" sz="1800" b="1" dirty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bg-BG" altLang="bg-BG" sz="3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978B5-EC5A-4C63-8015-3362BAC4C33E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42875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84513"/>
            <a:ext cx="64087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00050" y="1195388"/>
            <a:ext cx="8472488" cy="4970462"/>
          </a:xfrm>
          <a:extLst/>
        </p:spPr>
        <p:txBody>
          <a:bodyPr numCol="2"/>
          <a:lstStyle/>
          <a:p>
            <a:pPr algn="just">
              <a:buFont typeface="Arial" panose="020B0604020202020204" pitchFamily="34" charset="0"/>
              <a:buNone/>
              <a:defRPr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bg-BG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Изготвени</a:t>
            </a:r>
            <a:r>
              <a:rPr lang="en-US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br>
              <a:rPr lang="en-US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</a:br>
            <a:endParaRPr lang="en-US" altLang="bg-BG" sz="2200" b="1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bg-BG" sz="2200" b="1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bg-BG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методика за периодична оценка на квалификацията и професионалните умения в спешната медицинска помощ;</a:t>
            </a:r>
            <a:endParaRPr lang="en-US" altLang="bg-BG" sz="2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ru-RU" altLang="bg-BG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bg-BG" altLang="bg-BG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bg-BG" altLang="bg-BG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bg-BG" altLang="bg-BG" sz="1800" b="1" dirty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bg-BG" altLang="bg-BG" sz="3600" b="1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2F2DA-94DD-4303-8D71-5197459C4376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42875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460728"/>
            <a:ext cx="37274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8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00050" y="1276350"/>
            <a:ext cx="8472488" cy="4889500"/>
          </a:xfrm>
          <a:extLst/>
        </p:spPr>
        <p:txBody>
          <a:bodyPr numCol="2"/>
          <a:lstStyle/>
          <a:p>
            <a:pPr algn="just">
              <a:buFont typeface="Arial" panose="020B0604020202020204" pitchFamily="34" charset="0"/>
              <a:buNone/>
              <a:defRPr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US" altLang="bg-BG" sz="2200" b="1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US" altLang="bg-BG" sz="2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en-US" altLang="bg-BG" sz="2200" b="1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118 броя диагностично-терапевтични протоколи и алгоритми;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bg-BG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bg-BG" altLang="bg-BG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bg-BG" altLang="bg-BG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bg-BG" altLang="bg-BG" sz="1800" b="1" dirty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bg-BG" altLang="bg-BG" sz="3600" b="1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2F2DA-94DD-4303-8D71-5197459C4376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42875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8" y="1560513"/>
            <a:ext cx="3726595" cy="45946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00050" y="1195388"/>
            <a:ext cx="8472488" cy="4970462"/>
          </a:xfrm>
          <a:extLst/>
        </p:spPr>
        <p:txBody>
          <a:bodyPr numCol="2"/>
          <a:lstStyle/>
          <a:p>
            <a:pPr algn="just">
              <a:buFont typeface="Arial" panose="020B0604020202020204" pitchFamily="34" charset="0"/>
              <a:buNone/>
              <a:defRPr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bg-BG" sz="2200" b="1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bg-BG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Обучени 6906 служители от системата на спешната медицинска помощ (от СО и ЦСМП)</a:t>
            </a:r>
            <a:r>
              <a:rPr lang="ru-RU" altLang="bg-BG" sz="2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дн</a:t>
            </a:r>
            <a:r>
              <a:rPr lang="en-US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</a:t>
            </a:r>
            <a:r>
              <a:rPr lang="bg-BG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курсове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всички категории персонал, с включена теоретична и практическа част;</a:t>
            </a:r>
            <a:endParaRPr lang="ru-RU" alt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осигурени пътни, нощувки, храна, трансфери в гр. София и кафе-паузи.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bg-BG" altLang="bg-BG" sz="1800" b="1" dirty="0" smtClean="0">
              <a:solidFill>
                <a:srgbClr val="595959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DDC4B7-9459-4DE4-83E4-5F748A95915D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000" b="1"/>
              <a:t/>
            </a:r>
            <a:br>
              <a:rPr lang="bg-BG" altLang="bg-BG" sz="1000" b="1"/>
            </a:br>
            <a:r>
              <a:rPr lang="ru-RU" altLang="bg-BG" sz="1400">
                <a:latin typeface="Calibri Light" panose="020F03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42875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60" y="1978733"/>
            <a:ext cx="4121628" cy="297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E8830-D5CB-4E5C-9318-D3B96868AD35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786688" cy="365125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19088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306388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ontent Placeholder 6"/>
          <p:cNvSpPr>
            <a:spLocks noGrp="1"/>
          </p:cNvSpPr>
          <p:nvPr>
            <p:ph idx="1"/>
          </p:nvPr>
        </p:nvSpPr>
        <p:spPr>
          <a:xfrm>
            <a:off x="404813" y="1628775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bg-BG" altLang="bg-BG" sz="340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g-BG" altLang="bg-BG" smtClean="0">
                <a:latin typeface="Georgia" panose="02040502050405020303" pitchFamily="18" charset="0"/>
              </a:rPr>
              <a:t>БЛАГОДАРЯ ЗА ВНИМАНИЕТО!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bg-BG" altLang="bg-BG" sz="2400" smtClean="0">
              <a:latin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g-BG" altLang="bg-BG" sz="2400" smtClean="0">
                <a:latin typeface="Georgia" panose="02040502050405020303" pitchFamily="18" charset="0"/>
              </a:rPr>
              <a:t>Министерство на здравеопазването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42875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9388" y="1336675"/>
            <a:ext cx="8366125" cy="47688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bg-BG" altLang="bg-BG" sz="2800" b="1" smtClean="0">
                <a:solidFill>
                  <a:srgbClr val="595959"/>
                </a:solidFill>
                <a:latin typeface="Calibri Light" panose="020F0302020204030204" pitchFamily="34" charset="0"/>
              </a:rPr>
              <a:t>	</a:t>
            </a:r>
            <a:r>
              <a:rPr lang="bg-BG" altLang="bg-BG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bg-BG" altLang="bg-BG" sz="2000" smtClean="0">
                <a:latin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bg-BG" altLang="bg-BG" sz="2000" u="sng" smtClean="0">
                <a:latin typeface="Times New Roman" panose="02020603050405020304" pitchFamily="18" charset="0"/>
                <a:cs typeface="Calibri" panose="020F0502020204030204" pitchFamily="34" charset="0"/>
              </a:rPr>
              <a:t>Основна цел</a:t>
            </a:r>
            <a:r>
              <a:rPr lang="en-US" altLang="bg-BG" sz="2000" smtClean="0"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bg-BG" altLang="bg-BG" sz="2000" smtClean="0">
                <a:latin typeface="Times New Roman" panose="02020603050405020304" pitchFamily="18" charset="0"/>
                <a:cs typeface="Calibri" panose="020F0502020204030204" pitchFamily="34" charset="0"/>
              </a:rPr>
              <a:t> п</a:t>
            </a:r>
            <a:r>
              <a:rPr lang="bg-BG" altLang="bg-BG" sz="1800" smtClean="0">
                <a:latin typeface="Times New Roman" panose="02020603050405020304" pitchFamily="18" charset="0"/>
                <a:cs typeface="Calibri" panose="020F0502020204030204" pitchFamily="34" charset="0"/>
              </a:rPr>
              <a:t>одобряване качеството на предоставяната спешна медицинска помощ</a:t>
            </a:r>
            <a:r>
              <a:rPr lang="en-US" altLang="bg-BG" sz="1800" smtClean="0"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bg-BG" altLang="bg-BG" sz="1800" smtClean="0">
                <a:latin typeface="Times New Roman" panose="02020603050405020304" pitchFamily="18" charset="0"/>
                <a:cs typeface="Calibri" panose="020F0502020204030204" pitchFamily="34" charset="0"/>
              </a:rPr>
              <a:t> чрез инвестиции в човешкия капитал. </a:t>
            </a:r>
            <a:endParaRPr lang="en-GB" altLang="bg-BG" sz="180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bg-BG" sz="180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bg-BG" sz="1800" smtClean="0">
                <a:latin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bg-BG" altLang="bg-BG" sz="1800" u="sng" smtClean="0">
                <a:latin typeface="Times New Roman" panose="02020603050405020304" pitchFamily="18" charset="0"/>
                <a:cs typeface="Calibri" panose="020F0502020204030204" pitchFamily="34" charset="0"/>
              </a:rPr>
              <a:t>Специфична цел</a:t>
            </a:r>
            <a:r>
              <a:rPr lang="en-US" altLang="bg-BG" sz="1800" smtClean="0"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bg-BG" altLang="bg-BG" sz="1800" smtClean="0">
                <a:latin typeface="Times New Roman" panose="02020603050405020304" pitchFamily="18" charset="0"/>
                <a:cs typeface="Calibri" panose="020F0502020204030204" pitchFamily="34" charset="0"/>
              </a:rPr>
              <a:t> подобряване знанията и уменията на персонала от системата за спешна медицинска помощ чрез продължаващо обучение. </a:t>
            </a:r>
            <a:endParaRPr lang="be-BY" altLang="bg-BG" sz="1200" b="1" smtClean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be-BY" altLang="bg-BG" sz="1200" b="1" smtClean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be-BY" altLang="bg-BG" sz="1200" b="1" smtClean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be-BY" altLang="bg-BG" sz="1200" b="1" smtClean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be-BY" altLang="bg-BG" sz="2000" b="1" smtClean="0">
                <a:solidFill>
                  <a:srgbClr val="595959"/>
                </a:solidFill>
                <a:latin typeface="Calibri Light" panose="020F0302020204030204" pitchFamily="34" charset="0"/>
              </a:rPr>
              <a:t>	</a:t>
            </a:r>
            <a:endParaRPr lang="be-BY" altLang="bg-BG" sz="1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endParaRPr lang="be-BY" altLang="bg-BG" sz="1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endParaRPr lang="be-BY" altLang="bg-BG" sz="1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be-BY" altLang="bg-BG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be-BY" altLang="bg-BG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БЮДЖЕТ: </a:t>
            </a:r>
            <a:r>
              <a:rPr lang="ru-RU" altLang="bg-BG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7 000 000,00 лв.</a:t>
            </a:r>
            <a:endParaRPr lang="bg-BG" altLang="bg-BG" sz="1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CBF4C-10AC-4732-9F16-046FEE6D2301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786688" cy="365125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4488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306388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itle 1"/>
          <p:cNvSpPr txBox="1">
            <a:spLocks/>
          </p:cNvSpPr>
          <p:nvPr/>
        </p:nvSpPr>
        <p:spPr bwMode="auto">
          <a:xfrm>
            <a:off x="0" y="21907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000" b="1"/>
              <a:t/>
            </a:r>
            <a:br>
              <a:rPr lang="bg-BG" altLang="bg-BG" sz="1000" b="1"/>
            </a:br>
            <a:r>
              <a:rPr lang="ru-RU" altLang="bg-BG" sz="1400">
                <a:latin typeface="Calibri Light" panose="020F03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71500" y="3320988"/>
          <a:ext cx="230425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50813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721100"/>
            <a:ext cx="31686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B0C6E1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00050" y="1195388"/>
            <a:ext cx="8472488" cy="4970462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g-BG" altLang="bg-BG" sz="2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ОСНОВНИ ДЕЙНОСТИ НА ПРОЕКТА:  </a:t>
            </a:r>
          </a:p>
          <a:p>
            <a:pPr>
              <a:buFont typeface="Arial" panose="020B0604020202020204" pitchFamily="34" charset="0"/>
              <a:buNone/>
            </a:pP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Изграждане</a:t>
            </a:r>
            <a:r>
              <a:rPr lang="en-US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и оборудване на Национален център за обучение и квалификация в системата за спешна медицинска помощ.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Извършване на анализи на необходимостта от </a:t>
            </a: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обучение</a:t>
            </a:r>
            <a:r>
              <a:rPr lang="en-US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bg-BG" altLang="bg-BG" sz="1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Създаване на методика и програми за първоначално и периодично обучение на всички категории персонал от центровете за спешна медицинска помощ и спешните отделения. </a:t>
            </a:r>
            <a:endParaRPr lang="bg-BG" altLang="bg-BG" sz="1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Разработване и въвеждане на методики за периодична оценка на квалификацията и професионалните умения в спешната медицинска помощ. </a:t>
            </a:r>
            <a:r>
              <a:rPr lang="ru-RU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Създаване на</a:t>
            </a:r>
            <a:r>
              <a:rPr lang="en-US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диагностично-терапевтични </a:t>
            </a:r>
            <a:r>
              <a:rPr lang="ru-RU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протоколи и алгоритми.</a:t>
            </a: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bg-BG" altLang="bg-BG" sz="1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Провеждане на обучения на</a:t>
            </a:r>
            <a:r>
              <a:rPr lang="en-US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персонала от ЦСМП и спешните </a:t>
            </a:r>
            <a:r>
              <a:rPr lang="bg-BG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отделения</a:t>
            </a:r>
            <a:r>
              <a:rPr lang="en-US" altLang="bg-BG" sz="1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bg-BG" altLang="bg-BG" sz="1800" b="1" dirty="0" smtClean="0">
              <a:solidFill>
                <a:srgbClr val="595959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603203-7AD2-4538-BB36-CA160EB902DC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58750" y="255588"/>
            <a:ext cx="87137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50813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717207" y="1487488"/>
            <a:ext cx="7750859" cy="3979734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bg-BG" altLang="bg-BG" sz="2800" b="1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g-BG" alt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постигнахме?</a:t>
            </a:r>
            <a:endParaRPr lang="bg-BG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bg-BG" alt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C3DACE-7AFC-4A61-8DC3-D04076B25031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7786688" cy="365125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4488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306388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itle 1"/>
          <p:cNvSpPr txBox="1">
            <a:spLocks/>
          </p:cNvSpPr>
          <p:nvPr/>
        </p:nvSpPr>
        <p:spPr bwMode="auto">
          <a:xfrm>
            <a:off x="0" y="21907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000" b="1"/>
              <a:t/>
            </a:r>
            <a:br>
              <a:rPr lang="bg-BG" altLang="bg-BG" sz="1000" b="1"/>
            </a:br>
            <a:r>
              <a:rPr lang="ru-RU" altLang="bg-BG" sz="1400">
                <a:latin typeface="Calibri Light" panose="020F03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50813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Picture 1"/>
          <p:cNvSpPr>
            <a:spLocks noChangeAspect="1"/>
          </p:cNvSpPr>
          <p:nvPr/>
        </p:nvSpPr>
        <p:spPr bwMode="auto">
          <a:xfrm>
            <a:off x="2411413" y="2492375"/>
            <a:ext cx="40655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bg-BG" altLang="bg-BG" sz="18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5" y="2242282"/>
            <a:ext cx="6748242" cy="3795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00050" y="1370013"/>
            <a:ext cx="8472488" cy="4795837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altLang="bg-BG" sz="2200" b="1" smtClean="0">
                <a:latin typeface="Times New Roman" panose="02020603050405020304" pitchFamily="18" charset="0"/>
                <a:cs typeface="Calibri" panose="020F0502020204030204" pitchFamily="34" charset="0"/>
              </a:rPr>
              <a:t>Изграден</a:t>
            </a:r>
            <a:r>
              <a:rPr lang="en-US" altLang="bg-BG" sz="2200" b="1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g-BG" altLang="bg-BG" sz="2200" b="1" smtClean="0">
                <a:latin typeface="Times New Roman" panose="02020603050405020304" pitchFamily="18" charset="0"/>
                <a:cs typeface="Calibri" panose="020F0502020204030204" pitchFamily="34" charset="0"/>
              </a:rPr>
              <a:t>и оборудван е Национален център за обучение и квалификация в системата за спешна медицинска помощ, създаден като второстепенен разпоредител с бюджет към министъра на здравеопазването.</a:t>
            </a:r>
          </a:p>
          <a:p>
            <a:pPr algn="just">
              <a:buFont typeface="Arial" panose="020B0604020202020204" pitchFamily="34" charset="0"/>
              <a:buNone/>
            </a:pPr>
            <a:endParaRPr lang="bg-BG" altLang="bg-BG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g-BG" altLang="bg-BG" sz="2000" b="1" smtClean="0">
                <a:solidFill>
                  <a:srgbClr val="595959"/>
                </a:solidFill>
                <a:latin typeface="Calibri Light" panose="020F0302020204030204" pitchFamily="34" charset="0"/>
              </a:rPr>
              <a:t>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bg-BG" altLang="bg-BG" sz="1800" b="1" smtClean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g-BG" altLang="bg-BG" sz="3600" b="1" smtClean="0">
                <a:solidFill>
                  <a:srgbClr val="595959"/>
                </a:solidFill>
                <a:latin typeface="Calibri Light" panose="020F0302020204030204" pitchFamily="34" charset="0"/>
              </a:rPr>
              <a:t>                              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77931-343E-4A72-8E43-C42A50A7439C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126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50813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13100"/>
            <a:ext cx="5040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00050" y="1370013"/>
            <a:ext cx="8472488" cy="4795837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g-BG" altLang="bg-BG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bg-BG" altLang="bg-BG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				      Сега</a:t>
            </a:r>
          </a:p>
          <a:p>
            <a:pPr>
              <a:buFont typeface="Arial" panose="020B0604020202020204" pitchFamily="34" charset="0"/>
              <a:buNone/>
            </a:pPr>
            <a:r>
              <a:rPr lang="bg-BG" altLang="bg-BG" sz="3600" b="1" smtClean="0">
                <a:solidFill>
                  <a:srgbClr val="595959"/>
                </a:solidFill>
                <a:latin typeface="Calibri Light" panose="020F0302020204030204" pitchFamily="34" charset="0"/>
              </a:rPr>
              <a:t>                              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F726A9-5E9E-436A-B335-19133CA8CF4F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50813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433638"/>
            <a:ext cx="4030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463800"/>
            <a:ext cx="421163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00050" y="1370013"/>
            <a:ext cx="8472488" cy="4795837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g-BG" altLang="bg-BG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bg-BG" altLang="bg-BG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				      Сега</a:t>
            </a:r>
          </a:p>
          <a:p>
            <a:pPr>
              <a:buFont typeface="Arial" panose="020B0604020202020204" pitchFamily="34" charset="0"/>
              <a:buNone/>
            </a:pPr>
            <a:r>
              <a:rPr lang="bg-BG" altLang="bg-BG" sz="3600" b="1" smtClean="0">
                <a:solidFill>
                  <a:srgbClr val="595959"/>
                </a:solidFill>
                <a:latin typeface="Calibri Light" panose="020F0302020204030204" pitchFamily="34" charset="0"/>
              </a:rPr>
              <a:t>                              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A2F0C3-EBC0-4F74-B48F-F9C2B2E27095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50813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37433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441575"/>
            <a:ext cx="41052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00050" y="1370013"/>
            <a:ext cx="8472488" cy="4795837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g-BG" altLang="bg-BG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bg-BG" altLang="bg-BG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				      Сега</a:t>
            </a:r>
          </a:p>
          <a:p>
            <a:pPr>
              <a:buFont typeface="Arial" panose="020B0604020202020204" pitchFamily="34" charset="0"/>
              <a:buNone/>
            </a:pPr>
            <a:r>
              <a:rPr lang="bg-BG" altLang="bg-BG" sz="3600" b="1" smtClean="0">
                <a:solidFill>
                  <a:srgbClr val="595959"/>
                </a:solidFill>
                <a:latin typeface="Calibri Light" panose="020F0302020204030204" pitchFamily="34" charset="0"/>
              </a:rPr>
              <a:t>                              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EFF8FF-DCE5-4269-B26C-04C6E93A60E5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50813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708275"/>
            <a:ext cx="4105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08275"/>
            <a:ext cx="4105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00050" y="1370013"/>
            <a:ext cx="8472488" cy="4795837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bg-BG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g-BG" alt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bg-BG" alt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bg-BG" altLang="bg-BG" sz="3600" b="1" dirty="0" smtClean="0">
              <a:solidFill>
                <a:srgbClr val="595959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697663" cy="330200"/>
          </a:xfrm>
        </p:spPr>
        <p:txBody>
          <a:bodyPr/>
          <a:lstStyle/>
          <a:p>
            <a:pPr>
              <a:defRPr/>
            </a:pPr>
            <a:r>
              <a:rPr lang="bg-BG" b="1" dirty="0">
                <a:solidFill>
                  <a:schemeClr val="tx1"/>
                </a:solidFill>
              </a:rPr>
              <a:t>Проект BG05M9OP001-3.007-0001 „Подобряване на условията за лечение на спешните състояния“</a:t>
            </a:r>
            <a:endParaRPr lang="bg-BG" dirty="0">
              <a:solidFill>
                <a:schemeClr val="tx1"/>
              </a:solidFill>
            </a:endParaRPr>
          </a:p>
          <a:p>
            <a:pPr>
              <a:defRPr/>
            </a:pPr>
            <a:endParaRPr lang="bg-BG" sz="1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EFF8FF-DCE5-4269-B26C-04C6E93A60E5}" type="slidenum">
              <a:rPr lang="bg-BG" altLang="bg-BG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bg-BG" altLang="bg-BG" sz="1200" smtClean="0">
              <a:solidFill>
                <a:srgbClr val="898989"/>
              </a:solidFill>
            </a:endParaRPr>
          </a:p>
        </p:txBody>
      </p:sp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/>
          <a:stretch>
            <a:fillRect/>
          </a:stretch>
        </p:blipFill>
        <p:spPr bwMode="auto">
          <a:xfrm>
            <a:off x="395288" y="276225"/>
            <a:ext cx="1152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76225"/>
            <a:ext cx="1190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7325" y="276225"/>
            <a:ext cx="87137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1000" b="1" dirty="0" smtClean="0"/>
              <a:t/>
            </a:r>
            <a:br>
              <a:rPr lang="bg-BG" altLang="bg-BG" sz="1000" b="1" dirty="0" smtClean="0"/>
            </a:br>
            <a:r>
              <a:rPr lang="ru-RU" sz="1400" dirty="0" smtClean="0">
                <a:latin typeface="Calibri Light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</a:br>
            <a: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altLang="bg-BG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alt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50813"/>
            <a:ext cx="107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047750"/>
            <a:ext cx="5761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4" y="2361068"/>
            <a:ext cx="3683739" cy="2674901"/>
          </a:xfrm>
          <a:prstGeom prst="rect">
            <a:avLst/>
          </a:prstGeom>
        </p:spPr>
      </p:pic>
      <p:pic>
        <p:nvPicPr>
          <p:cNvPr id="1028" name="Picture 4" descr="д-р Иван-Асен Шишманов от Клиниката по кардиология на УМБАЛСМ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60504"/>
            <a:ext cx="4588570" cy="26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599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4157</TotalTime>
  <Words>685</Words>
  <Application>Microsoft Office PowerPoint</Application>
  <PresentationFormat>On-screen Show (4:3)</PresentationFormat>
  <Paragraphs>162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Georgia</vt:lpstr>
      <vt:lpstr>Times New Roman</vt:lpstr>
      <vt:lpstr>Wingdings</vt:lpstr>
      <vt:lpstr>Office Theme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</dc:creator>
  <cp:lastModifiedBy>Tsvetanka Kancheva</cp:lastModifiedBy>
  <cp:revision>241</cp:revision>
  <cp:lastPrinted>2019-03-22T16:01:47Z</cp:lastPrinted>
  <dcterms:created xsi:type="dcterms:W3CDTF">2012-03-21T20:55:55Z</dcterms:created>
  <dcterms:modified xsi:type="dcterms:W3CDTF">2023-10-20T06:53:24Z</dcterms:modified>
</cp:coreProperties>
</file>