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4" r:id="rId3"/>
    <p:sldMasterId id="2147483696" r:id="rId4"/>
    <p:sldMasterId id="2147483720" r:id="rId5"/>
    <p:sldMasterId id="2147483732" r:id="rId6"/>
  </p:sldMasterIdLst>
  <p:notesMasterIdLst>
    <p:notesMasterId r:id="rId22"/>
  </p:notesMasterIdLst>
  <p:handoutMasterIdLst>
    <p:handoutMasterId r:id="rId23"/>
  </p:handoutMasterIdLst>
  <p:sldIdLst>
    <p:sldId id="350" r:id="rId7"/>
    <p:sldId id="353" r:id="rId8"/>
    <p:sldId id="352" r:id="rId9"/>
    <p:sldId id="351" r:id="rId10"/>
    <p:sldId id="363" r:id="rId11"/>
    <p:sldId id="354" r:id="rId12"/>
    <p:sldId id="356" r:id="rId13"/>
    <p:sldId id="364" r:id="rId14"/>
    <p:sldId id="358" r:id="rId15"/>
    <p:sldId id="359" r:id="rId16"/>
    <p:sldId id="360" r:id="rId17"/>
    <p:sldId id="307" r:id="rId18"/>
    <p:sldId id="361" r:id="rId19"/>
    <p:sldId id="362" r:id="rId20"/>
    <p:sldId id="345" r:id="rId21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F"/>
    <a:srgbClr val="41A2AA"/>
    <a:srgbClr val="5E8299"/>
    <a:srgbClr val="BA2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13" autoAdjust="0"/>
  </p:normalViewPr>
  <p:slideViewPr>
    <p:cSldViewPr>
      <p:cViewPr varScale="1">
        <p:scale>
          <a:sx n="56" d="100"/>
          <a:sy n="56" d="100"/>
        </p:scale>
        <p:origin x="18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301" cy="35028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999" y="0"/>
            <a:ext cx="4028301" cy="35028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C60A9534-0EDE-4F4F-9AA0-33CECE269A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924"/>
            <a:ext cx="4028301" cy="350281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999" y="6658924"/>
            <a:ext cx="4028301" cy="350281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9A2F916-E693-4DDF-818D-7EC7CB41A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13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0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6B47D20F-401C-4C5D-8F9D-31443A7E3BAA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4"/>
            <a:ext cx="4028440" cy="3505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47AF1717-311E-4516-9B4E-004B4FA9F3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9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7188" y="525463"/>
            <a:ext cx="3502025" cy="2627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8404" y="3282676"/>
            <a:ext cx="7437119" cy="3154680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657B1-CD47-4C67-B649-D020866CBF8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9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7C0B-1228-4497-B3EF-C849A56F3AA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8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vienna first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226FBB-7DB2-429F-945B-E4F715A83487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7818C6-E5ED-4C7D-BEC9-F7A5CC420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4E8A2C-C717-4190-A1DE-6B7A827817C7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3E8E02-E43E-492D-A506-FFE8DBF300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spcAft>
                <a:spcPts val="700"/>
              </a:spcAft>
              <a:defRPr/>
            </a:lvl1pPr>
            <a:lvl2pPr>
              <a:lnSpc>
                <a:spcPct val="110000"/>
              </a:lnSpc>
              <a:spcAft>
                <a:spcPts val="700"/>
              </a:spcAft>
              <a:defRPr/>
            </a:lvl2pPr>
            <a:lvl3pPr>
              <a:lnSpc>
                <a:spcPct val="110000"/>
              </a:lnSpc>
              <a:spcAft>
                <a:spcPts val="700"/>
              </a:spcAft>
              <a:defRPr/>
            </a:lvl3pPr>
            <a:lvl4pPr>
              <a:lnSpc>
                <a:spcPct val="110000"/>
              </a:lnSpc>
              <a:spcAft>
                <a:spcPts val="700"/>
              </a:spcAft>
              <a:defRPr/>
            </a:lvl4pPr>
            <a:lvl5pPr>
              <a:lnSpc>
                <a:spcPct val="110000"/>
              </a:lnSpc>
              <a:spcAft>
                <a:spcPts val="7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3B2F53-1576-4D66-90B8-4186D577FD3C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7E62FB-DB52-4F70-8442-B66095050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77FE-DDAD-4630-9F5A-A03678AB7023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" y="-7107"/>
            <a:ext cx="9138244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123728" y="260648"/>
            <a:ext cx="4968552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srgbClr val="4F81BD">
                    <a:lumMod val="40000"/>
                    <a:lumOff val="6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Chisinau, July 2018</a:t>
            </a:r>
            <a:endParaRPr lang="en-US" sz="1600" dirty="0">
              <a:solidFill>
                <a:srgbClr val="4F81BD">
                  <a:lumMod val="40000"/>
                  <a:lumOff val="6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005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13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4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21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38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4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D83EF1-4FA0-4F64-8CD3-5F5D25758B14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63743F-E867-474D-B0CE-025F855E24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10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1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8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90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" y="-7107"/>
            <a:ext cx="9138244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123728" y="260648"/>
            <a:ext cx="4968552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srgbClr val="4F81BD">
                    <a:lumMod val="40000"/>
                    <a:lumOff val="6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Chisinau, July 2018</a:t>
            </a:r>
            <a:endParaRPr lang="en-US" sz="1600" dirty="0">
              <a:solidFill>
                <a:srgbClr val="4F81BD">
                  <a:lumMod val="40000"/>
                  <a:lumOff val="6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841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2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55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03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6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9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BAB992-A89B-496C-95EE-67D5A5E83018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16B985-AA48-4A72-8A83-27EC56D44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5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0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248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68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36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" y="-7107"/>
            <a:ext cx="9138244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123728" y="260648"/>
            <a:ext cx="4968552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srgbClr val="4F81BD">
                    <a:lumMod val="40000"/>
                    <a:lumOff val="6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Chisinau, July 2018</a:t>
            </a:r>
            <a:endParaRPr lang="en-US" sz="1600" dirty="0">
              <a:solidFill>
                <a:srgbClr val="4F81BD">
                  <a:lumMod val="40000"/>
                  <a:lumOff val="6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995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7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08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23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4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29EDAF-495E-4824-8B31-C830D8D80CC8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ADE086-E307-4C75-AB35-0D4A6781E0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48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67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36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61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93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77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" y="-7107"/>
            <a:ext cx="9138244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123728" y="260648"/>
            <a:ext cx="4968552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</a:pPr>
            <a:r>
              <a:rPr lang="en-US" sz="1600" dirty="0" smtClean="0">
                <a:solidFill>
                  <a:srgbClr val="4F81BD">
                    <a:lumMod val="40000"/>
                    <a:lumOff val="60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Chisinau, July 2018</a:t>
            </a:r>
            <a:endParaRPr lang="en-US" sz="1600" dirty="0">
              <a:solidFill>
                <a:srgbClr val="4F81BD">
                  <a:lumMod val="40000"/>
                  <a:lumOff val="60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037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23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2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0BD645-0A98-47A6-961A-1C1D95027D40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17680F-47A9-49A6-9331-3FF2A609CE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768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28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54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00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85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163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7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3C73F4-77CD-4399-BE4A-9574607E9F5F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264564-C5CE-4A9B-BEE5-050D5FC5F0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926F36-A74D-404C-9EAE-8528595EDEFA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8E2A2D-BE8F-4CA6-877C-BC067AE29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8B8FEC-0CD0-46A7-B1EB-21C61303A18D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F96CDA-4AD1-4B39-8692-55B7C8E7BB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6654"/>
            <a:ext cx="8229600" cy="13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28801"/>
            <a:ext cx="8229600" cy="413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484313"/>
            <a:ext cx="9144000" cy="0"/>
          </a:xfrm>
          <a:prstGeom prst="line">
            <a:avLst/>
          </a:prstGeom>
          <a:ln w="44450">
            <a:solidFill>
              <a:srgbClr val="41A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Powerpoint-footer-201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5797296"/>
            <a:ext cx="9144000" cy="1060704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929072" y="6453359"/>
            <a:ext cx="51387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0" dirty="0" smtClean="0">
                <a:solidFill>
                  <a:schemeClr val="bg1"/>
                </a:solidFill>
              </a:rPr>
              <a:t>Working for a healthier future</a:t>
            </a:r>
            <a:endParaRPr lang="en-GB" sz="1200" b="0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00558F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C5B79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777FE-DDAD-4630-9F5A-A03678AB7023}" type="datetimeFigureOut">
              <a:rPr lang="en-GB" smtClean="0"/>
              <a:pPr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B58B-1209-4884-8B2D-4040F896BB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3"/>
            <a:ext cx="8229600" cy="384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842000"/>
            <a:ext cx="914095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4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58E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1"/>
            <a:ext cx="8229600" cy="384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842000"/>
            <a:ext cx="914095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58E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384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842000"/>
            <a:ext cx="914095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3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58E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384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144278-093F-4178-ABD2-CBB9C117E4A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1/18/2019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8CC12AE-189F-46E6-94BB-12FB54E350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842000"/>
            <a:ext cx="9140952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558E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3"/>
          </a:xfrm>
        </p:spPr>
        <p:txBody>
          <a:bodyPr>
            <a:noAutofit/>
          </a:bodyPr>
          <a:lstStyle/>
          <a:p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  <a:t>Среща на националните координатори</a:t>
            </a: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</a:rPr>
              <a:t>18 януари 2019</a:t>
            </a:r>
            <a:r>
              <a:rPr lang="bg-BG" sz="3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bg-BG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07604" y="3645024"/>
            <a:ext cx="6400800" cy="1777752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 на СЗО в </a:t>
            </a:r>
            <a:r>
              <a:rPr lang="ru-RU" sz="2600" b="1" dirty="0" err="1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endParaRPr lang="ru-RU" sz="2600" b="1" dirty="0">
              <a:solidFill>
                <a:srgbClr val="3AA9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Д-р </a:t>
            </a:r>
            <a:r>
              <a:rPr lang="ru-RU" sz="2000" b="1" dirty="0" err="1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Скендер</a:t>
            </a:r>
            <a:r>
              <a:rPr lang="ru-RU" sz="2000" b="1" dirty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Сила</a:t>
            </a:r>
          </a:p>
          <a:p>
            <a:r>
              <a:rPr lang="ru-RU" sz="2000" b="1" dirty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Доц. Михаил </a:t>
            </a:r>
            <a:r>
              <a:rPr lang="ru-RU" sz="2000" b="1" dirty="0" err="1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Околийски</a:t>
            </a:r>
            <a:endParaRPr lang="ru-RU" sz="2000" b="1" dirty="0">
              <a:solidFill>
                <a:srgbClr val="3AA9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Г-жа </a:t>
            </a:r>
            <a:r>
              <a:rPr lang="ru-RU" sz="2000" b="1" dirty="0" err="1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Десислава</a:t>
            </a:r>
            <a:r>
              <a:rPr lang="ru-RU" sz="2000" b="1" dirty="0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AA9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Дурчева</a:t>
            </a:r>
            <a:endParaRPr lang="ru-RU" sz="2000" b="1" dirty="0">
              <a:solidFill>
                <a:srgbClr val="3AA9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3AA9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>
              <a:solidFill>
                <a:srgbClr val="3AA9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88640"/>
            <a:ext cx="684076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Стратегическите</a:t>
            </a:r>
            <a:r>
              <a:rPr lang="ru-RU" dirty="0"/>
              <a:t> </a:t>
            </a:r>
            <a:r>
              <a:rPr lang="ru-RU" dirty="0" err="1"/>
              <a:t>приоритети</a:t>
            </a:r>
            <a:r>
              <a:rPr lang="ru-RU" dirty="0"/>
              <a:t> на СЗО - </a:t>
            </a:r>
            <a:r>
              <a:rPr lang="ru-RU" dirty="0" err="1"/>
              <a:t>светът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искаме</a:t>
            </a:r>
            <a:r>
              <a:rPr lang="ru-RU" dirty="0"/>
              <a:t> да видим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819"/>
            <a:ext cx="8229600" cy="403244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Постигане</a:t>
            </a:r>
            <a:r>
              <a:rPr lang="ru-RU" dirty="0"/>
              <a:t> на </a:t>
            </a:r>
            <a:r>
              <a:rPr lang="ru-RU" dirty="0" err="1"/>
              <a:t>универсално</a:t>
            </a:r>
            <a:r>
              <a:rPr lang="ru-RU" dirty="0"/>
              <a:t> </a:t>
            </a:r>
            <a:r>
              <a:rPr lang="ru-RU" dirty="0" err="1"/>
              <a:t>здравно</a:t>
            </a:r>
            <a:r>
              <a:rPr lang="ru-RU" dirty="0"/>
              <a:t> </a:t>
            </a:r>
            <a:r>
              <a:rPr lang="ru-RU" dirty="0" err="1"/>
              <a:t>покритие</a:t>
            </a:r>
            <a:r>
              <a:rPr lang="ru-RU" dirty="0"/>
              <a:t> - 1 </a:t>
            </a:r>
            <a:r>
              <a:rPr lang="ru-RU" dirty="0" err="1"/>
              <a:t>милиард</a:t>
            </a:r>
            <a:r>
              <a:rPr lang="ru-RU" dirty="0"/>
              <a:t> </a:t>
            </a:r>
            <a:r>
              <a:rPr lang="ru-RU" dirty="0" err="1"/>
              <a:t>повече</a:t>
            </a:r>
            <a:r>
              <a:rPr lang="ru-RU" dirty="0"/>
              <a:t> хора, </a:t>
            </a:r>
            <a:r>
              <a:rPr lang="ru-RU" dirty="0" err="1"/>
              <a:t>ползващи</a:t>
            </a:r>
            <a:r>
              <a:rPr lang="ru-RU" dirty="0"/>
              <a:t> се от </a:t>
            </a:r>
            <a:r>
              <a:rPr lang="ru-RU" dirty="0" err="1"/>
              <a:t>универсално</a:t>
            </a:r>
            <a:r>
              <a:rPr lang="ru-RU" dirty="0"/>
              <a:t> </a:t>
            </a:r>
            <a:r>
              <a:rPr lang="ru-RU" dirty="0" err="1"/>
              <a:t>здравно</a:t>
            </a:r>
            <a:r>
              <a:rPr lang="ru-RU" dirty="0"/>
              <a:t> </a:t>
            </a:r>
            <a:r>
              <a:rPr lang="ru-RU" dirty="0" err="1"/>
              <a:t>осигуряване</a:t>
            </a:r>
            <a:endParaRPr lang="ru-RU" dirty="0"/>
          </a:p>
          <a:p>
            <a:r>
              <a:rPr lang="ru-RU" dirty="0" err="1"/>
              <a:t>Справяне</a:t>
            </a:r>
            <a:r>
              <a:rPr lang="ru-RU" dirty="0"/>
              <a:t> с </a:t>
            </a:r>
            <a:r>
              <a:rPr lang="ru-RU" dirty="0" err="1"/>
              <a:t>извънредни</a:t>
            </a:r>
            <a:r>
              <a:rPr lang="ru-RU" dirty="0"/>
              <a:t> ситуации, </a:t>
            </a:r>
            <a:r>
              <a:rPr lang="ru-RU" dirty="0" err="1"/>
              <a:t>свързани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здравето</a:t>
            </a:r>
            <a:r>
              <a:rPr lang="ru-RU" dirty="0"/>
              <a:t> - 1 </a:t>
            </a:r>
            <a:r>
              <a:rPr lang="ru-RU" dirty="0" err="1"/>
              <a:t>милиард</a:t>
            </a:r>
            <a:r>
              <a:rPr lang="ru-RU" dirty="0"/>
              <a:t> </a:t>
            </a:r>
            <a:r>
              <a:rPr lang="ru-RU" dirty="0" err="1"/>
              <a:t>повече</a:t>
            </a:r>
            <a:r>
              <a:rPr lang="ru-RU" dirty="0"/>
              <a:t> хора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по-добре</a:t>
            </a:r>
            <a:r>
              <a:rPr lang="ru-RU" dirty="0"/>
              <a:t> </a:t>
            </a:r>
            <a:r>
              <a:rPr lang="ru-RU" dirty="0" err="1"/>
              <a:t>защитени</a:t>
            </a:r>
            <a:r>
              <a:rPr lang="ru-RU" dirty="0"/>
              <a:t> от </a:t>
            </a:r>
            <a:r>
              <a:rPr lang="ru-RU" dirty="0" err="1" smtClean="0"/>
              <a:t>кризисни</a:t>
            </a:r>
            <a:r>
              <a:rPr lang="ru-RU" dirty="0" smtClean="0"/>
              <a:t> ситуации, </a:t>
            </a:r>
            <a:r>
              <a:rPr lang="ru-RU" dirty="0" err="1" smtClean="0"/>
              <a:t>свързани</a:t>
            </a:r>
            <a:r>
              <a:rPr lang="ru-RU" dirty="0" smtClean="0"/>
              <a:t> </a:t>
            </a:r>
            <a:r>
              <a:rPr lang="ru-RU" dirty="0" err="1" smtClean="0"/>
              <a:t>със</a:t>
            </a:r>
            <a:r>
              <a:rPr lang="ru-RU" dirty="0" smtClean="0"/>
              <a:t> </a:t>
            </a:r>
            <a:r>
              <a:rPr lang="ru-RU" dirty="0" err="1" smtClean="0"/>
              <a:t>здравето</a:t>
            </a:r>
            <a:r>
              <a:rPr lang="ru-RU" dirty="0" smtClean="0"/>
              <a:t>  </a:t>
            </a:r>
            <a:endParaRPr lang="ru-RU" dirty="0"/>
          </a:p>
          <a:p>
            <a:r>
              <a:rPr lang="ru-RU" dirty="0" err="1"/>
              <a:t>Насърчаване</a:t>
            </a:r>
            <a:r>
              <a:rPr lang="ru-RU" dirty="0"/>
              <a:t> на </a:t>
            </a:r>
            <a:r>
              <a:rPr lang="ru-RU" dirty="0" err="1"/>
              <a:t>здравословното</a:t>
            </a:r>
            <a:r>
              <a:rPr lang="ru-RU" dirty="0"/>
              <a:t> население - 1 </a:t>
            </a:r>
            <a:r>
              <a:rPr lang="ru-RU" dirty="0" err="1"/>
              <a:t>милиард</a:t>
            </a:r>
            <a:r>
              <a:rPr lang="ru-RU" dirty="0"/>
              <a:t> </a:t>
            </a:r>
            <a:r>
              <a:rPr lang="ru-RU" dirty="0" err="1"/>
              <a:t>повече</a:t>
            </a:r>
            <a:r>
              <a:rPr lang="ru-RU" dirty="0"/>
              <a:t> хора се </a:t>
            </a:r>
            <a:r>
              <a:rPr lang="ru-RU" dirty="0" err="1"/>
              <a:t>радват</a:t>
            </a:r>
            <a:r>
              <a:rPr lang="ru-RU" dirty="0"/>
              <a:t> на </a:t>
            </a:r>
            <a:r>
              <a:rPr lang="ru-RU" dirty="0" err="1"/>
              <a:t>по-добро</a:t>
            </a:r>
            <a:r>
              <a:rPr lang="ru-RU" dirty="0"/>
              <a:t> </a:t>
            </a:r>
            <a:r>
              <a:rPr lang="ru-RU" dirty="0" err="1"/>
              <a:t>здраве</a:t>
            </a:r>
            <a:r>
              <a:rPr lang="ru-RU" dirty="0"/>
              <a:t> и благополучие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WHO strategic priorities – the world we want to see </a:t>
            </a:r>
            <a:endParaRPr lang="en-US" dirty="0"/>
          </a:p>
        </p:txBody>
      </p:sp>
      <p:pic>
        <p:nvPicPr>
          <p:cNvPr id="1026" name="Picture 2" descr="C:\Users\Haris\Desktop\GPW13 presentaiton\3 b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96819"/>
            <a:ext cx="4320480" cy="39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400" smtClean="0"/>
              <a:t>Изпълнение на Двугодишното споразумение за сътрудничество</a:t>
            </a:r>
            <a:endParaRPr lang="en-US" altLang="en-US" sz="3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en-US" dirty="0" smtClean="0"/>
              <a:t>Кои са силните страни на нашето сътрудничество?</a:t>
            </a:r>
          </a:p>
          <a:p>
            <a:pPr eaLnBrk="1" hangingPunct="1"/>
            <a:endParaRPr lang="bg-BG" altLang="en-US" dirty="0" smtClean="0"/>
          </a:p>
          <a:p>
            <a:pPr eaLnBrk="1" hangingPunct="1"/>
            <a:r>
              <a:rPr lang="bg-BG" altLang="en-US" dirty="0" smtClean="0"/>
              <a:t>Как можем заедно да подобрим сътрудничеството ни?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Дългосрочна</a:t>
            </a:r>
            <a:r>
              <a:rPr lang="ru-RU" dirty="0" smtClean="0"/>
              <a:t> </a:t>
            </a:r>
            <a:r>
              <a:rPr lang="ru-RU" dirty="0" err="1"/>
              <a:t>стратегическа</a:t>
            </a:r>
            <a:r>
              <a:rPr lang="ru-RU" dirty="0"/>
              <a:t> </a:t>
            </a:r>
            <a:r>
              <a:rPr lang="ru-RU" dirty="0" err="1"/>
              <a:t>насока</a:t>
            </a:r>
            <a:r>
              <a:rPr lang="ru-RU" dirty="0"/>
              <a:t> за </a:t>
            </a:r>
            <a:r>
              <a:rPr lang="ru-RU" dirty="0" err="1"/>
              <a:t>Република</a:t>
            </a:r>
            <a:r>
              <a:rPr lang="ru-RU" dirty="0"/>
              <a:t> </a:t>
            </a:r>
            <a:r>
              <a:rPr lang="ru-RU" dirty="0" err="1"/>
              <a:t>България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819"/>
            <a:ext cx="8229600" cy="403244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качеството</a:t>
            </a:r>
            <a:r>
              <a:rPr lang="ru-RU" dirty="0"/>
              <a:t> на </a:t>
            </a:r>
            <a:r>
              <a:rPr lang="ru-RU" dirty="0" err="1"/>
              <a:t>здравните</a:t>
            </a:r>
            <a:r>
              <a:rPr lang="ru-RU" dirty="0"/>
              <a:t> услуги</a:t>
            </a:r>
          </a:p>
          <a:p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общественото</a:t>
            </a:r>
            <a:r>
              <a:rPr lang="ru-RU" dirty="0"/>
              <a:t> </a:t>
            </a:r>
            <a:r>
              <a:rPr lang="ru-RU" dirty="0" err="1"/>
              <a:t>здраве</a:t>
            </a:r>
            <a:endParaRPr lang="ru-RU" dirty="0"/>
          </a:p>
          <a:p>
            <a:r>
              <a:rPr lang="ru-RU" dirty="0" err="1"/>
              <a:t>Укрепване</a:t>
            </a:r>
            <a:r>
              <a:rPr lang="ru-RU" dirty="0"/>
              <a:t> на </a:t>
            </a:r>
            <a:r>
              <a:rPr lang="ru-RU" dirty="0" err="1"/>
              <a:t>финансирането</a:t>
            </a:r>
            <a:r>
              <a:rPr lang="ru-RU" dirty="0"/>
              <a:t> на </a:t>
            </a:r>
            <a:r>
              <a:rPr lang="ru-RU" dirty="0" err="1"/>
              <a:t>здравеопазването</a:t>
            </a:r>
            <a:endParaRPr lang="ru-RU" dirty="0"/>
          </a:p>
          <a:p>
            <a:r>
              <a:rPr lang="ru-RU" dirty="0" err="1"/>
              <a:t>Укрепване</a:t>
            </a:r>
            <a:r>
              <a:rPr lang="ru-RU" dirty="0"/>
              <a:t> на </a:t>
            </a:r>
            <a:r>
              <a:rPr lang="ru-RU" dirty="0" err="1"/>
              <a:t>участието</a:t>
            </a:r>
            <a:r>
              <a:rPr lang="ru-RU" dirty="0"/>
              <a:t> на </a:t>
            </a:r>
            <a:r>
              <a:rPr lang="ru-RU" dirty="0" err="1" smtClean="0"/>
              <a:t>общностите</a:t>
            </a:r>
            <a:r>
              <a:rPr lang="ru-RU" dirty="0" smtClean="0"/>
              <a:t> и </a:t>
            </a:r>
            <a:r>
              <a:rPr lang="ru-RU" dirty="0" err="1"/>
              <a:t>овластяване</a:t>
            </a:r>
            <a:r>
              <a:rPr lang="ru-RU" dirty="0"/>
              <a:t> на </a:t>
            </a:r>
            <a:r>
              <a:rPr lang="ru-RU" dirty="0" err="1"/>
              <a:t>гражданите</a:t>
            </a:r>
            <a:endParaRPr lang="ru-RU" dirty="0"/>
          </a:p>
          <a:p>
            <a:r>
              <a:rPr lang="ru-RU" dirty="0" err="1"/>
              <a:t>Прилагане</a:t>
            </a:r>
            <a:r>
              <a:rPr lang="ru-RU" dirty="0"/>
              <a:t> на успешна реформа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Партньорства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1600" dirty="0" smtClean="0"/>
              <a:t>ЕС</a:t>
            </a:r>
            <a:endParaRPr lang="en-US" sz="1600" dirty="0" smtClean="0"/>
          </a:p>
          <a:p>
            <a:r>
              <a:rPr lang="bg-BG" sz="1600" dirty="0" smtClean="0"/>
              <a:t>Световна Банка</a:t>
            </a:r>
            <a:endParaRPr lang="en-US" sz="1600" dirty="0" smtClean="0"/>
          </a:p>
          <a:p>
            <a:r>
              <a:rPr lang="bg-BG" sz="1600" dirty="0" smtClean="0"/>
              <a:t>Уницеф</a:t>
            </a:r>
            <a:endParaRPr lang="en-US" sz="1600" dirty="0" smtClean="0"/>
          </a:p>
          <a:p>
            <a:r>
              <a:rPr lang="bg-BG" sz="1600" dirty="0" smtClean="0"/>
              <a:t>Трите нива на СЗО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1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G DRIVE\MoH\photos\IMG_1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5" y="1196753"/>
            <a:ext cx="3096607" cy="42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G DRIVE\Photos\WHO_2017_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42" y="2708921"/>
            <a:ext cx="2319722" cy="30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G DRIVE\MoH\photos\IMGP6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02" y="778799"/>
            <a:ext cx="3777447" cy="25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3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en-US" dirty="0" err="1"/>
              <a:t>Изпълнение</a:t>
            </a:r>
            <a:r>
              <a:rPr lang="ru-RU" altLang="en-US" dirty="0"/>
              <a:t> на </a:t>
            </a:r>
            <a:r>
              <a:rPr lang="ru-RU" altLang="en-US" dirty="0" err="1"/>
              <a:t>дейностите</a:t>
            </a:r>
            <a:r>
              <a:rPr lang="ru-RU" altLang="en-US" dirty="0"/>
              <a:t> по </a:t>
            </a:r>
            <a:r>
              <a:rPr lang="ru-RU" altLang="en-US" dirty="0" err="1"/>
              <a:t>време</a:t>
            </a:r>
            <a:r>
              <a:rPr lang="ru-RU" altLang="en-US" dirty="0"/>
              <a:t> на </a:t>
            </a:r>
            <a:r>
              <a:rPr lang="ru-RU" altLang="en-US" dirty="0" err="1" smtClean="0"/>
              <a:t>Първата</a:t>
            </a:r>
            <a:r>
              <a:rPr lang="ru-RU" altLang="en-US" dirty="0" smtClean="0"/>
              <a:t> </a:t>
            </a:r>
            <a:r>
              <a:rPr lang="ru-RU" altLang="en-US" dirty="0"/>
              <a:t>година </a:t>
            </a:r>
            <a:r>
              <a:rPr lang="ru-RU" altLang="en-US" dirty="0" smtClean="0"/>
              <a:t>от </a:t>
            </a:r>
            <a:r>
              <a:rPr lang="ru-RU" altLang="en-US" dirty="0" err="1" smtClean="0"/>
              <a:t>Двугодишно</a:t>
            </a:r>
            <a:r>
              <a:rPr lang="ru-RU" altLang="en-US" dirty="0" smtClean="0"/>
              <a:t> </a:t>
            </a:r>
            <a:r>
              <a:rPr lang="ru-RU" altLang="en-US" dirty="0" err="1"/>
              <a:t>споразумение</a:t>
            </a:r>
            <a:r>
              <a:rPr lang="ru-RU" altLang="en-US" dirty="0"/>
              <a:t> за </a:t>
            </a:r>
            <a:r>
              <a:rPr lang="ru-RU" altLang="en-US" dirty="0" err="1"/>
              <a:t>сътрудничество</a:t>
            </a:r>
            <a:r>
              <a:rPr lang="ru-RU" altLang="en-US" dirty="0"/>
              <a:t> между СЗО и МЗ </a:t>
            </a:r>
            <a:r>
              <a:rPr lang="ru-RU" altLang="en-US" dirty="0" smtClean="0"/>
              <a:t>2018/19;</a:t>
            </a:r>
          </a:p>
          <a:p>
            <a:r>
              <a:rPr lang="ru-RU" altLang="en-US" dirty="0" err="1" smtClean="0"/>
              <a:t>Бъдещи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планове</a:t>
            </a:r>
            <a:r>
              <a:rPr lang="ru-RU" altLang="en-US" dirty="0" smtClean="0"/>
              <a:t> и </a:t>
            </a:r>
            <a:r>
              <a:rPr lang="ru-RU" altLang="en-US" dirty="0" err="1" smtClean="0"/>
              <a:t>дейности</a:t>
            </a:r>
            <a:r>
              <a:rPr lang="ru-RU" altLang="en-US" dirty="0" smtClean="0"/>
              <a:t>.</a:t>
            </a:r>
            <a:endParaRPr lang="ru-RU" altLang="en-US" dirty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5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400" dirty="0" err="1"/>
              <a:t>Двугодишно</a:t>
            </a:r>
            <a:r>
              <a:rPr lang="ru-RU" altLang="en-US" sz="3400" dirty="0"/>
              <a:t> </a:t>
            </a:r>
            <a:r>
              <a:rPr lang="ru-RU" altLang="en-US" sz="3400" dirty="0" err="1"/>
              <a:t>споразумение</a:t>
            </a:r>
            <a:r>
              <a:rPr lang="ru-RU" altLang="en-US" sz="3400" dirty="0"/>
              <a:t> за </a:t>
            </a:r>
            <a:r>
              <a:rPr lang="ru-RU" altLang="en-US" sz="3400" dirty="0" err="1"/>
              <a:t>сътрудничество</a:t>
            </a:r>
            <a:r>
              <a:rPr lang="ru-RU" altLang="en-US" sz="3400" dirty="0"/>
              <a:t> между СЗО и МЗ 2018/19 </a:t>
            </a:r>
            <a:endParaRPr lang="en-US" altLang="en-US" sz="3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en-US" sz="2400" dirty="0" err="1"/>
              <a:t>Споразумението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отразява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новата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визия</a:t>
            </a:r>
            <a:r>
              <a:rPr lang="ru-RU" altLang="en-US" sz="2400" dirty="0"/>
              <a:t> на </a:t>
            </a:r>
            <a:r>
              <a:rPr lang="ru-RU" altLang="en-US" sz="2400" dirty="0" err="1"/>
              <a:t>Регионалния</a:t>
            </a:r>
            <a:r>
              <a:rPr lang="ru-RU" altLang="en-US" sz="2400" dirty="0"/>
              <a:t> офис на СЗО за Европа „</a:t>
            </a:r>
            <a:r>
              <a:rPr lang="ru-RU" altLang="en-US" sz="2400" dirty="0" err="1"/>
              <a:t>По-добро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здраве</a:t>
            </a:r>
            <a:r>
              <a:rPr lang="ru-RU" altLang="en-US" sz="2400" dirty="0"/>
              <a:t> за Европа“, </a:t>
            </a:r>
            <a:r>
              <a:rPr lang="ru-RU" altLang="en-US" sz="2400" dirty="0" err="1"/>
              <a:t>както</a:t>
            </a:r>
            <a:r>
              <a:rPr lang="ru-RU" altLang="en-US" sz="2400" dirty="0"/>
              <a:t> и </a:t>
            </a:r>
            <a:r>
              <a:rPr lang="ru-RU" altLang="en-US" sz="2400" dirty="0" err="1"/>
              <a:t>идеите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принципите</a:t>
            </a:r>
            <a:r>
              <a:rPr lang="ru-RU" altLang="en-US" sz="2400" dirty="0"/>
              <a:t> и </a:t>
            </a:r>
            <a:r>
              <a:rPr lang="ru-RU" altLang="en-US" sz="2400" dirty="0" err="1"/>
              <a:t>ценностите</a:t>
            </a:r>
            <a:r>
              <a:rPr lang="ru-RU" altLang="en-US" sz="2400" dirty="0"/>
              <a:t>, </a:t>
            </a:r>
            <a:r>
              <a:rPr lang="ru-RU" altLang="en-US" sz="2400" dirty="0" err="1"/>
              <a:t>подкрепящи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Европейската</a:t>
            </a:r>
            <a:r>
              <a:rPr lang="ru-RU" altLang="en-US" sz="2400" dirty="0"/>
              <a:t> </a:t>
            </a:r>
            <a:r>
              <a:rPr lang="ru-RU" altLang="en-US" sz="2400" dirty="0" err="1"/>
              <a:t>стратегическа</a:t>
            </a:r>
            <a:r>
              <a:rPr lang="ru-RU" altLang="en-US" sz="2400" dirty="0"/>
              <a:t> рамка за </a:t>
            </a:r>
            <a:r>
              <a:rPr lang="ru-RU" altLang="en-US" sz="2400" dirty="0" err="1"/>
              <a:t>здраве</a:t>
            </a:r>
            <a:r>
              <a:rPr lang="ru-RU" altLang="en-US" sz="2400" dirty="0"/>
              <a:t> и </a:t>
            </a:r>
            <a:r>
              <a:rPr lang="ru-RU" altLang="en-US" sz="2400" dirty="0" err="1"/>
              <a:t>благосъстояние</a:t>
            </a:r>
            <a:r>
              <a:rPr lang="ru-RU" altLang="en-US" sz="2400" dirty="0"/>
              <a:t> „</a:t>
            </a:r>
            <a:r>
              <a:rPr lang="ru-RU" altLang="en-US" sz="2400" dirty="0" err="1"/>
              <a:t>Здраве</a:t>
            </a:r>
            <a:r>
              <a:rPr lang="ru-RU" altLang="en-US" sz="2400" dirty="0"/>
              <a:t> 2020“.</a:t>
            </a:r>
          </a:p>
          <a:p>
            <a:pPr eaLnBrk="1" hangingPunct="1"/>
            <a:endParaRPr lang="ru-RU" altLang="en-US" sz="2400" dirty="0"/>
          </a:p>
          <a:p>
            <a:pPr eaLnBrk="1" hangingPunct="1"/>
            <a:r>
              <a:rPr lang="ru-RU" altLang="en-US" sz="2400" dirty="0"/>
              <a:t>Всяка </a:t>
            </a:r>
            <a:r>
              <a:rPr lang="ru-RU" altLang="en-US" sz="2400" dirty="0" err="1"/>
              <a:t>една</a:t>
            </a:r>
            <a:r>
              <a:rPr lang="ru-RU" altLang="en-US" sz="2400" dirty="0"/>
              <a:t> </a:t>
            </a:r>
            <a:r>
              <a:rPr lang="ru-RU" altLang="en-US" sz="2400" dirty="0" err="1"/>
              <a:t>дейност</a:t>
            </a:r>
            <a:r>
              <a:rPr lang="ru-RU" altLang="en-US" sz="2400" dirty="0"/>
              <a:t> e развита и от </a:t>
            </a:r>
            <a:r>
              <a:rPr lang="ru-RU" altLang="en-US" sz="2400" dirty="0" err="1"/>
              <a:t>гледна</a:t>
            </a:r>
            <a:r>
              <a:rPr lang="ru-RU" altLang="en-US" sz="2400" dirty="0"/>
              <a:t> точка на </a:t>
            </a:r>
            <a:r>
              <a:rPr lang="ru-RU" altLang="en-US" sz="2400" dirty="0" err="1"/>
              <a:t>изпълнението</a:t>
            </a:r>
            <a:r>
              <a:rPr lang="ru-RU" altLang="en-US" sz="2400" dirty="0"/>
              <a:t> на Целите за устойчиво развитие (</a:t>
            </a:r>
            <a:r>
              <a:rPr lang="ru-RU" altLang="en-US" sz="2400" dirty="0" err="1"/>
              <a:t>SDGs</a:t>
            </a:r>
            <a:r>
              <a:rPr lang="ru-RU" altLang="en-US" sz="2400" dirty="0"/>
              <a:t>) 2030.</a:t>
            </a:r>
          </a:p>
        </p:txBody>
      </p:sp>
    </p:spTree>
    <p:extLst>
      <p:ext uri="{BB962C8B-B14F-4D97-AF65-F5344CB8AC3E}">
        <p14:creationId xmlns:p14="http://schemas.microsoft.com/office/powerpoint/2010/main" val="14985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400" dirty="0" err="1" smtClean="0"/>
              <a:t>Глобалната</a:t>
            </a:r>
            <a:r>
              <a:rPr lang="ru-RU" altLang="en-US" sz="3400" dirty="0" smtClean="0"/>
              <a:t> </a:t>
            </a:r>
            <a:r>
              <a:rPr lang="ru-RU" altLang="en-US" sz="3400" dirty="0" err="1"/>
              <a:t>Работна</a:t>
            </a:r>
            <a:r>
              <a:rPr lang="ru-RU" altLang="en-US" sz="3400" dirty="0"/>
              <a:t> </a:t>
            </a:r>
            <a:r>
              <a:rPr lang="ru-RU" altLang="en-US" sz="3400" dirty="0" err="1"/>
              <a:t>Програма</a:t>
            </a:r>
            <a:r>
              <a:rPr lang="ru-RU" altLang="en-US" sz="3400" dirty="0"/>
              <a:t> 2019-2023 (GPW13): </a:t>
            </a:r>
            <a:r>
              <a:rPr lang="ru-RU" altLang="en-US" sz="3400" dirty="0" err="1"/>
              <a:t>Насърчавайте</a:t>
            </a:r>
            <a:r>
              <a:rPr lang="ru-RU" altLang="en-US" sz="3400" dirty="0"/>
              <a:t> </a:t>
            </a:r>
            <a:r>
              <a:rPr lang="ru-RU" altLang="en-US" sz="3400" dirty="0" err="1"/>
              <a:t>здравето</a:t>
            </a:r>
            <a:r>
              <a:rPr lang="ru-RU" altLang="en-US" sz="3400" dirty="0"/>
              <a:t>, </a:t>
            </a:r>
            <a:r>
              <a:rPr lang="ru-RU" altLang="en-US" sz="3400" dirty="0" err="1"/>
              <a:t>опазвайте</a:t>
            </a:r>
            <a:r>
              <a:rPr lang="ru-RU" altLang="en-US" sz="3400" dirty="0"/>
              <a:t> света, </a:t>
            </a:r>
            <a:r>
              <a:rPr lang="ru-RU" altLang="en-US" sz="3400" dirty="0" err="1"/>
              <a:t>служете</a:t>
            </a:r>
            <a:r>
              <a:rPr lang="ru-RU" altLang="en-US" sz="3400" dirty="0"/>
              <a:t> на </a:t>
            </a:r>
            <a:r>
              <a:rPr lang="ru-RU" altLang="en-US" sz="3400" dirty="0" err="1"/>
              <a:t>уязвимите</a:t>
            </a:r>
            <a:endParaRPr lang="en-US" altLang="en-US" sz="3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en-US" dirty="0" err="1"/>
              <a:t>Здравето</a:t>
            </a:r>
            <a:r>
              <a:rPr lang="ru-RU" altLang="en-US" dirty="0"/>
              <a:t> е </a:t>
            </a:r>
            <a:r>
              <a:rPr lang="ru-RU" altLang="en-US" dirty="0" err="1"/>
              <a:t>човешко</a:t>
            </a:r>
            <a:r>
              <a:rPr lang="ru-RU" altLang="en-US" dirty="0"/>
              <a:t> право. Никой не </a:t>
            </a:r>
            <a:r>
              <a:rPr lang="ru-RU" altLang="en-US" dirty="0" err="1"/>
              <a:t>трябва</a:t>
            </a:r>
            <a:r>
              <a:rPr lang="ru-RU" altLang="en-US" dirty="0"/>
              <a:t> да се </a:t>
            </a:r>
            <a:r>
              <a:rPr lang="ru-RU" altLang="en-US" dirty="0" err="1"/>
              <a:t>разболява</a:t>
            </a:r>
            <a:r>
              <a:rPr lang="ru-RU" altLang="en-US" dirty="0"/>
              <a:t> или да </a:t>
            </a:r>
            <a:r>
              <a:rPr lang="ru-RU" altLang="en-US" dirty="0" err="1"/>
              <a:t>умира</a:t>
            </a:r>
            <a:r>
              <a:rPr lang="ru-RU" altLang="en-US" dirty="0"/>
              <a:t> само </a:t>
            </a:r>
            <a:r>
              <a:rPr lang="ru-RU" altLang="en-US" dirty="0" err="1"/>
              <a:t>защото</a:t>
            </a:r>
            <a:r>
              <a:rPr lang="ru-RU" altLang="en-US" dirty="0"/>
              <a:t> е беден, или </a:t>
            </a:r>
            <a:r>
              <a:rPr lang="ru-RU" altLang="en-US" dirty="0" err="1"/>
              <a:t>защото</a:t>
            </a:r>
            <a:r>
              <a:rPr lang="ru-RU" altLang="en-US" dirty="0"/>
              <a:t> не </a:t>
            </a:r>
            <a:r>
              <a:rPr lang="ru-RU" altLang="en-US" dirty="0" err="1"/>
              <a:t>може</a:t>
            </a:r>
            <a:r>
              <a:rPr lang="ru-RU" altLang="en-US" dirty="0"/>
              <a:t> да получи </a:t>
            </a:r>
            <a:r>
              <a:rPr lang="ru-RU" altLang="en-US" dirty="0" err="1"/>
              <a:t>достъп</a:t>
            </a:r>
            <a:r>
              <a:rPr lang="ru-RU" altLang="en-US" dirty="0"/>
              <a:t> до </a:t>
            </a:r>
            <a:r>
              <a:rPr lang="ru-RU" altLang="en-US" dirty="0" err="1"/>
              <a:t>услугите</a:t>
            </a:r>
            <a:r>
              <a:rPr lang="ru-RU" altLang="en-US" dirty="0"/>
              <a:t>, от </a:t>
            </a:r>
            <a:r>
              <a:rPr lang="ru-RU" altLang="en-US" dirty="0" err="1"/>
              <a:t>които</a:t>
            </a:r>
            <a:r>
              <a:rPr lang="ru-RU" altLang="en-US" dirty="0"/>
              <a:t> се </a:t>
            </a:r>
            <a:r>
              <a:rPr lang="ru-RU" altLang="en-US" dirty="0" err="1"/>
              <a:t>нуждае</a:t>
            </a:r>
            <a:r>
              <a:rPr lang="ru-RU" altLang="en-US" dirty="0"/>
              <a:t>. ”</a:t>
            </a:r>
          </a:p>
          <a:p>
            <a:pPr marL="0" indent="0" eaLnBrk="1" hangingPunct="1">
              <a:buNone/>
            </a:pPr>
            <a:r>
              <a:rPr lang="ru-RU" altLang="en-US" dirty="0" smtClean="0"/>
              <a:t>д-р </a:t>
            </a:r>
            <a:r>
              <a:rPr lang="ru-RU" altLang="en-US" dirty="0" err="1"/>
              <a:t>Тедрос</a:t>
            </a:r>
            <a:r>
              <a:rPr lang="ru-RU" altLang="en-US" dirty="0"/>
              <a:t>, </a:t>
            </a:r>
            <a:r>
              <a:rPr lang="ru-RU" altLang="en-US" dirty="0" err="1"/>
              <a:t>Генерален</a:t>
            </a:r>
            <a:r>
              <a:rPr lang="ru-RU" altLang="en-US" dirty="0"/>
              <a:t> Директор на СЗО</a:t>
            </a:r>
          </a:p>
        </p:txBody>
      </p:sp>
    </p:spTree>
    <p:extLst>
      <p:ext uri="{BB962C8B-B14F-4D97-AF65-F5344CB8AC3E}">
        <p14:creationId xmlns:p14="http://schemas.microsoft.com/office/powerpoint/2010/main" val="14985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 smtClean="0"/>
              <a:t>Посещение на Генералния Директор на СЗО в България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1600" b="1" dirty="0"/>
              <a:t>Интегрирани, ориентирани към хората </a:t>
            </a:r>
            <a:r>
              <a:rPr lang="bg-BG" sz="1600" b="1" dirty="0" smtClean="0"/>
              <a:t>здравни </a:t>
            </a:r>
          </a:p>
          <a:p>
            <a:pPr marL="0" indent="0">
              <a:buNone/>
            </a:pPr>
            <a:r>
              <a:rPr lang="bg-BG" sz="1600" b="1" dirty="0" smtClean="0"/>
              <a:t>услуги</a:t>
            </a:r>
            <a:endParaRPr lang="en-US" sz="1600" b="1" dirty="0"/>
          </a:p>
          <a:p>
            <a:pPr marL="0" indent="0">
              <a:buNone/>
            </a:pPr>
            <a:r>
              <a:rPr lang="bg-BG" sz="1600" dirty="0" smtClean="0"/>
              <a:t>След срещата на Генералния Директор на СЗО </a:t>
            </a:r>
          </a:p>
          <a:p>
            <a:pPr marL="0" indent="0">
              <a:buNone/>
            </a:pPr>
            <a:r>
              <a:rPr lang="bg-BG" sz="1600" dirty="0" smtClean="0"/>
              <a:t>д-р Тедрос в България, беше идентифицирана </a:t>
            </a:r>
          </a:p>
          <a:p>
            <a:pPr marL="0" indent="0">
              <a:buNone/>
            </a:pPr>
            <a:r>
              <a:rPr lang="bg-BG" sz="1600" dirty="0" smtClean="0"/>
              <a:t>необходимостта от техническа помощ в областта</a:t>
            </a:r>
          </a:p>
          <a:p>
            <a:pPr marL="0" indent="0">
              <a:buNone/>
            </a:pPr>
            <a:r>
              <a:rPr lang="bg-BG" sz="1600" dirty="0"/>
              <a:t>н</a:t>
            </a:r>
            <a:r>
              <a:rPr lang="bg-BG" sz="1600" dirty="0" smtClean="0"/>
              <a:t>а здравните системи.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bg-BG" sz="1600" dirty="0" smtClean="0"/>
              <a:t>Експертна мисия на СЗО дойде в България в </a:t>
            </a:r>
          </a:p>
          <a:p>
            <a:pPr marL="0" indent="0">
              <a:buNone/>
            </a:pPr>
            <a:r>
              <a:rPr lang="bg-BG" sz="1600" dirty="0"/>
              <a:t>к</a:t>
            </a:r>
            <a:r>
              <a:rPr lang="bg-BG" sz="1600" dirty="0" smtClean="0"/>
              <a:t>рая на май 2018г.  Докладът с ключови препоръки е предоставен на Министъра на здравеопазването</a:t>
            </a:r>
            <a:endParaRPr lang="en-US" sz="1200" dirty="0"/>
          </a:p>
        </p:txBody>
      </p:sp>
      <p:pic>
        <p:nvPicPr>
          <p:cNvPr id="2050" name="Picture 2" descr="C:\G DRIVE\DG\2018\DG Visit photos\DCIM\100_0302\IMGP6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15" y="1682265"/>
            <a:ext cx="3180817" cy="21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GPW13</a:t>
            </a:r>
            <a:endParaRPr lang="en-US" altLang="en-US" sz="3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ru-RU" sz="2000" dirty="0">
                <a:solidFill>
                  <a:prstClr val="black"/>
                </a:solidFill>
              </a:rPr>
              <a:t>СЗО </a:t>
            </a:r>
            <a:r>
              <a:rPr lang="ru-RU" sz="2000" dirty="0" err="1">
                <a:solidFill>
                  <a:prstClr val="black"/>
                </a:solidFill>
              </a:rPr>
              <a:t>има</a:t>
            </a:r>
            <a:r>
              <a:rPr lang="ru-RU" sz="2000" dirty="0">
                <a:solidFill>
                  <a:prstClr val="black"/>
                </a:solidFill>
              </a:rPr>
              <a:t> потенциал да </a:t>
            </a:r>
            <a:r>
              <a:rPr lang="ru-RU" sz="2000" dirty="0" err="1">
                <a:solidFill>
                  <a:prstClr val="black"/>
                </a:solidFill>
              </a:rPr>
              <a:t>подобри</a:t>
            </a:r>
            <a:r>
              <a:rPr lang="ru-RU" sz="2000" dirty="0">
                <a:solidFill>
                  <a:prstClr val="black"/>
                </a:solidFill>
              </a:rPr>
              <a:t> драматично </a:t>
            </a:r>
            <a:r>
              <a:rPr lang="ru-RU" sz="2000" dirty="0" err="1">
                <a:solidFill>
                  <a:prstClr val="black"/>
                </a:solidFill>
              </a:rPr>
              <a:t>здравето</a:t>
            </a:r>
            <a:r>
              <a:rPr lang="ru-RU" sz="2000" dirty="0">
                <a:solidFill>
                  <a:prstClr val="black"/>
                </a:solidFill>
              </a:rPr>
              <a:t> на </a:t>
            </a:r>
            <a:r>
              <a:rPr lang="ru-RU" sz="2000" dirty="0" err="1">
                <a:solidFill>
                  <a:prstClr val="black"/>
                </a:solidFill>
              </a:rPr>
              <a:t>нашия</a:t>
            </a:r>
            <a:r>
              <a:rPr lang="ru-RU" sz="2000" dirty="0">
                <a:solidFill>
                  <a:prstClr val="black"/>
                </a:solidFill>
              </a:rPr>
              <a:t> свят </a:t>
            </a:r>
            <a:r>
              <a:rPr lang="ru-RU" sz="2000" dirty="0" err="1">
                <a:solidFill>
                  <a:prstClr val="black"/>
                </a:solidFill>
              </a:rPr>
              <a:t>през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следващите</a:t>
            </a:r>
            <a:r>
              <a:rPr lang="ru-RU" sz="2000" dirty="0">
                <a:solidFill>
                  <a:prstClr val="black"/>
                </a:solidFill>
              </a:rPr>
              <a:t> пет </a:t>
            </a:r>
            <a:r>
              <a:rPr lang="ru-RU" sz="2000" dirty="0" err="1">
                <a:solidFill>
                  <a:prstClr val="black"/>
                </a:solidFill>
              </a:rPr>
              <a:t>години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err="1">
                <a:solidFill>
                  <a:prstClr val="black"/>
                </a:solidFill>
              </a:rPr>
              <a:t>Целта</a:t>
            </a:r>
            <a:r>
              <a:rPr lang="ru-RU" sz="2000" dirty="0">
                <a:solidFill>
                  <a:prstClr val="black"/>
                </a:solidFill>
              </a:rPr>
              <a:t> на </a:t>
            </a:r>
            <a:r>
              <a:rPr lang="ru-RU" sz="2000" dirty="0" err="1">
                <a:solidFill>
                  <a:prstClr val="black"/>
                </a:solidFill>
              </a:rPr>
              <a:t>тази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тринадесета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Глобална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програма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за работа 2019-2023 г. (GPW 13) е да се </a:t>
            </a:r>
            <a:r>
              <a:rPr lang="ru-RU" sz="2000" dirty="0" err="1">
                <a:solidFill>
                  <a:prstClr val="black"/>
                </a:solidFill>
              </a:rPr>
              <a:t>възползва</a:t>
            </a:r>
            <a:r>
              <a:rPr lang="ru-RU" sz="2000" dirty="0">
                <a:solidFill>
                  <a:prstClr val="black"/>
                </a:solidFill>
              </a:rPr>
              <a:t> от </a:t>
            </a:r>
            <a:r>
              <a:rPr lang="ru-RU" sz="2000" dirty="0" err="1">
                <a:solidFill>
                  <a:prstClr val="black"/>
                </a:solidFill>
              </a:rPr>
              <a:t>тази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възможност</a:t>
            </a:r>
            <a:r>
              <a:rPr lang="ru-RU" sz="2000" dirty="0">
                <a:solidFill>
                  <a:prstClr val="black"/>
                </a:solidFill>
              </a:rPr>
              <a:t>. СЗО </a:t>
            </a:r>
            <a:r>
              <a:rPr lang="ru-RU" sz="2000" dirty="0" err="1">
                <a:solidFill>
                  <a:prstClr val="black"/>
                </a:solidFill>
              </a:rPr>
              <a:t>ще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успее</a:t>
            </a:r>
            <a:r>
              <a:rPr lang="ru-RU" sz="2000" dirty="0">
                <a:solidFill>
                  <a:prstClr val="black"/>
                </a:solidFill>
              </a:rPr>
              <a:t> само </a:t>
            </a:r>
            <a:r>
              <a:rPr lang="ru-RU" sz="2000" dirty="0" err="1">
                <a:solidFill>
                  <a:prstClr val="black"/>
                </a:solidFill>
              </a:rPr>
              <a:t>ако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основава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работата</a:t>
            </a:r>
            <a:r>
              <a:rPr lang="ru-RU" sz="2000" dirty="0">
                <a:solidFill>
                  <a:prstClr val="black"/>
                </a:solidFill>
              </a:rPr>
              <a:t> си </a:t>
            </a:r>
            <a:r>
              <a:rPr lang="ru-RU" sz="2000" dirty="0" err="1">
                <a:solidFill>
                  <a:prstClr val="black"/>
                </a:solidFill>
              </a:rPr>
              <a:t>върху</a:t>
            </a:r>
            <a:r>
              <a:rPr lang="ru-RU" sz="2000" dirty="0">
                <a:solidFill>
                  <a:prstClr val="black"/>
                </a:solidFill>
              </a:rPr>
              <a:t> Целите на </a:t>
            </a:r>
            <a:r>
              <a:rPr lang="ru-RU" sz="2000" dirty="0" err="1">
                <a:solidFill>
                  <a:prstClr val="black"/>
                </a:solidFill>
              </a:rPr>
              <a:t>устойчивото</a:t>
            </a:r>
            <a:r>
              <a:rPr lang="ru-RU" sz="2000" dirty="0">
                <a:solidFill>
                  <a:prstClr val="black"/>
                </a:solidFill>
              </a:rPr>
              <a:t> развитие (ЦУР). </a:t>
            </a:r>
            <a:r>
              <a:rPr lang="ru-RU" sz="2000" dirty="0" err="1">
                <a:solidFill>
                  <a:prstClr val="black"/>
                </a:solidFill>
              </a:rPr>
              <a:t>Програмата</a:t>
            </a:r>
            <a:r>
              <a:rPr lang="ru-RU" sz="2000" dirty="0">
                <a:solidFill>
                  <a:prstClr val="black"/>
                </a:solidFill>
              </a:rPr>
              <a:t> за устойчиво развитие до 2030 г. </a:t>
            </a:r>
            <a:r>
              <a:rPr lang="ru-RU" sz="2000" dirty="0" err="1">
                <a:solidFill>
                  <a:prstClr val="black"/>
                </a:solidFill>
              </a:rPr>
              <a:t>разглежда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здравето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като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жизненоважно</a:t>
            </a:r>
            <a:r>
              <a:rPr lang="ru-RU" sz="2000" dirty="0">
                <a:solidFill>
                  <a:prstClr val="black"/>
                </a:solidFill>
              </a:rPr>
              <a:t> за </a:t>
            </a:r>
            <a:r>
              <a:rPr lang="ru-RU" sz="2000" dirty="0" err="1">
                <a:solidFill>
                  <a:prstClr val="black"/>
                </a:solidFill>
              </a:rPr>
              <a:t>бъдещето</a:t>
            </a:r>
            <a:r>
              <a:rPr lang="ru-RU" sz="2000" dirty="0">
                <a:solidFill>
                  <a:prstClr val="black"/>
                </a:solidFill>
              </a:rPr>
              <a:t> на </a:t>
            </a:r>
            <a:r>
              <a:rPr lang="ru-RU" sz="2000" dirty="0" err="1">
                <a:solidFill>
                  <a:prstClr val="black"/>
                </a:solidFill>
              </a:rPr>
              <a:t>нашия</a:t>
            </a:r>
            <a:r>
              <a:rPr lang="ru-RU" sz="2000" dirty="0">
                <a:solidFill>
                  <a:prstClr val="black"/>
                </a:solidFill>
              </a:rPr>
              <a:t> свят. С </a:t>
            </a:r>
            <a:r>
              <a:rPr lang="ru-RU" sz="2000" dirty="0" err="1">
                <a:solidFill>
                  <a:prstClr val="black"/>
                </a:solidFill>
              </a:rPr>
              <a:t>ангажимент</a:t>
            </a:r>
            <a:r>
              <a:rPr lang="ru-RU" sz="2000" dirty="0">
                <a:solidFill>
                  <a:prstClr val="black"/>
                </a:solidFill>
              </a:rPr>
              <a:t> за </a:t>
            </a:r>
            <a:r>
              <a:rPr lang="ru-RU" sz="2000" dirty="0" err="1">
                <a:solidFill>
                  <a:prstClr val="black"/>
                </a:solidFill>
              </a:rPr>
              <a:t>постигане</a:t>
            </a:r>
            <a:r>
              <a:rPr lang="ru-RU" sz="2000" dirty="0">
                <a:solidFill>
                  <a:prstClr val="black"/>
                </a:solidFill>
              </a:rPr>
              <a:t> на цел 3, </a:t>
            </a:r>
            <a:r>
              <a:rPr lang="ru-RU" sz="2000" dirty="0" err="1" smtClean="0">
                <a:solidFill>
                  <a:prstClr val="black"/>
                </a:solidFill>
              </a:rPr>
              <a:t>коят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призовава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всички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заинтересовани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страни</a:t>
            </a:r>
            <a:r>
              <a:rPr lang="ru-RU" sz="2000" dirty="0">
                <a:solidFill>
                  <a:prstClr val="black"/>
                </a:solidFill>
              </a:rPr>
              <a:t> да „</a:t>
            </a:r>
            <a:r>
              <a:rPr lang="ru-RU" sz="2000" dirty="0" err="1">
                <a:solidFill>
                  <a:prstClr val="black"/>
                </a:solidFill>
              </a:rPr>
              <a:t>осигурят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здравословен</a:t>
            </a:r>
            <a:r>
              <a:rPr lang="ru-RU" sz="2000" dirty="0">
                <a:solidFill>
                  <a:prstClr val="black"/>
                </a:solidFill>
              </a:rPr>
              <a:t> живот и да </a:t>
            </a:r>
            <a:r>
              <a:rPr lang="ru-RU" sz="2000" dirty="0" err="1">
                <a:solidFill>
                  <a:prstClr val="black"/>
                </a:solidFill>
              </a:rPr>
              <a:t>насърчат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благосъстоянието</a:t>
            </a:r>
            <a:r>
              <a:rPr lang="ru-RU" sz="2000" dirty="0">
                <a:solidFill>
                  <a:prstClr val="black"/>
                </a:solidFill>
              </a:rPr>
              <a:t> на </a:t>
            </a:r>
            <a:r>
              <a:rPr lang="ru-RU" sz="2000" dirty="0" err="1">
                <a:solidFill>
                  <a:prstClr val="black"/>
                </a:solidFill>
              </a:rPr>
              <a:t>всички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във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всички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възрасти</a:t>
            </a:r>
            <a:r>
              <a:rPr lang="ru-RU" sz="2000" dirty="0">
                <a:solidFill>
                  <a:prstClr val="black"/>
                </a:solidFill>
              </a:rPr>
              <a:t>“, СЗО </a:t>
            </a:r>
            <a:r>
              <a:rPr lang="ru-RU" sz="2000" dirty="0" err="1">
                <a:solidFill>
                  <a:prstClr val="black"/>
                </a:solidFill>
              </a:rPr>
              <a:t>ще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ръководи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програма</a:t>
            </a:r>
            <a:r>
              <a:rPr lang="ru-RU" sz="2000" dirty="0">
                <a:solidFill>
                  <a:prstClr val="black"/>
                </a:solidFill>
              </a:rPr>
              <a:t> за </a:t>
            </a:r>
            <a:r>
              <a:rPr lang="ru-RU" sz="2000" dirty="0" err="1">
                <a:solidFill>
                  <a:prstClr val="black"/>
                </a:solidFill>
              </a:rPr>
              <a:t>трансформиране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която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подкрепя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страните</a:t>
            </a:r>
            <a:r>
              <a:rPr lang="ru-RU" sz="2000" dirty="0">
                <a:solidFill>
                  <a:prstClr val="black"/>
                </a:solidFill>
              </a:rPr>
              <a:t> при </a:t>
            </a:r>
            <a:r>
              <a:rPr lang="ru-RU" sz="2000" dirty="0" err="1">
                <a:solidFill>
                  <a:prstClr val="black"/>
                </a:solidFill>
              </a:rPr>
              <a:t>постигането</a:t>
            </a:r>
            <a:r>
              <a:rPr lang="ru-RU" sz="2000" dirty="0">
                <a:solidFill>
                  <a:prstClr val="black"/>
                </a:solidFill>
              </a:rPr>
              <a:t> на </a:t>
            </a:r>
            <a:r>
              <a:rPr lang="ru-RU" sz="2000" dirty="0" err="1">
                <a:solidFill>
                  <a:prstClr val="black"/>
                </a:solidFill>
              </a:rPr>
              <a:t>всички</a:t>
            </a:r>
            <a:r>
              <a:rPr lang="ru-RU" sz="2000" dirty="0">
                <a:solidFill>
                  <a:prstClr val="black"/>
                </a:solidFill>
              </a:rPr>
              <a:t> цели, </a:t>
            </a:r>
            <a:r>
              <a:rPr lang="ru-RU" sz="2000" dirty="0" err="1">
                <a:solidFill>
                  <a:prstClr val="black"/>
                </a:solidFill>
              </a:rPr>
              <a:t>свързани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със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здравето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r>
              <a:rPr lang="ru-RU" sz="2000" dirty="0" err="1">
                <a:solidFill>
                  <a:prstClr val="black"/>
                </a:solidFill>
              </a:rPr>
              <a:t>свързани</a:t>
            </a:r>
            <a:r>
              <a:rPr lang="ru-RU" sz="2000" dirty="0">
                <a:solidFill>
                  <a:prstClr val="black"/>
                </a:solidFill>
              </a:rPr>
              <a:t> с ЦУР.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43024"/>
            <a:ext cx="7452320" cy="964968"/>
          </a:xfrm>
        </p:spPr>
        <p:txBody>
          <a:bodyPr>
            <a:normAutofit/>
          </a:bodyPr>
          <a:lstStyle/>
          <a:p>
            <a:pPr algn="l"/>
            <a:r>
              <a:rPr lang="bg-BG" sz="3600" dirty="0" smtClean="0">
                <a:solidFill>
                  <a:srgbClr val="00558E"/>
                </a:solidFill>
              </a:rPr>
              <a:t>УЗП</a:t>
            </a:r>
            <a:r>
              <a:rPr lang="en-US" sz="3600" dirty="0" smtClean="0">
                <a:solidFill>
                  <a:srgbClr val="00558E"/>
                </a:solidFill>
              </a:rPr>
              <a:t>: </a:t>
            </a:r>
            <a:r>
              <a:rPr lang="bg-BG" sz="3600" dirty="0" smtClean="0">
                <a:solidFill>
                  <a:srgbClr val="00558E"/>
                </a:solidFill>
              </a:rPr>
              <a:t>Зов за решителни действия</a:t>
            </a:r>
            <a:endParaRPr lang="en-US" sz="3600" dirty="0">
              <a:solidFill>
                <a:srgbClr val="00558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508795"/>
            <a:ext cx="9036496" cy="42093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558E"/>
                </a:solidFill>
              </a:rPr>
              <a:t>България</a:t>
            </a:r>
            <a:r>
              <a:rPr lang="ru-RU" dirty="0">
                <a:solidFill>
                  <a:srgbClr val="00558E"/>
                </a:solidFill>
              </a:rPr>
              <a:t> е </a:t>
            </a:r>
            <a:r>
              <a:rPr lang="ru-RU" dirty="0" err="1">
                <a:solidFill>
                  <a:srgbClr val="00558E"/>
                </a:solidFill>
              </a:rPr>
              <a:t>постигнала</a:t>
            </a:r>
            <a:r>
              <a:rPr lang="ru-RU" dirty="0">
                <a:solidFill>
                  <a:srgbClr val="00558E"/>
                </a:solidFill>
              </a:rPr>
              <a:t> значителен </a:t>
            </a:r>
            <a:r>
              <a:rPr lang="ru-RU" dirty="0" err="1">
                <a:solidFill>
                  <a:srgbClr val="00558E"/>
                </a:solidFill>
              </a:rPr>
              <a:t>напредък</a:t>
            </a:r>
            <a:r>
              <a:rPr lang="ru-RU" dirty="0">
                <a:solidFill>
                  <a:srgbClr val="00558E"/>
                </a:solidFill>
              </a:rPr>
              <a:t> </a:t>
            </a:r>
            <a:r>
              <a:rPr lang="ru-RU" dirty="0" smtClean="0">
                <a:solidFill>
                  <a:srgbClr val="00558E"/>
                </a:solidFill>
              </a:rPr>
              <a:t>по отношение на </a:t>
            </a:r>
            <a:r>
              <a:rPr lang="ru-RU" dirty="0" err="1" smtClean="0">
                <a:solidFill>
                  <a:srgbClr val="00558E"/>
                </a:solidFill>
              </a:rPr>
              <a:t>здравето</a:t>
            </a:r>
            <a:r>
              <a:rPr lang="ru-RU" dirty="0" smtClean="0">
                <a:solidFill>
                  <a:srgbClr val="00558E"/>
                </a:solidFill>
              </a:rPr>
              <a:t> </a:t>
            </a:r>
            <a:r>
              <a:rPr lang="ru-RU" dirty="0">
                <a:solidFill>
                  <a:srgbClr val="00558E"/>
                </a:solidFill>
              </a:rPr>
              <a:t>на </a:t>
            </a:r>
            <a:r>
              <a:rPr lang="ru-RU" dirty="0" err="1">
                <a:solidFill>
                  <a:srgbClr val="00558E"/>
                </a:solidFill>
              </a:rPr>
              <a:t>своето</a:t>
            </a:r>
            <a:r>
              <a:rPr lang="ru-RU" dirty="0">
                <a:solidFill>
                  <a:srgbClr val="00558E"/>
                </a:solidFill>
              </a:rPr>
              <a:t> население;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558E"/>
                </a:solidFill>
              </a:rPr>
              <a:t>Предизвикателства</a:t>
            </a:r>
            <a:r>
              <a:rPr lang="ru-RU" dirty="0">
                <a:solidFill>
                  <a:srgbClr val="00558E"/>
                </a:solidFill>
              </a:rPr>
              <a:t> </a:t>
            </a:r>
            <a:r>
              <a:rPr lang="ru-RU" dirty="0" err="1">
                <a:solidFill>
                  <a:srgbClr val="00558E"/>
                </a:solidFill>
              </a:rPr>
              <a:t>остават</a:t>
            </a:r>
            <a:r>
              <a:rPr lang="ru-RU" dirty="0">
                <a:solidFill>
                  <a:srgbClr val="00558E"/>
                </a:solidFill>
              </a:rPr>
              <a:t> в </a:t>
            </a:r>
            <a:r>
              <a:rPr lang="ru-RU" dirty="0" err="1">
                <a:solidFill>
                  <a:srgbClr val="00558E"/>
                </a:solidFill>
              </a:rPr>
              <a:t>някои</a:t>
            </a:r>
            <a:r>
              <a:rPr lang="ru-RU" dirty="0">
                <a:solidFill>
                  <a:srgbClr val="00558E"/>
                </a:solidFill>
              </a:rPr>
              <a:t> области, </a:t>
            </a:r>
            <a:r>
              <a:rPr lang="ru-RU" dirty="0" err="1">
                <a:solidFill>
                  <a:srgbClr val="00558E"/>
                </a:solidFill>
              </a:rPr>
              <a:t>като</a:t>
            </a:r>
            <a:r>
              <a:rPr lang="ru-RU" dirty="0">
                <a:solidFill>
                  <a:srgbClr val="00558E"/>
                </a:solidFill>
              </a:rPr>
              <a:t>:</a:t>
            </a:r>
          </a:p>
          <a:p>
            <a:r>
              <a:rPr lang="ru-RU" dirty="0" err="1">
                <a:solidFill>
                  <a:srgbClr val="00558E"/>
                </a:solidFill>
              </a:rPr>
              <a:t>NCDs</a:t>
            </a:r>
            <a:r>
              <a:rPr lang="ru-RU" dirty="0">
                <a:solidFill>
                  <a:srgbClr val="00558E"/>
                </a:solidFill>
              </a:rPr>
              <a:t> (</a:t>
            </a:r>
            <a:r>
              <a:rPr lang="ru-RU" dirty="0" err="1">
                <a:solidFill>
                  <a:srgbClr val="00558E"/>
                </a:solidFill>
              </a:rPr>
              <a:t>особено</a:t>
            </a:r>
            <a:r>
              <a:rPr lang="ru-RU" dirty="0">
                <a:solidFill>
                  <a:srgbClr val="00558E"/>
                </a:solidFill>
              </a:rPr>
              <a:t> </a:t>
            </a:r>
            <a:r>
              <a:rPr lang="ru-RU" dirty="0" err="1">
                <a:solidFill>
                  <a:srgbClr val="00558E"/>
                </a:solidFill>
              </a:rPr>
              <a:t>ракови</a:t>
            </a:r>
            <a:r>
              <a:rPr lang="ru-RU" dirty="0">
                <a:solidFill>
                  <a:srgbClr val="00558E"/>
                </a:solidFill>
              </a:rPr>
              <a:t> </a:t>
            </a:r>
            <a:r>
              <a:rPr lang="ru-RU" dirty="0" err="1">
                <a:solidFill>
                  <a:srgbClr val="00558E"/>
                </a:solidFill>
              </a:rPr>
              <a:t>заболявания</a:t>
            </a:r>
            <a:r>
              <a:rPr lang="ru-RU" dirty="0">
                <a:solidFill>
                  <a:srgbClr val="00558E"/>
                </a:solidFill>
              </a:rPr>
              <a:t>, </a:t>
            </a:r>
            <a:r>
              <a:rPr lang="ru-RU" dirty="0" err="1">
                <a:solidFill>
                  <a:srgbClr val="00558E"/>
                </a:solidFill>
              </a:rPr>
              <a:t>заболявания</a:t>
            </a:r>
            <a:r>
              <a:rPr lang="ru-RU" dirty="0">
                <a:solidFill>
                  <a:srgbClr val="00558E"/>
                </a:solidFill>
              </a:rPr>
              <a:t> на </a:t>
            </a:r>
            <a:r>
              <a:rPr lang="ru-RU" dirty="0" err="1">
                <a:solidFill>
                  <a:srgbClr val="00558E"/>
                </a:solidFill>
              </a:rPr>
              <a:t>кръвообращението</a:t>
            </a:r>
            <a:r>
              <a:rPr lang="ru-RU" dirty="0">
                <a:solidFill>
                  <a:srgbClr val="00558E"/>
                </a:solidFill>
              </a:rPr>
              <a:t>);</a:t>
            </a:r>
          </a:p>
          <a:p>
            <a:r>
              <a:rPr lang="ru-RU" dirty="0" err="1">
                <a:solidFill>
                  <a:srgbClr val="00558E"/>
                </a:solidFill>
              </a:rPr>
              <a:t>високото</a:t>
            </a:r>
            <a:r>
              <a:rPr lang="ru-RU" dirty="0">
                <a:solidFill>
                  <a:srgbClr val="00558E"/>
                </a:solidFill>
              </a:rPr>
              <a:t> </a:t>
            </a:r>
            <a:r>
              <a:rPr lang="ru-RU" dirty="0" err="1">
                <a:solidFill>
                  <a:srgbClr val="00558E"/>
                </a:solidFill>
              </a:rPr>
              <a:t>ниво</a:t>
            </a:r>
            <a:r>
              <a:rPr lang="ru-RU" dirty="0">
                <a:solidFill>
                  <a:srgbClr val="00558E"/>
                </a:solidFill>
              </a:rPr>
              <a:t> на </a:t>
            </a:r>
            <a:r>
              <a:rPr lang="ru-RU" dirty="0" err="1">
                <a:solidFill>
                  <a:srgbClr val="00558E"/>
                </a:solidFill>
              </a:rPr>
              <a:t>тютюнопушене</a:t>
            </a:r>
            <a:r>
              <a:rPr lang="ru-RU" dirty="0">
                <a:solidFill>
                  <a:srgbClr val="00558E"/>
                </a:solidFill>
              </a:rPr>
              <a:t> и </a:t>
            </a:r>
            <a:r>
              <a:rPr lang="ru-RU" dirty="0" err="1">
                <a:solidFill>
                  <a:srgbClr val="00558E"/>
                </a:solidFill>
              </a:rPr>
              <a:t>консумация</a:t>
            </a:r>
            <a:r>
              <a:rPr lang="ru-RU" dirty="0">
                <a:solidFill>
                  <a:srgbClr val="00558E"/>
                </a:solidFill>
              </a:rPr>
              <a:t> на </a:t>
            </a:r>
            <a:r>
              <a:rPr lang="ru-RU" dirty="0" err="1">
                <a:solidFill>
                  <a:srgbClr val="00558E"/>
                </a:solidFill>
              </a:rPr>
              <a:t>алкохол</a:t>
            </a:r>
            <a:r>
              <a:rPr lang="ru-RU" dirty="0">
                <a:solidFill>
                  <a:srgbClr val="00558E"/>
                </a:solidFill>
              </a:rPr>
              <a:t>;</a:t>
            </a:r>
          </a:p>
          <a:p>
            <a:r>
              <a:rPr lang="ru-RU" dirty="0" err="1">
                <a:solidFill>
                  <a:srgbClr val="00558E"/>
                </a:solidFill>
              </a:rPr>
              <a:t>повишената</a:t>
            </a:r>
            <a:r>
              <a:rPr lang="ru-RU" dirty="0">
                <a:solidFill>
                  <a:srgbClr val="00558E"/>
                </a:solidFill>
              </a:rPr>
              <a:t> </a:t>
            </a:r>
            <a:r>
              <a:rPr lang="ru-RU" dirty="0" err="1">
                <a:solidFill>
                  <a:srgbClr val="00558E"/>
                </a:solidFill>
              </a:rPr>
              <a:t>честота</a:t>
            </a:r>
            <a:r>
              <a:rPr lang="ru-RU" dirty="0">
                <a:solidFill>
                  <a:srgbClr val="00558E"/>
                </a:solidFill>
              </a:rPr>
              <a:t> на </a:t>
            </a:r>
            <a:r>
              <a:rPr lang="ru-RU" dirty="0" err="1">
                <a:solidFill>
                  <a:srgbClr val="00558E"/>
                </a:solidFill>
              </a:rPr>
              <a:t>затлъстяване</a:t>
            </a:r>
            <a:r>
              <a:rPr lang="ru-RU" dirty="0">
                <a:solidFill>
                  <a:srgbClr val="00558E"/>
                </a:solidFill>
              </a:rPr>
              <a:t>;</a:t>
            </a:r>
          </a:p>
          <a:p>
            <a:r>
              <a:rPr lang="ru-RU" dirty="0" err="1">
                <a:solidFill>
                  <a:srgbClr val="00558E"/>
                </a:solidFill>
              </a:rPr>
              <a:t>високият</a:t>
            </a:r>
            <a:r>
              <a:rPr lang="ru-RU" dirty="0">
                <a:solidFill>
                  <a:srgbClr val="00558E"/>
                </a:solidFill>
              </a:rPr>
              <a:t> </a:t>
            </a:r>
            <a:r>
              <a:rPr lang="ru-RU" dirty="0" err="1">
                <a:solidFill>
                  <a:srgbClr val="00558E"/>
                </a:solidFill>
              </a:rPr>
              <a:t>дял</a:t>
            </a:r>
            <a:r>
              <a:rPr lang="ru-RU" dirty="0">
                <a:solidFill>
                  <a:srgbClr val="00558E"/>
                </a:solidFill>
              </a:rPr>
              <a:t> на </a:t>
            </a:r>
            <a:r>
              <a:rPr lang="ru-RU" dirty="0" err="1" smtClean="0">
                <a:solidFill>
                  <a:srgbClr val="00558E"/>
                </a:solidFill>
              </a:rPr>
              <a:t>неформалните</a:t>
            </a:r>
            <a:r>
              <a:rPr lang="ru-RU" dirty="0" smtClean="0">
                <a:solidFill>
                  <a:srgbClr val="00558E"/>
                </a:solidFill>
              </a:rPr>
              <a:t> </a:t>
            </a:r>
            <a:r>
              <a:rPr lang="ru-RU" dirty="0" err="1" smtClean="0">
                <a:solidFill>
                  <a:srgbClr val="00558E"/>
                </a:solidFill>
              </a:rPr>
              <a:t>плащания</a:t>
            </a:r>
            <a:r>
              <a:rPr lang="ru-RU" dirty="0" smtClean="0">
                <a:solidFill>
                  <a:srgbClr val="00558E"/>
                </a:solidFill>
              </a:rPr>
              <a:t> на </a:t>
            </a:r>
            <a:r>
              <a:rPr lang="ru-RU" dirty="0" err="1" smtClean="0">
                <a:solidFill>
                  <a:srgbClr val="00558E"/>
                </a:solidFill>
              </a:rPr>
              <a:t>домакинствата</a:t>
            </a:r>
            <a:r>
              <a:rPr lang="ru-RU" dirty="0" smtClean="0">
                <a:solidFill>
                  <a:srgbClr val="00558E"/>
                </a:solidFill>
              </a:rPr>
              <a:t> за </a:t>
            </a:r>
            <a:r>
              <a:rPr lang="ru-RU" dirty="0" err="1" smtClean="0">
                <a:solidFill>
                  <a:srgbClr val="00558E"/>
                </a:solidFill>
              </a:rPr>
              <a:t>здраве</a:t>
            </a:r>
            <a:r>
              <a:rPr lang="ru-RU" dirty="0" smtClean="0">
                <a:solidFill>
                  <a:srgbClr val="00558E"/>
                </a:solidFill>
              </a:rPr>
              <a:t>.</a:t>
            </a:r>
            <a:endParaRPr lang="en-US" dirty="0">
              <a:solidFill>
                <a:srgbClr val="00558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5733256"/>
            <a:ext cx="9144000" cy="0"/>
          </a:xfrm>
          <a:prstGeom prst="line">
            <a:avLst/>
          </a:prstGeom>
          <a:ln w="28575">
            <a:solidFill>
              <a:srgbClr val="F9A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0" y="1495999"/>
            <a:ext cx="9144000" cy="0"/>
          </a:xfrm>
          <a:prstGeom prst="line">
            <a:avLst/>
          </a:prstGeom>
          <a:ln w="28575">
            <a:solidFill>
              <a:srgbClr val="F9A0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2669"/>
            <a:ext cx="936104" cy="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дейности 2019 г.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Контрол на тютюнопушенето;</a:t>
            </a:r>
          </a:p>
          <a:p>
            <a:endParaRPr lang="bg-BG" dirty="0"/>
          </a:p>
          <a:p>
            <a:r>
              <a:rPr lang="bg-BG" dirty="0" smtClean="0"/>
              <a:t>Училища, утвърждаващи здраве;</a:t>
            </a:r>
          </a:p>
          <a:p>
            <a:endParaRPr lang="bg-BG" dirty="0" smtClean="0"/>
          </a:p>
          <a:p>
            <a:r>
              <a:rPr lang="bg-BG" dirty="0" smtClean="0"/>
              <a:t>АМР;</a:t>
            </a:r>
          </a:p>
          <a:p>
            <a:endParaRPr lang="bg-BG" dirty="0"/>
          </a:p>
          <a:p>
            <a:endParaRPr lang="bg-BG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dirty="0"/>
              <a:t>Психично здраве</a:t>
            </a:r>
            <a:r>
              <a:rPr lang="bg-BG" dirty="0" smtClean="0"/>
              <a:t>;</a:t>
            </a:r>
          </a:p>
          <a:p>
            <a:endParaRPr lang="bg-BG" dirty="0"/>
          </a:p>
          <a:p>
            <a:r>
              <a:rPr lang="bg-BG" dirty="0" smtClean="0"/>
              <a:t>Подкрепа </a:t>
            </a:r>
            <a:r>
              <a:rPr lang="bg-BG" dirty="0"/>
              <a:t>в областта на реформата на здравната система </a:t>
            </a:r>
            <a:r>
              <a:rPr lang="bg-BG" dirty="0" smtClean="0"/>
              <a:t>;</a:t>
            </a:r>
          </a:p>
          <a:p>
            <a:endParaRPr lang="bg-BG" dirty="0"/>
          </a:p>
          <a:p>
            <a:r>
              <a:rPr lang="bg-BG" dirty="0" smtClean="0"/>
              <a:t>НХЗ.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1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7"/>
            <a:ext cx="8424936" cy="1143000"/>
          </a:xfrm>
        </p:spPr>
        <p:txBody>
          <a:bodyPr>
            <a:normAutofit/>
          </a:bodyPr>
          <a:lstStyle/>
          <a:p>
            <a:r>
              <a:rPr lang="bg-BG" dirty="0" smtClean="0"/>
              <a:t>Планиране </a:t>
            </a:r>
            <a:r>
              <a:rPr lang="en-US" dirty="0" smtClean="0"/>
              <a:t>20-21 </a:t>
            </a:r>
            <a:r>
              <a:rPr lang="bg-BG" dirty="0" smtClean="0"/>
              <a:t>в България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20756"/>
            <a:ext cx="7931224" cy="4521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err="1"/>
              <a:t>През</a:t>
            </a:r>
            <a:r>
              <a:rPr lang="ru-RU" sz="2500" dirty="0"/>
              <a:t> май 2018 г. </a:t>
            </a:r>
            <a:r>
              <a:rPr lang="ru-RU" sz="2500" dirty="0" err="1"/>
              <a:t>Световната</a:t>
            </a:r>
            <a:r>
              <a:rPr lang="ru-RU" sz="2500" dirty="0"/>
              <a:t> </a:t>
            </a:r>
            <a:r>
              <a:rPr lang="ru-RU" sz="2500" dirty="0" err="1"/>
              <a:t>здравна</a:t>
            </a:r>
            <a:r>
              <a:rPr lang="ru-RU" sz="2500" dirty="0"/>
              <a:t> </a:t>
            </a:r>
            <a:r>
              <a:rPr lang="ru-RU" sz="2500" dirty="0" err="1"/>
              <a:t>асамблея</a:t>
            </a:r>
            <a:r>
              <a:rPr lang="ru-RU" sz="2500" dirty="0"/>
              <a:t> </a:t>
            </a:r>
            <a:r>
              <a:rPr lang="ru-RU" sz="2500" dirty="0" err="1"/>
              <a:t>разгледа</a:t>
            </a:r>
            <a:r>
              <a:rPr lang="ru-RU" sz="2500" dirty="0"/>
              <a:t> и </a:t>
            </a:r>
            <a:r>
              <a:rPr lang="ru-RU" sz="2500" dirty="0" err="1"/>
              <a:t>прие</a:t>
            </a:r>
            <a:r>
              <a:rPr lang="ru-RU" sz="2500" dirty="0"/>
              <a:t> </a:t>
            </a:r>
            <a:r>
              <a:rPr lang="ru-RU" sz="2500" dirty="0" err="1"/>
              <a:t>Тринадесетата</a:t>
            </a:r>
            <a:r>
              <a:rPr lang="ru-RU" sz="2500" dirty="0"/>
              <a:t> </a:t>
            </a:r>
            <a:r>
              <a:rPr lang="ru-RU" sz="2500" dirty="0" err="1"/>
              <a:t>глобална</a:t>
            </a:r>
            <a:r>
              <a:rPr lang="ru-RU" sz="2500" dirty="0"/>
              <a:t> </a:t>
            </a:r>
            <a:r>
              <a:rPr lang="ru-RU" sz="2500" dirty="0" err="1"/>
              <a:t>програма</a:t>
            </a:r>
            <a:r>
              <a:rPr lang="ru-RU" sz="2500" dirty="0"/>
              <a:t> за работа 2019-2023 (GPW13).</a:t>
            </a:r>
          </a:p>
          <a:p>
            <a:pPr marL="0" indent="0">
              <a:buNone/>
            </a:pPr>
            <a:r>
              <a:rPr lang="ru-RU" sz="2500" dirty="0"/>
              <a:t>GPW13 </a:t>
            </a:r>
            <a:r>
              <a:rPr lang="ru-RU" sz="2500" dirty="0" err="1"/>
              <a:t>посочва</a:t>
            </a:r>
            <a:r>
              <a:rPr lang="ru-RU" sz="2500" dirty="0"/>
              <a:t> </a:t>
            </a:r>
            <a:r>
              <a:rPr lang="ru-RU" sz="2500" dirty="0" err="1"/>
              <a:t>стратегическото</a:t>
            </a:r>
            <a:r>
              <a:rPr lang="ru-RU" sz="2500" dirty="0"/>
              <a:t> </a:t>
            </a:r>
            <a:r>
              <a:rPr lang="ru-RU" sz="2500" dirty="0" err="1"/>
              <a:t>ръководство</a:t>
            </a:r>
            <a:r>
              <a:rPr lang="ru-RU" sz="2500" dirty="0"/>
              <a:t> на СЗО, </a:t>
            </a:r>
            <a:r>
              <a:rPr lang="ru-RU" sz="2500" dirty="0" err="1"/>
              <a:t>очертава</a:t>
            </a:r>
            <a:r>
              <a:rPr lang="ru-RU" sz="2500" dirty="0"/>
              <a:t> как </a:t>
            </a:r>
            <a:r>
              <a:rPr lang="ru-RU" sz="2500" dirty="0" err="1"/>
              <a:t>Организацията</a:t>
            </a:r>
            <a:r>
              <a:rPr lang="ru-RU" sz="2500" dirty="0"/>
              <a:t> </a:t>
            </a:r>
            <a:r>
              <a:rPr lang="ru-RU" sz="2500" dirty="0" err="1"/>
              <a:t>ще</a:t>
            </a:r>
            <a:r>
              <a:rPr lang="ru-RU" sz="2500" dirty="0"/>
              <a:t> </a:t>
            </a:r>
            <a:r>
              <a:rPr lang="ru-RU" sz="2500" dirty="0" err="1"/>
              <a:t>продължи</a:t>
            </a:r>
            <a:r>
              <a:rPr lang="ru-RU" sz="2500" dirty="0"/>
              <a:t> да </a:t>
            </a:r>
            <a:r>
              <a:rPr lang="ru-RU" sz="2500" dirty="0" err="1"/>
              <a:t>изпълнява</a:t>
            </a:r>
            <a:r>
              <a:rPr lang="ru-RU" sz="2500" dirty="0"/>
              <a:t> и </a:t>
            </a:r>
            <a:r>
              <a:rPr lang="ru-RU" sz="2500" dirty="0" err="1"/>
              <a:t>осигурява</a:t>
            </a:r>
            <a:r>
              <a:rPr lang="ru-RU" sz="2500" dirty="0"/>
              <a:t> рамка за </a:t>
            </a:r>
            <a:r>
              <a:rPr lang="ru-RU" sz="2500" b="1" dirty="0" err="1"/>
              <a:t>измерване</a:t>
            </a:r>
            <a:r>
              <a:rPr lang="ru-RU" sz="2500" dirty="0"/>
              <a:t> на </a:t>
            </a:r>
            <a:r>
              <a:rPr lang="ru-RU" sz="2500" dirty="0" err="1"/>
              <a:t>напредъка</a:t>
            </a:r>
            <a:r>
              <a:rPr lang="ru-RU" sz="2500" dirty="0"/>
              <a:t> в </a:t>
            </a:r>
            <a:r>
              <a:rPr lang="ru-RU" sz="2500" dirty="0" err="1"/>
              <a:t>тези</a:t>
            </a:r>
            <a:r>
              <a:rPr lang="ru-RU" sz="2500" dirty="0"/>
              <a:t> усилия.</a:t>
            </a:r>
          </a:p>
          <a:p>
            <a:pPr marL="0" indent="0">
              <a:buNone/>
            </a:pPr>
            <a:r>
              <a:rPr lang="ru-RU" sz="2500" dirty="0"/>
              <a:t>GPW13 </a:t>
            </a:r>
            <a:r>
              <a:rPr lang="ru-RU" sz="2500" dirty="0" err="1"/>
              <a:t>ще</a:t>
            </a:r>
            <a:r>
              <a:rPr lang="ru-RU" sz="2500" dirty="0"/>
              <a:t> </a:t>
            </a:r>
            <a:r>
              <a:rPr lang="ru-RU" sz="2500" dirty="0" err="1"/>
              <a:t>ръководи</a:t>
            </a:r>
            <a:r>
              <a:rPr lang="ru-RU" sz="2500" dirty="0"/>
              <a:t> </a:t>
            </a:r>
            <a:r>
              <a:rPr lang="ru-RU" sz="2500" dirty="0" err="1" smtClean="0"/>
              <a:t>всеки</a:t>
            </a:r>
            <a:r>
              <a:rPr lang="ru-RU" sz="2500" dirty="0" smtClean="0"/>
              <a:t> </a:t>
            </a:r>
            <a:r>
              <a:rPr lang="ru-RU" sz="2500" dirty="0" err="1"/>
              <a:t>двугодишен</a:t>
            </a:r>
            <a:r>
              <a:rPr lang="ru-RU" sz="2500" dirty="0"/>
              <a:t> </a:t>
            </a:r>
            <a:r>
              <a:rPr lang="ru-RU" sz="2500" dirty="0" err="1"/>
              <a:t>напредък</a:t>
            </a:r>
            <a:r>
              <a:rPr lang="ru-RU" sz="2500" dirty="0"/>
              <a:t> </a:t>
            </a:r>
            <a:r>
              <a:rPr lang="ru-RU" sz="2500" dirty="0" err="1"/>
              <a:t>стъпка</a:t>
            </a:r>
            <a:r>
              <a:rPr lang="ru-RU" sz="2500" dirty="0"/>
              <a:t> по </a:t>
            </a:r>
            <a:r>
              <a:rPr lang="ru-RU" sz="2500" dirty="0" err="1"/>
              <a:t>стъпка</a:t>
            </a:r>
            <a:r>
              <a:rPr lang="ru-RU" sz="2500" dirty="0"/>
              <a:t> в </a:t>
            </a:r>
            <a:r>
              <a:rPr lang="ru-RU" sz="2500" dirty="0" err="1" smtClean="0"/>
              <a:t>постигането</a:t>
            </a:r>
            <a:r>
              <a:rPr lang="ru-RU" sz="2500" dirty="0" smtClean="0"/>
              <a:t> на </a:t>
            </a:r>
            <a:r>
              <a:rPr lang="ru-RU" sz="2500" dirty="0" err="1" smtClean="0"/>
              <a:t>стратегическите</a:t>
            </a:r>
            <a:r>
              <a:rPr lang="ru-RU" sz="2500" dirty="0" smtClean="0"/>
              <a:t> </a:t>
            </a:r>
            <a:r>
              <a:rPr lang="ru-RU" sz="2500" dirty="0" err="1"/>
              <a:t>приоритети</a:t>
            </a:r>
            <a:r>
              <a:rPr lang="ru-RU" sz="2500" dirty="0"/>
              <a:t>, бюджета на </a:t>
            </a:r>
            <a:r>
              <a:rPr lang="ru-RU" sz="2500" dirty="0" err="1"/>
              <a:t>програмата</a:t>
            </a:r>
            <a:r>
              <a:rPr lang="ru-RU" sz="2500" dirty="0"/>
              <a:t> и </a:t>
            </a:r>
            <a:r>
              <a:rPr lang="ru-RU" sz="2500" dirty="0" err="1"/>
              <a:t>рамката</a:t>
            </a:r>
            <a:r>
              <a:rPr lang="ru-RU" sz="2500" dirty="0"/>
              <a:t> на </a:t>
            </a:r>
            <a:r>
              <a:rPr lang="ru-RU" sz="2500" dirty="0" err="1"/>
              <a:t>резултатите</a:t>
            </a:r>
            <a:r>
              <a:rPr lang="ru-RU" sz="2500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19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652</Words>
  <Application>Microsoft Office PowerPoint</Application>
  <PresentationFormat>On-screen Show (4:3)</PresentationFormat>
  <Paragraphs>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 Unicode MS</vt:lpstr>
      <vt:lpstr>Arial</vt:lpstr>
      <vt:lpstr>Calibri</vt:lpstr>
      <vt:lpstr>Office Theme</vt:lpstr>
      <vt:lpstr>Custom Design</vt:lpstr>
      <vt:lpstr>1_Office Theme</vt:lpstr>
      <vt:lpstr>2_Office Theme</vt:lpstr>
      <vt:lpstr>4_Office Theme</vt:lpstr>
      <vt:lpstr>5_Office Theme</vt:lpstr>
      <vt:lpstr>  Среща на националните координатори  18 януари 2019  </vt:lpstr>
      <vt:lpstr>PowerPoint Presentation</vt:lpstr>
      <vt:lpstr>Двугодишно споразумение за сътрудничество между СЗО и МЗ 2018/19 </vt:lpstr>
      <vt:lpstr>Глобалната Работна Програма 2019-2023 (GPW13): Насърчавайте здравето, опазвайте света, служете на уязвимите</vt:lpstr>
      <vt:lpstr>Посещение на Генералния Директор на СЗО в България</vt:lpstr>
      <vt:lpstr>GPW13</vt:lpstr>
      <vt:lpstr>УЗП: Зов за решителни действия</vt:lpstr>
      <vt:lpstr>Основни дейности 2019 г.</vt:lpstr>
      <vt:lpstr>Планиране 20-21 в България</vt:lpstr>
      <vt:lpstr>Стратегическите приоритети на СЗО - светът, който искаме да видим</vt:lpstr>
      <vt:lpstr>WHO strategic priorities – the world we want to see </vt:lpstr>
      <vt:lpstr>Изпълнение на Двугодишното споразумение за сътрудничество</vt:lpstr>
      <vt:lpstr> Дългосрочна стратегическа насока за Република България</vt:lpstr>
      <vt:lpstr>Партньорства</vt:lpstr>
      <vt:lpstr>PowerPoint Presentation</vt:lpstr>
    </vt:vector>
  </TitlesOfParts>
  <Company>World Health 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ntiss</dc:creator>
  <cp:lastModifiedBy>User</cp:lastModifiedBy>
  <cp:revision>404</cp:revision>
  <cp:lastPrinted>2017-01-31T12:29:34Z</cp:lastPrinted>
  <dcterms:created xsi:type="dcterms:W3CDTF">2012-07-03T09:35:02Z</dcterms:created>
  <dcterms:modified xsi:type="dcterms:W3CDTF">2019-01-18T07:33:03Z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1175560459</vt:i4>
  </property>
  <property fmtid="{D5CDD505-2E9C-101B-9397-08002B2CF9AE}" pid="3" name="_NewReviewCycle">
    <vt:lpwstr/>
  </property>
  <property fmtid="{D5CDD505-2E9C-101B-9397-08002B2CF9AE}" pid="4" name="_EmailSubject">
    <vt:lpwstr>Annual NFP meeting Jan 18</vt:lpwstr>
  </property>
  <property fmtid="{D5CDD505-2E9C-101B-9397-08002B2CF9AE}" pid="5" name="_AuthorEmail">
    <vt:lpwstr>okoliyskim@who.int</vt:lpwstr>
  </property>
  <property fmtid="{D5CDD505-2E9C-101B-9397-08002B2CF9AE}" pid="6" name="_AuthorEmailDisplayName">
    <vt:lpwstr>OKOLIYSKI, Michail</vt:lpwstr>
  </property>
</Properties>
</file>