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8" r:id="rId3"/>
    <p:sldId id="277" r:id="rId4"/>
    <p:sldId id="278" r:id="rId5"/>
    <p:sldId id="279" r:id="rId6"/>
    <p:sldId id="270" r:id="rId7"/>
    <p:sldId id="271" r:id="rId8"/>
    <p:sldId id="262" r:id="rId9"/>
    <p:sldId id="257" r:id="rId10"/>
    <p:sldId id="258" r:id="rId11"/>
    <p:sldId id="266" r:id="rId12"/>
    <p:sldId id="259" r:id="rId13"/>
    <p:sldId id="261" r:id="rId14"/>
    <p:sldId id="267" r:id="rId15"/>
    <p:sldId id="269" r:id="rId16"/>
    <p:sldId id="274" r:id="rId17"/>
    <p:sldId id="263" r:id="rId18"/>
    <p:sldId id="264" r:id="rId19"/>
    <p:sldId id="26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89F90-CC0E-4E21-8874-6ED31B6F4C3D}" type="datetimeFigureOut">
              <a:rPr lang="bg-BG" smtClean="0"/>
              <a:t>26.4.2017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E54F-2093-4BE9-8005-ADABD763ACB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288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E54F-2093-4BE9-8005-ADABD763ACB7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260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7772400" cy="2743200"/>
          </a:xfrm>
        </p:spPr>
        <p:txBody>
          <a:bodyPr>
            <a:noAutofit/>
          </a:bodyPr>
          <a:lstStyle/>
          <a:p>
            <a:pPr algn="ctr"/>
            <a:r>
              <a:rPr lang="bg-BG" sz="3600" b="1" i="1" dirty="0" smtClean="0"/>
              <a:t/>
            </a:r>
            <a:br>
              <a:rPr lang="bg-BG" sz="3600" b="1" i="1" dirty="0" smtClean="0"/>
            </a:br>
            <a:r>
              <a:rPr lang="bg-BG" sz="3600" b="1" i="1" dirty="0"/>
              <a:t/>
            </a:r>
            <a:br>
              <a:rPr lang="bg-BG" sz="3600" b="1" i="1" dirty="0"/>
            </a:br>
            <a:r>
              <a:rPr lang="bg-BG" sz="3600" b="1" i="1" dirty="0" smtClean="0"/>
              <a:t>Какво свършихме и какво препоръчваме... </a:t>
            </a:r>
            <a:br>
              <a:rPr lang="bg-BG" sz="3600" b="1" i="1" dirty="0" smtClean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 smtClean="0"/>
              <a:t>Министерство </a:t>
            </a:r>
            <a:r>
              <a:rPr lang="bg-BG" sz="3600" dirty="0"/>
              <a:t>на </a:t>
            </a:r>
            <a:r>
              <a:rPr lang="bg-BG" sz="3600" dirty="0" smtClean="0"/>
              <a:t>здравеопазването</a:t>
            </a:r>
            <a:br>
              <a:rPr lang="bg-BG" sz="3600" dirty="0" smtClean="0"/>
            </a:br>
            <a:r>
              <a:rPr lang="bg-BG" sz="3600" dirty="0" smtClean="0"/>
              <a:t>(служебно правителство)</a:t>
            </a:r>
            <a:br>
              <a:rPr lang="bg-BG" sz="3600" dirty="0" smtClean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 smtClean="0"/>
              <a:t>27 януари - 27 април </a:t>
            </a:r>
            <a:br>
              <a:rPr lang="bg-BG" sz="3600" dirty="0" smtClean="0"/>
            </a:br>
            <a:r>
              <a:rPr lang="bg-BG" sz="3600" dirty="0" smtClean="0"/>
              <a:t>2017 година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308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b="1" dirty="0"/>
              <a:t>Проблеми, констатирани в началото на мандата в областта на обществените </a:t>
            </a:r>
            <a:r>
              <a:rPr lang="bg-BG" sz="2400" b="1" dirty="0" smtClean="0"/>
              <a:t>поръчки  и действия по отстраняването им:</a:t>
            </a:r>
            <a:endParaRPr lang="bg-BG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463263"/>
              </p:ext>
            </p:extLst>
          </p:nvPr>
        </p:nvGraphicFramePr>
        <p:xfrm>
          <a:off x="457200" y="1447800"/>
          <a:ext cx="7620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46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ПРОБЛЕМ/ забавени обществени поръчки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8497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Поръчка за доставка на </a:t>
                      </a:r>
                      <a:r>
                        <a:rPr lang="bg-BG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неонатологично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оборудване по Програма БГ 07 „Инициативи за обществено здраве“.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Отправено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искане за удължаване на срока на проекта, за да могат да бъдат усвоени средствата;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Забавянето се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случва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поради бавно изпълнение на проекта и на спорове пред КЗК и ВАС. </a:t>
                      </a:r>
                    </a:p>
                    <a:p>
                      <a:endParaRPr lang="bg-BG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7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Поръчка за охрана на сградите на МЗ.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Забавянето е преодоляно, процедурата е проведена и на 28.03.2017 г. е сключен договор за предоставяне на охранителни услуги на сградите на МЗ.</a:t>
                      </a:r>
                    </a:p>
                    <a:p>
                      <a:endParaRPr lang="bg-BG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6388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400" dirty="0" smtClean="0">
                <a:solidFill>
                  <a:schemeClr val="dk1"/>
                </a:solidFill>
              </a:rPr>
              <a:t>* </a:t>
            </a:r>
            <a:r>
              <a:rPr lang="bg-BG" sz="1400" i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Министерството </a:t>
            </a:r>
            <a:r>
              <a:rPr lang="bg-BG" sz="1400" i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здравеопазването не е изпращало сигнали до прокуратурата, Сметната палата или до други компетентни органи за установяване на нередности в областта на обществените </a:t>
            </a:r>
            <a:r>
              <a:rPr lang="bg-BG" sz="1400" i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поръчки.</a:t>
            </a:r>
            <a:endParaRPr lang="bg-BG" sz="1400" i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>Обществени </a:t>
            </a:r>
            <a:r>
              <a:rPr lang="bg-BG" sz="2800" b="1" dirty="0"/>
              <a:t>поръчки през мандата на правителството</a:t>
            </a:r>
            <a:r>
              <a:rPr lang="bg-BG" sz="3200" dirty="0"/>
              <a:t/>
            </a:r>
            <a:br>
              <a:rPr lang="bg-BG" sz="3200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48006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endParaRPr lang="bg-BG" dirty="0"/>
          </a:p>
          <a:p>
            <a:pPr marL="114300" indent="0" algn="ctr">
              <a:buNone/>
            </a:pPr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които са започнали при предходното правителство, и такива, </a:t>
            </a:r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обявени 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настоящия </a:t>
            </a:r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екип:</a:t>
            </a:r>
          </a:p>
          <a:p>
            <a:pPr marL="114300" indent="0" algn="ctr">
              <a:buNone/>
            </a:pPr>
            <a:endParaRPr lang="bg-BG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настоящото правителство са възложени 11 обществени поръчки, които са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стартирали при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предходното ръководство.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 настоящия мандат МЗ е обявило следните процедури за възлагане на обществени поръчки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Сключване на рамково споразумение за избор на изпълнител за застраховане имуществото на Министерството на здравеопазването и персонала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ЦСМП“;</a:t>
            </a:r>
          </a:p>
          <a:p>
            <a:pPr>
              <a:buFont typeface="Wingdings" panose="05000000000000000000" pitchFamily="2" charset="2"/>
              <a:buChar char="q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 на изпълнител за ежемесечна поддръжка и надграждане на софтуера на програма „Подобряване на устойчивостта на Националната програма по туберкулоза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990600"/>
          </a:xfrm>
        </p:spPr>
        <p:txBody>
          <a:bodyPr/>
          <a:lstStyle/>
          <a:p>
            <a:pPr algn="ctr"/>
            <a:r>
              <a:rPr lang="bg-BG" sz="4400" b="1" dirty="0"/>
              <a:t> </a:t>
            </a:r>
            <a:r>
              <a:rPr lang="bg-BG" sz="4400" b="1" dirty="0" smtClean="0"/>
              <a:t>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Контролна дейност – акценти_1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fontScale="32500" lnSpcReduction="20000"/>
          </a:bodyPr>
          <a:lstStyle/>
          <a:p>
            <a:pPr marL="114300" indent="0" algn="just">
              <a:buNone/>
            </a:pPr>
            <a:endParaRPr lang="bg-BG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Възложени </a:t>
            </a:r>
            <a:r>
              <a:rPr lang="bg-BG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планови проверки:</a:t>
            </a:r>
          </a:p>
          <a:p>
            <a:pPr marL="114300" indent="0" algn="just">
              <a:buNone/>
            </a:pPr>
            <a:endParaRPr lang="bg-BG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Извършена </a:t>
            </a:r>
            <a:r>
              <a:rPr lang="bg-BG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bg-B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bg-BG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дейността на Изпълнителна агенция „Медицински одит</a:t>
            </a:r>
            <a:r>
              <a:rPr lang="bg-B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411480" lvl="1" indent="0" algn="just">
              <a:buNone/>
            </a:pPr>
            <a:endParaRPr lang="bg-BG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Извършена е проверка </a:t>
            </a:r>
            <a:r>
              <a:rPr lang="bg-BG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изпълнението на дейностите от Националната програма за подобряване на майчиното и детското здраве (2014 – 2020 г</a:t>
            </a:r>
            <a:r>
              <a:rPr lang="bg-B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411480" lvl="1" indent="0" algn="just">
              <a:buNone/>
            </a:pPr>
            <a:endParaRPr lang="bg-BG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Изпратен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Агенция „Държавна финансова инспекция” за установени нарушения в УМБАЛ „Св. Иван Рилски“, вследствие писмо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директора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болницата за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извършени нарушения на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ЗОП;</a:t>
            </a:r>
          </a:p>
          <a:p>
            <a:pPr marL="411480" lvl="1" indent="0" algn="just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Извършена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проверка за администрирането на процесите и организацията на дейностите в „Бул-Био - НЦЗПБ“ ЕООД.  Констатирани са нарушения, поради което копие от доклада е предоставено на прокуратурата.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bg-BG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94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/>
            </a:r>
            <a:br>
              <a:rPr lang="bg-BG" dirty="0"/>
            </a:br>
            <a:r>
              <a:rPr lang="bg-BG" b="1" dirty="0"/>
              <a:t> </a:t>
            </a:r>
            <a:r>
              <a:rPr lang="bg-BG" sz="2800" b="1" dirty="0"/>
              <a:t>Контролна дейност </a:t>
            </a:r>
            <a:r>
              <a:rPr lang="bg-BG" sz="2800" b="1" dirty="0" smtClean="0"/>
              <a:t>– акценти_2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M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Възложени са планови проверки:</a:t>
            </a:r>
            <a:endParaRPr lang="ru-MO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Националната комисия за изработване на Национална здравна 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карта;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Държавна психиатрична болница – Пазарджик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M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Националния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РЦТХ 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Варна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ЦСМП – 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Монтана и ЦСМП –  </a:t>
            </a:r>
            <a:r>
              <a:rPr lang="ru-M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Видин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M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Възложени са извънпланови проверки за </a:t>
            </a:r>
            <a:r>
              <a:rPr lang="ru-M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спазване на дейностите и </a:t>
            </a:r>
            <a:r>
              <a:rPr lang="ru-M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процесите 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M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УМБАЛСМ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И. Пирогов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МБАЛ 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Бургас;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МБАЛ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Иван </a:t>
            </a:r>
            <a:r>
              <a:rPr lang="ru-M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Рилски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M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Разград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МБАЛ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Света Анна 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София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M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СБАЛХЗ – гр. София</a:t>
            </a:r>
            <a:r>
              <a:rPr lang="ru-M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84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човешките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ресурси_1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Освободени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5 ръководители на второстепенни разпоредители с бюджет към министъра на здравеопазването като мотивите за това са следните: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Закриване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юридическото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лице: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грижи за деца, гр.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Шумен; </a:t>
            </a: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Назначаване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титуляр: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РЗИ – Благоевград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която се 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управлявала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съвместителство от директора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Софийска област;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изискванията на Закона за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администрацията: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Изпълнителна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агенция „Медицински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одит“ – поради навършена пенсионна възраст на директора на агенцията. </a:t>
            </a:r>
          </a:p>
          <a:p>
            <a:pPr marL="114300" indent="0" algn="just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*Освободени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и директори по взаимно съгласие, както и поради придобиване право на пенсия за осигурителен стаж и възраст. </a:t>
            </a:r>
            <a:endParaRPr lang="bg-BG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524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човешките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ресурси_2: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40000" lnSpcReduction="20000"/>
          </a:bodyPr>
          <a:lstStyle/>
          <a:p>
            <a:pPr marL="114300" indent="0" algn="just">
              <a:buNone/>
            </a:pPr>
            <a:endParaRPr lang="bg-BG" sz="3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g-BG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ечебни </a:t>
            </a:r>
            <a:r>
              <a:rPr lang="bg-BG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 – еднолични търговски </a:t>
            </a:r>
            <a:r>
              <a:rPr lang="bg-BG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дружества: </a:t>
            </a:r>
            <a:endParaRPr lang="bg-BG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42-те еднолични търговски дружества са извършени кадрови промени в 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следните мотиви</a:t>
            </a:r>
            <a:r>
              <a:rPr lang="bg-B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молби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освобождаване по инициатива на членове на съветите на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директорите;</a:t>
            </a:r>
            <a:endParaRPr lang="bg-BG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влошени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и финансови показатели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незаинтересованост на членове на съветите на директорите към управлението на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болниците.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bg-B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всички лечебни заведения, в които има смени на 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изпълнителни 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директори, са обявени 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конкурси. 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Такива са проведени в УМБАЛ „Н. И. 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Пирогов“ – София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УМБАЛ „Св. Иван Рилски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– 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София, СБАЛАГ „Майчин дом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– София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НСБФТР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bg-BG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София.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bg-BG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26-те лечебни </a:t>
            </a:r>
            <a:r>
              <a:rPr lang="bg-BG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 </a:t>
            </a:r>
            <a:r>
              <a:rPr lang="bg-BG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 </a:t>
            </a:r>
            <a:r>
              <a:rPr lang="bg-BG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смесено държавно и общинско </a:t>
            </a:r>
            <a:r>
              <a:rPr lang="bg-BG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участие:</a:t>
            </a:r>
            <a:endParaRPr lang="bg-BG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в управлението на МБАЛ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Пазарджик,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МБАЛ „Св. Петка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Видин, МБАЛ „Д-р Ат. </a:t>
            </a:r>
            <a:r>
              <a:rPr lang="bg-BG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Дафовски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Кърджали,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МБАЛ</a:t>
            </a:r>
            <a:r>
              <a:rPr lang="bg-BG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Силистра,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МОБАЛ „Д-р Ст.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Черкезов“ </a:t>
            </a:r>
            <a:r>
              <a:rPr lang="bg-BG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Търново, МБАЛ – 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Пловдив,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МБАЛ „</a:t>
            </a:r>
            <a:r>
              <a:rPr lang="bg-BG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Рахила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Ангелова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Перник. Мотивът е подкрепа на управленско-административния капацитет на дружествата.</a:t>
            </a:r>
          </a:p>
          <a:p>
            <a:pPr marL="114300" indent="0" algn="just">
              <a:buNone/>
            </a:pPr>
            <a:r>
              <a:rPr lang="bg-BG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Tx/>
              <a:buChar char="-"/>
            </a:pPr>
            <a:endParaRPr lang="bg-BG" dirty="0"/>
          </a:p>
          <a:p>
            <a:pPr marL="114300" indent="0">
              <a:buNone/>
            </a:pPr>
            <a:endParaRPr lang="bg-BG" i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37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Приемственост за основните приоритети и политики в здравеопазването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5105400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Продължаване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диалога с БЛС и БЗС през 2017 г. във взаимоотношенията им в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НЗОК;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ваксини за текущо потребление и рамкови споразумения за следващите 3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Установяване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по-добро управление, на инвестиции и финансова дисциплина във второстепенните разпоредители с бюджет и в лечебните заведения с над 50 на сто държавно участие в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проектите, по които МЗ е бенефициент и програмен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подготовката и провеждането на предстоящото Българско председателство на Съвета на Европейския съюз;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допълнителни финансови средства за 2018 г., формулирани в  „Бюджетна прогноза на МЗ за периода 2018-2020 г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.“;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Продължаване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работата върху неотложни и необходими за практиката нормативни актове, в т. ч. и предложените от нас законодателни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028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609600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ЗАКОНОДАТЕЛНИ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ПРОМЕНИ_1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endParaRPr lang="bg-BG" sz="1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None/>
            </a:pPr>
            <a:r>
              <a:rPr lang="bg-BG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</a:t>
            </a:r>
            <a:r>
              <a:rPr lang="bg-BG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здравното осигуряване</a:t>
            </a:r>
            <a:r>
              <a:rPr lang="bg-BG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bg-BG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 дефиниране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правната природа на договорите, които НЗОК сключва с изпълнителите на медицинска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помощ. По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смисъла на чл. 19а – 19ж от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Административно-процесуалния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(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АПК) те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административни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</a:t>
            </a:r>
          </a:p>
          <a:p>
            <a:pPr algn="just"/>
            <a:endParaRPr lang="bg-BG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Признаването 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административните договори </a:t>
            </a:r>
            <a:r>
              <a:rPr lang="bg-BG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 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улесни </a:t>
            </a:r>
            <a:r>
              <a:rPr lang="bg-BG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разрешаването 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редица въпроси, свързани със значимите обществени интереси в областта на разходването на средствата на НЗОК за осигуряване на качествена медицинска </a:t>
            </a:r>
            <a:r>
              <a:rPr lang="bg-BG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помощ. Освен 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 ще бъде </a:t>
            </a:r>
            <a:r>
              <a:rPr lang="bg-BG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преодоляна 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съществуващата неяснота относно вида на правоотношението и </a:t>
            </a:r>
            <a:r>
              <a:rPr lang="bg-BG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последващите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това тълкувания, както и споровете за компетентност на съда при разглеждането на въпроси, свързани с правоотношенията между посочените субекти. </a:t>
            </a:r>
            <a:endParaRPr lang="bg-BG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32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ЗА ЗАКОНОДАТЕЛНИ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ПРОМЕНИ_2</a:t>
            </a:r>
            <a:r>
              <a:rPr lang="bg-BG" dirty="0">
                <a:solidFill>
                  <a:srgbClr val="465E9C"/>
                </a:solidFill>
              </a:rPr>
              <a:t/>
            </a:r>
            <a:br>
              <a:rPr lang="bg-BG" dirty="0">
                <a:solidFill>
                  <a:srgbClr val="465E9C"/>
                </a:solidFill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за лечебните заведения:</a:t>
            </a:r>
          </a:p>
          <a:p>
            <a:pPr marL="114300" indent="0">
              <a:buNone/>
            </a:pPr>
            <a:endParaRPr lang="bg-BG" sz="2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bg-BG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лечебните заведения</a:t>
            </a:r>
            <a:r>
              <a:rPr lang="bg-BG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Прецизиране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изискванията към ръководителите на лечебните </a:t>
            </a: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заведения- поясняване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уеднаквяване на нормативната </a:t>
            </a: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уредба, като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даде разумен преходен период за постепенен преход към актуализираните нормативни </a:t>
            </a: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изисквания;</a:t>
            </a:r>
            <a:endParaRPr lang="bg-BG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Отпадане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забраната за представителите на държавата и общината в органите за управление и контрол на лечебните заведения да получават възнаграждение за дейността си по договорите за управление и </a:t>
            </a: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Определянето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служителя по трудово или служебно правоотношение в държавната администрация за член на управителен или контролен орган на търговско дружество с държавно/общинско участие в капитала и следващите от това задължения за него не са елемент от държавната служба и следва да се осигури </a:t>
            </a:r>
            <a:r>
              <a:rPr lang="bg-BG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възмездност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положения извънреден </a:t>
            </a: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труд; </a:t>
            </a:r>
            <a:endParaRPr lang="bg-BG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по-ясни правила за вида и размера на гаранцията, която внасят членовете на органите за управление на лечебните заведения. 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sz="2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bg-BG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лечебните заведения: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преодолее неравнопоставеността и всички лечебни заведения с държавно и общинско участие да са освободени от </a:t>
            </a: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отчисления;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Освободените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това средства да могат да се използват само за инвестиции в апаратура и строително-ремонтни дейности.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13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Подготвени промени в подзаконовата уредба: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 fontScale="92500" lnSpcReduction="20000"/>
          </a:bodyPr>
          <a:lstStyle/>
          <a:p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Изготвени са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актове в следните основни насоки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Утвърждаване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стандарти за ранно детско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- към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настоящия момент се обсъждат постъпилите предложения по проекта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Наредба № 15 от 2005 г. 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имунизациите;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които се въвеждат директиви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които са оспорени във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(като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 за медицинска експертиза).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Отмяната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текстове от тази наредба ще доведе до невъзможност органите на медицинската експертиза да осъществяват дейността си.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Разработени бяха 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подзаконови нормативни актове, 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забавени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годините (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 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изискванията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към лечебните заведения за извънболничната помощ, здравните кабинети в училищата, хосписите и др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Създадена бе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за изготвяне и на нови медицински стандарти 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актуализиране на действащи такива – общо 15 броя. </a:t>
            </a:r>
          </a:p>
        </p:txBody>
      </p:sp>
    </p:spTree>
    <p:extLst>
      <p:ext uri="{BB962C8B-B14F-4D97-AF65-F5344CB8AC3E}">
        <p14:creationId xmlns:p14="http://schemas.microsoft.com/office/powerpoint/2010/main" val="11482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/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цели по време на мандата_1: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5780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 са Националните рамкови договори за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 медицински и дентални дейности. Подготвя се Анекс за дентална протетика;  </a:t>
            </a:r>
          </a:p>
          <a:p>
            <a:pPr marL="114300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тмяна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пръстовата автентификация в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извънболничната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болничната помощ и замяната й с електронна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и ЕЗД;</a:t>
            </a:r>
          </a:p>
          <a:p>
            <a:pPr marL="114300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допълнителни 20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лв. за ваксини от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републиканския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 гарантиране на имунизационния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календар; </a:t>
            </a:r>
          </a:p>
          <a:p>
            <a:pPr marL="114300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Проекти: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 е договор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12 млн. лв. по ОП „Добро управление“ за доизграждане на Националната здравна информационна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- 1 и 2 фаза със срок от 01.03.2017 г. до 28.12.2018 г.;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 10 млн. лв.  за подобряване мониторинга на качеството на питейните води по ОП „Околна среда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– срок 2017 г.;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 7 млн. лв. за подобряване на условията за лечение на спешните състояния по ОП „Развитие на човешките ресурси“. Ще бъде създаден Национален център за обучение и квалификация в системата за спешна медицинска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помощ. Срок за изпълнение – 34 м.; 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 и актуализиране на проект за Национална стратегия „Електронно здравеопазване“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2017-2020 г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Пътна карта към нея;</a:t>
            </a:r>
          </a:p>
          <a:p>
            <a:pPr lvl="0" algn="just"/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25761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  <a:solidFill>
            <a:schemeClr val="tx2">
              <a:lumMod val="7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114300" indent="0" algn="ctr">
              <a:buNone/>
            </a:pPr>
            <a:endParaRPr lang="bg-B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ctr">
              <a:buNone/>
            </a:pP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ctr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Пожелаваме успех на следващия екип в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МЗ,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защото работата за здравеопазването и хората няма цвят и политическа принадлежност!</a:t>
            </a:r>
          </a:p>
          <a:p>
            <a:pPr marL="114300" indent="0" algn="just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ctr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Здравната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система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изисква много професионализъм и всеотдайност, но работи в рамките на нормативната уредба и заделените от обществото средства.</a:t>
            </a:r>
          </a:p>
        </p:txBody>
      </p:sp>
    </p:spTree>
    <p:extLst>
      <p:ext uri="{BB962C8B-B14F-4D97-AF65-F5344CB8AC3E}">
        <p14:creationId xmlns:p14="http://schemas.microsoft.com/office/powerpoint/2010/main" val="31342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цели по време на мандата_2: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След заварения нормативен хаос – анализ на проблемни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законови текстове,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затрудняват здравната система. Предложения за законодателни промени, приложени в доклад до премиера и следващия екип на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МЗ. Финализирани и публикувани в ДВ нормативни актове: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изменение и допълнение на Наредба № 28 от 2008 г. за устройството, реда и организацията на работата на аптеките и номенклатурата на лекарствените продукти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за устройството и дейността на Националния център по радиобиология и радиационна защита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16 МАРТ 2017 г. за одобряване на допълнителни разходи по бюджета на Министерството на здравеопазването за 2017 г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изменение и допълнение на Наредба № 22 от 2007 г. за условията и реда за регистриране и отчитане на дейностите по експертиза, вземане, присаждане, обработка, преработка, съхраняване и етикетиране на органи, тъкани и клетки и за изготвяне на ежегодни отчети от лечебните заведения;</a:t>
            </a:r>
            <a:endParaRPr lang="bg-BG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цели по време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мандата_3: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изменение и допълнение на Наредба № 10 от 2014 г. за здравните изисквания при изготвяне и спазване на седмичните учебни разписания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ОКОЛНАТА СРЕДА И ВОДИТЕ и МИНИСТЕРСТВО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ЗДРАВЕОПАЗВАНЕТО - Наредба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изменение и допълнение на Наредба № 2 от 2014 г. за класификация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отпадъците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ОКОЛНАТА СРЕДА И ВОДИТЕ и МИНИСТЕРСТВО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ЗДРАВЕОПАЗВАНЕТО - Наредба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изменение и допълнение на Наредба № 11 от 2007 г. за норми за арсен, кадмий, никел и полициклични ароматни въглеводороди в атмосферния въздух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изменение и допълнение на Наредба № 22 от 2007 г. за условията и реда за регистриране и отчитане на дейностите по експертиза, вземане, присаждане, обработка, преработка, съхраняване и етикетиране на органи, тъкани и клетки и за изготвяне на ежегодни отчети от лечебните заведения;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2385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цели по време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мандата_4: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ОТНОСНО РЕДА ЗА ПРЕДПИСВАНЕ, ОТПУСКАНЕ, ПОЛУЧАВАНЕ И ОТЧИТАНЕ НА ВАКСИНИ СРЕЩУ РАК НА МАТОЧНАТА ШИЙКА ПО НАЦИОНАЛНА ПРОГРАМА ЗА ПЪРВИЧНА ПРОФИЛАКТИКА НА РАКА НА МАТОЧНАТА ШИЙКА 2017 - 2020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411480" lvl="1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изменение и допълнение на Наредба № 10 от 2014 г. за здравните изисквания при изготвяне и спазване на седмичните учебни разписания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11480" lvl="1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ОТНОСНО РЕДА ЗА ПРЕДПИСВАНЕ, ОТПУСКАНЕ, ОТЧИТАНЕ И ЗАПЛАЩАНЕ НА ВАКСИНИТЕ СРЕЩУ РОТАВИРУСНИТЕ ГАСТРОЕНТЕРИТИ, ОСИГУРЯВАЩИ ИЗПЪЛНЕНИЕТО НА НАЦИОНАЛНА ПРОГРАМА ЗА КОНТРОЛ И ЛЕЧЕНИЕ НА РОТАВИРУСНИТЕ ГАСТРОЕНТЕРИТИ В РЕПУБЛИКА БЪЛГАРИЯ 2017 - 2021 г.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4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/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цели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мандата_5: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3400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Програми: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ъзстановяване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Националната програма за превенция и контрол на ХИВ и сексуално предавани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 – 11 млн. лв. със срок на действие 2017 – 20120 г.;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Възстановяване на Националната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за превенция и контрол на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туберкулозата – 15.3 млн. лв. със срок на действие 2017 – 2020 г.;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14300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състоянието на лечебните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заведения: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база на общата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задлъжнялост на болниците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просрочените задължения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бяха изискани оздравителни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планове от директорите на лечебните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МС болниците с държавно и общинско участие в капитала бяха освободени от плащане на дивидент към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държавата;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Предприети са мерки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стабилизиране на управлението на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 – търговски дружества, вкл. и чрез кадрово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укрепване. Беше проведена национална среща с директорите на областните болници с цел ускоряване на работата по проекта „Спешна медицинска помощ“, обсъждане на медицинската помощ и финансовата дисциплина;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/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цели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 на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мандата_6: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 между МЗ и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ARPharM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осигуряване на достъп до висококачествени и ефективни лекарствени продукти за българските граждани и пресичане на лошите практики и нелегалния реекспорт от България. Съвместни групи за контрол от МЗ, НЗОК, ИАЛ, НАП и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ИАМО;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 за зелена вълна за Спешната помощ с цел приоритетно придвижване на линейките през светофарните уредби в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София;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 действия по акредитация на лечебните заведения за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гарантиране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 на медицинските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услуги; 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Напредък по изграждането на важни информационни бази данни от НЦОЗА – за регистриране на редките болести, диабетен регистър и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регистър за </a:t>
            </a:r>
            <a:r>
              <a:rPr lang="bg-BG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нейонизиращи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лъчения (електромагнитни полета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 организация на борбата с морбили и </a:t>
            </a:r>
            <a:r>
              <a:rPr lang="bg-BG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-треска.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Беше проведена национална среща с директорите на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28-те РЗИ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 ускоряване на работата по проекта „Спешна медицинска помощ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и координация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противоепидемичните мерки.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беше Национална комисия за управление на епидемичната обстановка в страната;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Бяха предприети бързи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адекватни действия след установяването на повишено съдържание на уран и алфа активност във водата на Хасково и др. райони.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Създадена беше междуведомствена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работна група за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кризата, намаляване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здравния риск и съвместен мониторинг с МОСВ и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МРРБ;</a:t>
            </a:r>
            <a:endParaRPr lang="bg-BG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Съставена е средносрочната бюджетна прогноза и проектобюджет за периода 2018 - 2020 г. съгласно нормативната уредба и указанията на МФ.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 преоценка на дълготрайните материални 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 –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първи път от 2013 г. насам.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97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 изпълнението на европейски ангажименти в областта на здравеопазването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334000"/>
          </a:xfrm>
        </p:spPr>
        <p:txBody>
          <a:bodyPr>
            <a:normAutofit fontScale="47500" lnSpcReduction="20000"/>
          </a:bodyPr>
          <a:lstStyle/>
          <a:p>
            <a:pPr marL="114300" indent="0" algn="ctr">
              <a:buNone/>
            </a:pPr>
            <a:endParaRPr lang="bg-BG" sz="3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bg-BG" sz="3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bg-BG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Предприети </a:t>
            </a:r>
            <a:r>
              <a:rPr lang="bg-BG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 Доклада за изпълнение на мерките от Плана за действие за 2017 г. с мерките, произтичащи от членството </a:t>
            </a:r>
            <a:r>
              <a:rPr lang="bg-BG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ЕС:</a:t>
            </a:r>
          </a:p>
          <a:p>
            <a:pPr marL="114300" indent="0" algn="just">
              <a:buNone/>
            </a:pPr>
            <a:endParaRPr lang="bg-BG" sz="4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Докладът </a:t>
            </a:r>
            <a:r>
              <a:rPr lang="bg-BG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отчита забавено транспониране на Директива 2015/565/ЕС и Директива (ЕС) 2015/566 относно качеството и безопасността на тъканите и клетките, което е довело до стартиране на две процедури за нарушения в сферата на здравеопазването. </a:t>
            </a:r>
            <a:endParaRPr lang="bg-BG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bg-BG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Забавянето </a:t>
            </a:r>
            <a:r>
              <a:rPr lang="bg-BG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преодоляно</a:t>
            </a:r>
            <a:r>
              <a:rPr lang="bg-BG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Изготвени и </a:t>
            </a:r>
            <a:r>
              <a:rPr lang="bg-BG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обнародвани в Държавен </a:t>
            </a: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вестник са </a:t>
            </a:r>
            <a:r>
              <a:rPr lang="bg-BG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</a:t>
            </a:r>
            <a:r>
              <a:rPr lang="bg-BG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наредби от плана, по които МЗ е </a:t>
            </a:r>
            <a:r>
              <a:rPr lang="bg-BG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водещо</a:t>
            </a: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bg-BG" sz="4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 </a:t>
            </a:r>
            <a:r>
              <a:rPr lang="bg-BG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министъра на здравеопазването </a:t>
            </a: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предоставен за подпис на министъра на финансите </a:t>
            </a: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и проектът за изменение на Наредба </a:t>
            </a:r>
            <a:r>
              <a:rPr lang="bg-BG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8 от 2014 г. за условията и реда за внос, износ и обмен на органи, тъкани и</a:t>
            </a:r>
            <a:r>
              <a:rPr 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клетки. </a:t>
            </a:r>
            <a:endParaRPr lang="bg-BG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400" b="1" dirty="0"/>
              <a:t>Проблеми, констатирани в началото на мандата в областта на обществените </a:t>
            </a:r>
            <a:r>
              <a:rPr lang="bg-BG" sz="2400" b="1" dirty="0" smtClean="0"/>
              <a:t>поръчки,  и действия по отстраняването им:</a:t>
            </a:r>
            <a:endParaRPr lang="bg-BG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397210"/>
              </p:ext>
            </p:extLst>
          </p:nvPr>
        </p:nvGraphicFramePr>
        <p:xfrm>
          <a:off x="457200" y="1447800"/>
          <a:ext cx="7620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195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ПРОБЛЕМ/ забавени обществени поръчки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037">
                <a:tc>
                  <a:txBody>
                    <a:bodyPr/>
                    <a:lstStyle/>
                    <a:p>
                      <a:pPr algn="l"/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Поръчка за ваксини за извършване на целеви имунизации и реимунизации, биопродукти. 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Осигурени са 5- и 6-валентни ваксини (по поръчка обявена от предходното ръководство);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Обявена</a:t>
                      </a:r>
                      <a:r>
                        <a:rPr lang="bg-BG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</a:t>
                      </a:r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открита процедура за прекратените позиции;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на правителството одобри допълнителни 20 млн. лв. за осигуряване на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задължителната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имунопрофилактика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през 2017 г.;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процедура е изменение на Наредба № 15/2005 г. за имунизациите,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което ще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регламентира 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сключването на тригодишни</a:t>
                      </a:r>
                      <a:r>
                        <a:rPr lang="bg-B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рамкови споразумения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осигуряване на ваксини.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809">
                <a:tc>
                  <a:txBody>
                    <a:bodyPr/>
                    <a:lstStyle/>
                    <a:p>
                      <a:pPr algn="l"/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Поръчка за застраховане на санитарните автомобили на ЦСМП и ЦТХ.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bg-BG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Поръчката е отменена заради решение на КЗК;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Обявена е нова обществена поръчка, като е дадено указание на ЦСМП и ЦТХ да сключат самостоятелно застраховки „Гражданска отговорност “ и „</a:t>
                      </a:r>
                      <a:r>
                        <a:rPr lang="bg-BG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Каско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“. </a:t>
                      </a:r>
                      <a:endPara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5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9FD281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498</TotalTime>
  <Words>2562</Words>
  <Application>Microsoft Office PowerPoint</Application>
  <PresentationFormat>On-screen Show (4:3)</PresentationFormat>
  <Paragraphs>175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Adjacency</vt:lpstr>
      <vt:lpstr>  Какво свършихме и какво препоръчваме...   Министерство на здравеопазването (служебно правителство)  27 януари - 27 април  2017 година</vt:lpstr>
      <vt:lpstr>Постигнати цели по време на мандата_1:</vt:lpstr>
      <vt:lpstr>Постигнати цели по време на мандата_2:</vt:lpstr>
      <vt:lpstr>Постигнати цели по време на мандата_3:</vt:lpstr>
      <vt:lpstr>Постигнати цели по време на мандата_4:</vt:lpstr>
      <vt:lpstr>Постигнати цели по време на мандата_5:</vt:lpstr>
      <vt:lpstr>Постигнати цели по време на мандата_6:</vt:lpstr>
      <vt:lpstr>Действия по изпълнението на европейски ангажименти в областта на здравеопазването </vt:lpstr>
      <vt:lpstr>Проблеми, констатирани в началото на мандата в областта на обществените поръчки,  и действия по отстраняването им:</vt:lpstr>
      <vt:lpstr>Проблеми, констатирани в началото на мандата в областта на обществените поръчки  и действия по отстраняването им:</vt:lpstr>
      <vt:lpstr> Обществени поръчки през мандата на правителството </vt:lpstr>
      <vt:lpstr>  Контролна дейност – акценти_1</vt:lpstr>
      <vt:lpstr>  Контролна дейност – акценти_2 </vt:lpstr>
      <vt:lpstr>Управление на човешките ресурси_1</vt:lpstr>
      <vt:lpstr>Управление на човешките ресурси_2:</vt:lpstr>
      <vt:lpstr>Приемственост за основните приоритети и политики в здравеопазването</vt:lpstr>
      <vt:lpstr>ПРЕДЛОЖЕНИЯ ЗА ЗАКОНОДАТЕЛНИ ПРОМЕНИ_1  </vt:lpstr>
      <vt:lpstr>ПРЕДЛОЖЕНИЯ ЗА ЗАКОНОДАТЕЛНИ ПРОМЕНИ_2 </vt:lpstr>
      <vt:lpstr>Подготвени промени в подзаконовата уредба: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Какво свършихме и какво следва  Министерството на здравеопазването служебно правителство (27.01.2017 - )</dc:title>
  <dc:creator>Tsvetelina Mincheva</dc:creator>
  <cp:lastModifiedBy>Petya Stefanova</cp:lastModifiedBy>
  <cp:revision>104</cp:revision>
  <dcterms:created xsi:type="dcterms:W3CDTF">2006-08-16T00:00:00Z</dcterms:created>
  <dcterms:modified xsi:type="dcterms:W3CDTF">2017-04-26T13:38:36Z</dcterms:modified>
</cp:coreProperties>
</file>