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rts/chart1.xml" ContentType="application/vnd.openxmlformats-officedocument.drawingml.chart+xml"/>
  <Override PartName="/ppt/theme/themeOverride1.xml" ContentType="application/vnd.openxmlformats-officedocument.themeOverr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charts/chart2.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 id="2147483708" r:id="rId2"/>
  </p:sldMasterIdLst>
  <p:notesMasterIdLst>
    <p:notesMasterId r:id="rId46"/>
  </p:notesMasterIdLst>
  <p:handoutMasterIdLst>
    <p:handoutMasterId r:id="rId47"/>
  </p:handoutMasterIdLst>
  <p:sldIdLst>
    <p:sldId id="256" r:id="rId3"/>
    <p:sldId id="266" r:id="rId4"/>
    <p:sldId id="270" r:id="rId5"/>
    <p:sldId id="299" r:id="rId6"/>
    <p:sldId id="292" r:id="rId7"/>
    <p:sldId id="257" r:id="rId8"/>
    <p:sldId id="258" r:id="rId9"/>
    <p:sldId id="261" r:id="rId10"/>
    <p:sldId id="259" r:id="rId11"/>
    <p:sldId id="263" r:id="rId12"/>
    <p:sldId id="260" r:id="rId13"/>
    <p:sldId id="274" r:id="rId14"/>
    <p:sldId id="275" r:id="rId15"/>
    <p:sldId id="276" r:id="rId16"/>
    <p:sldId id="277" r:id="rId17"/>
    <p:sldId id="278" r:id="rId18"/>
    <p:sldId id="279" r:id="rId19"/>
    <p:sldId id="280" r:id="rId20"/>
    <p:sldId id="281" r:id="rId21"/>
    <p:sldId id="262" r:id="rId22"/>
    <p:sldId id="271" r:id="rId23"/>
    <p:sldId id="272" r:id="rId24"/>
    <p:sldId id="273" r:id="rId25"/>
    <p:sldId id="283" r:id="rId26"/>
    <p:sldId id="302" r:id="rId27"/>
    <p:sldId id="282" r:id="rId28"/>
    <p:sldId id="265" r:id="rId29"/>
    <p:sldId id="264" r:id="rId30"/>
    <p:sldId id="296" r:id="rId31"/>
    <p:sldId id="294" r:id="rId32"/>
    <p:sldId id="305" r:id="rId33"/>
    <p:sldId id="286" r:id="rId34"/>
    <p:sldId id="289" r:id="rId35"/>
    <p:sldId id="268" r:id="rId36"/>
    <p:sldId id="293" r:id="rId37"/>
    <p:sldId id="284" r:id="rId38"/>
    <p:sldId id="269" r:id="rId39"/>
    <p:sldId id="300" r:id="rId40"/>
    <p:sldId id="291" r:id="rId41"/>
    <p:sldId id="297" r:id="rId42"/>
    <p:sldId id="301" r:id="rId43"/>
    <p:sldId id="285" r:id="rId44"/>
    <p:sldId id="290" r:id="rId45"/>
  </p:sldIdLst>
  <p:sldSz cx="9144000" cy="6858000" type="screen4x3"/>
  <p:notesSz cx="6797675" cy="9926638"/>
  <p:defaultTextStyle>
    <a:defPPr>
      <a:defRPr lang="bg-BG"/>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5278" autoAdjust="0"/>
  </p:normalViewPr>
  <p:slideViewPr>
    <p:cSldViewPr>
      <p:cViewPr varScale="1">
        <p:scale>
          <a:sx n="66" d="100"/>
          <a:sy n="66" d="100"/>
        </p:scale>
        <p:origin x="1686" y="72"/>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4698"/>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handoutMaster" Target="handoutMasters/handoutMaster1.xml"/><Relationship Id="rId50" Type="http://schemas.openxmlformats.org/officeDocument/2006/relationships/theme" Target="theme/theme1.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presProps" Target="presProps.xml"/><Relationship Id="rId8" Type="http://schemas.openxmlformats.org/officeDocument/2006/relationships/slide" Target="slides/slide6.xml"/><Relationship Id="rId51" Type="http://schemas.openxmlformats.org/officeDocument/2006/relationships/tableStyles" Target="tableStyles.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notesMaster" Target="notesMasters/notesMaster1.xml"/><Relationship Id="rId20" Type="http://schemas.openxmlformats.org/officeDocument/2006/relationships/slide" Target="slides/slide18.xml"/><Relationship Id="rId41" Type="http://schemas.openxmlformats.org/officeDocument/2006/relationships/slide" Target="slides/slide39.xml"/><Relationship Id="rId1" Type="http://schemas.openxmlformats.org/officeDocument/2006/relationships/slideMaster" Target="slideMasters/slideMaster1.xml"/><Relationship Id="rId6" Type="http://schemas.openxmlformats.org/officeDocument/2006/relationships/slide" Target="slides/slide4.xml"/></Relationships>
</file>

<file path=ppt/charts/_rels/chart1.xml.rels><?xml version="1.0" encoding="UTF-8" standalone="yes"?>
<Relationships xmlns="http://schemas.openxmlformats.org/package/2006/relationships"><Relationship Id="rId2" Type="http://schemas.openxmlformats.org/officeDocument/2006/relationships/package" Target="../embeddings/Microsoft_Excel_Worksheet1.xlsx"/><Relationship Id="rId1" Type="http://schemas.openxmlformats.org/officeDocument/2006/relationships/themeOverride" Target="../theme/themeOverride1.xml"/></Relationships>
</file>

<file path=ppt/charts/_rels/chart2.xml.rels><?xml version="1.0" encoding="UTF-8" standalone="yes"?>
<Relationships xmlns="http://schemas.openxmlformats.org/package/2006/relationships"><Relationship Id="rId3" Type="http://schemas.openxmlformats.org/officeDocument/2006/relationships/oleObject" Target="file:///d:\Desktop\Copy%20of%20Sub_09mes2014_MZ.xlsx" TargetMode="External"/><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a:lstStyle/>
          <a:p>
            <a:pPr>
              <a:defRPr>
                <a:latin typeface="+mn-lt"/>
              </a:defRPr>
            </a:pPr>
            <a:r>
              <a:rPr lang="en-US" sz="1400" b="0" dirty="0" smtClean="0">
                <a:latin typeface="+mn-lt"/>
              </a:rPr>
              <a:t>Life</a:t>
            </a:r>
            <a:r>
              <a:rPr lang="en-US" sz="1400" b="0" baseline="0" dirty="0" smtClean="0">
                <a:latin typeface="+mn-lt"/>
              </a:rPr>
              <a:t> duration</a:t>
            </a:r>
            <a:endParaRPr lang="bg-BG" sz="1400" b="0" dirty="0">
              <a:latin typeface="+mn-lt"/>
            </a:endParaRPr>
          </a:p>
        </c:rich>
      </c:tx>
      <c:layout>
        <c:manualLayout>
          <c:xMode val="edge"/>
          <c:yMode val="edge"/>
          <c:x val="0.2841859104509743"/>
          <c:y val="2.6153558752101624E-2"/>
        </c:manualLayout>
      </c:layout>
      <c:overlay val="1"/>
    </c:title>
    <c:autoTitleDeleted val="0"/>
    <c:plotArea>
      <c:layout/>
      <c:lineChart>
        <c:grouping val="standard"/>
        <c:varyColors val="0"/>
        <c:ser>
          <c:idx val="0"/>
          <c:order val="0"/>
          <c:tx>
            <c:strRef>
              <c:f>Sheet1!$B$2</c:f>
              <c:strCache>
                <c:ptCount val="1"/>
                <c:pt idx="0">
                  <c:v>Bulgaria</c:v>
                </c:pt>
              </c:strCache>
            </c:strRef>
          </c:tx>
          <c:spPr>
            <a:ln>
              <a:solidFill>
                <a:srgbClr val="FF0000"/>
              </a:solidFill>
            </a:ln>
          </c:spPr>
          <c:marker>
            <c:symbol val="none"/>
          </c:marker>
          <c:dLbls>
            <c:dLbl>
              <c:idx val="1"/>
              <c:delete val="1"/>
              <c:extLst>
                <c:ext xmlns:c15="http://schemas.microsoft.com/office/drawing/2012/chart" uri="{CE6537A1-D6FC-4f65-9D91-7224C49458BB}"/>
              </c:extLst>
            </c:dLbl>
            <c:dLbl>
              <c:idx val="2"/>
              <c:delete val="1"/>
              <c:extLst>
                <c:ext xmlns:c15="http://schemas.microsoft.com/office/drawing/2012/chart" uri="{CE6537A1-D6FC-4f65-9D91-7224C49458BB}"/>
              </c:extLst>
            </c:dLbl>
            <c:dLbl>
              <c:idx val="3"/>
              <c:delete val="1"/>
              <c:extLst>
                <c:ext xmlns:c15="http://schemas.microsoft.com/office/drawing/2012/chart" uri="{CE6537A1-D6FC-4f65-9D91-7224C49458BB}"/>
              </c:extLst>
            </c:dLbl>
            <c:dLbl>
              <c:idx val="4"/>
              <c:delete val="1"/>
              <c:extLst>
                <c:ext xmlns:c15="http://schemas.microsoft.com/office/drawing/2012/chart" uri="{CE6537A1-D6FC-4f65-9D91-7224C49458BB}"/>
              </c:extLst>
            </c:dLbl>
            <c:dLbl>
              <c:idx val="5"/>
              <c:delete val="1"/>
              <c:extLst>
                <c:ext xmlns:c15="http://schemas.microsoft.com/office/drawing/2012/chart" uri="{CE6537A1-D6FC-4f65-9D91-7224C49458BB}"/>
              </c:extLst>
            </c:dLbl>
            <c:dLbl>
              <c:idx val="6"/>
              <c:delete val="1"/>
              <c:extLst>
                <c:ext xmlns:c15="http://schemas.microsoft.com/office/drawing/2012/chart" uri="{CE6537A1-D6FC-4f65-9D91-7224C49458BB}"/>
              </c:extLst>
            </c:dLbl>
            <c:dLbl>
              <c:idx val="8"/>
              <c:delete val="1"/>
              <c:extLst>
                <c:ext xmlns:c15="http://schemas.microsoft.com/office/drawing/2012/chart" uri="{CE6537A1-D6FC-4f65-9D91-7224C49458BB}"/>
              </c:extLst>
            </c:dLbl>
            <c:dLbl>
              <c:idx val="9"/>
              <c:delete val="1"/>
              <c:extLst>
                <c:ext xmlns:c15="http://schemas.microsoft.com/office/drawing/2012/chart" uri="{CE6537A1-D6FC-4f65-9D91-7224C49458BB}"/>
              </c:extLst>
            </c:dLbl>
            <c:dLbl>
              <c:idx val="10"/>
              <c:delete val="1"/>
              <c:extLst>
                <c:ext xmlns:c15="http://schemas.microsoft.com/office/drawing/2012/chart" uri="{CE6537A1-D6FC-4f65-9D91-7224C49458BB}"/>
              </c:extLst>
            </c:dLbl>
            <c:dLbl>
              <c:idx val="11"/>
              <c:delete val="1"/>
              <c:extLst>
                <c:ext xmlns:c15="http://schemas.microsoft.com/office/drawing/2012/chart" uri="{CE6537A1-D6FC-4f65-9D91-7224C49458BB}"/>
              </c:extLst>
            </c:dLbl>
            <c:dLbl>
              <c:idx val="12"/>
              <c:delete val="1"/>
              <c:extLst>
                <c:ext xmlns:c15="http://schemas.microsoft.com/office/drawing/2012/chart" uri="{CE6537A1-D6FC-4f65-9D91-7224C49458BB}"/>
              </c:extLst>
            </c:dLbl>
            <c:dLbl>
              <c:idx val="14"/>
              <c:delete val="1"/>
              <c:extLst>
                <c:ext xmlns:c15="http://schemas.microsoft.com/office/drawing/2012/chart" uri="{CE6537A1-D6FC-4f65-9D91-7224C49458BB}"/>
              </c:extLst>
            </c:dLbl>
            <c:dLbl>
              <c:idx val="15"/>
              <c:delete val="1"/>
              <c:extLst>
                <c:ext xmlns:c15="http://schemas.microsoft.com/office/drawing/2012/chart" uri="{CE6537A1-D6FC-4f65-9D91-7224C49458BB}"/>
              </c:extLst>
            </c:dLbl>
            <c:dLbl>
              <c:idx val="16"/>
              <c:delete val="1"/>
              <c:extLst>
                <c:ext xmlns:c15="http://schemas.microsoft.com/office/drawing/2012/chart" uri="{CE6537A1-D6FC-4f65-9D91-7224C49458BB}"/>
              </c:extLst>
            </c:dLbl>
            <c:dLbl>
              <c:idx val="17"/>
              <c:delete val="1"/>
              <c:extLst>
                <c:ext xmlns:c15="http://schemas.microsoft.com/office/drawing/2012/chart" uri="{CE6537A1-D6FC-4f65-9D91-7224C49458BB}"/>
              </c:extLst>
            </c:dLbl>
            <c:dLbl>
              <c:idx val="18"/>
              <c:delete val="1"/>
              <c:extLst>
                <c:ext xmlns:c15="http://schemas.microsoft.com/office/drawing/2012/chart" uri="{CE6537A1-D6FC-4f65-9D91-7224C49458BB}"/>
              </c:extLst>
            </c:dLbl>
            <c:dLbl>
              <c:idx val="19"/>
              <c:delete val="1"/>
              <c:extLst>
                <c:ext xmlns:c15="http://schemas.microsoft.com/office/drawing/2012/chart" uri="{CE6537A1-D6FC-4f65-9D91-7224C49458BB}"/>
              </c:extLst>
            </c:dLbl>
            <c:dLbl>
              <c:idx val="20"/>
              <c:delete val="1"/>
              <c:extLst>
                <c:ext xmlns:c15="http://schemas.microsoft.com/office/drawing/2012/chart" uri="{CE6537A1-D6FC-4f65-9D91-7224C49458BB}"/>
              </c:extLst>
            </c:dLbl>
            <c:dLbl>
              <c:idx val="21"/>
              <c:delete val="1"/>
              <c:extLst>
                <c:ext xmlns:c15="http://schemas.microsoft.com/office/drawing/2012/chart" uri="{CE6537A1-D6FC-4f65-9D91-7224C49458BB}"/>
              </c:extLst>
            </c:dLbl>
            <c:dLbl>
              <c:idx val="22"/>
              <c:delete val="1"/>
              <c:extLst>
                <c:ext xmlns:c15="http://schemas.microsoft.com/office/drawing/2012/chart" uri="{CE6537A1-D6FC-4f65-9D91-7224C49458BB}"/>
              </c:extLst>
            </c:dLbl>
            <c:dLbl>
              <c:idx val="23"/>
              <c:layout>
                <c:manualLayout>
                  <c:x val="-4.164365630021085E-2"/>
                  <c:y val="-6.0162599234221542E-2"/>
                </c:manualLayout>
              </c:layout>
              <c:dLblPos val="r"/>
              <c:showLegendKey val="0"/>
              <c:showVal val="1"/>
              <c:showCatName val="0"/>
              <c:showSerName val="0"/>
              <c:showPercent val="0"/>
              <c:showBubbleSize val="0"/>
              <c:extLst>
                <c:ext xmlns:c15="http://schemas.microsoft.com/office/drawing/2012/chart" uri="{CE6537A1-D6FC-4f65-9D91-7224C49458BB}"/>
              </c:extLst>
            </c:dLbl>
            <c:spPr>
              <a:noFill/>
              <a:ln>
                <a:noFill/>
              </a:ln>
              <a:effectLst/>
            </c:spPr>
            <c:txPr>
              <a:bodyPr wrap="square" lIns="38100" tIns="19050" rIns="38100" bIns="19050" anchor="ctr">
                <a:spAutoFit/>
              </a:bodyPr>
              <a:lstStyle/>
              <a:p>
                <a:pPr>
                  <a:defRPr sz="1600"/>
                </a:pPr>
                <a:endParaRPr lang="bg-BG"/>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1"/>
              </c:ext>
            </c:extLst>
          </c:dLbls>
          <c:cat>
            <c:numRef>
              <c:f>Sheet1!$A$23:$A$46</c:f>
              <c:numCache>
                <c:formatCode>General</c:formatCode>
                <c:ptCount val="24"/>
                <c:pt idx="0">
                  <c:v>1990</c:v>
                </c:pt>
                <c:pt idx="1">
                  <c:v>1991</c:v>
                </c:pt>
                <c:pt idx="2">
                  <c:v>1992</c:v>
                </c:pt>
                <c:pt idx="3">
                  <c:v>1993</c:v>
                </c:pt>
                <c:pt idx="4">
                  <c:v>1994</c:v>
                </c:pt>
                <c:pt idx="5">
                  <c:v>1995</c:v>
                </c:pt>
                <c:pt idx="6">
                  <c:v>1996</c:v>
                </c:pt>
                <c:pt idx="7">
                  <c:v>1997</c:v>
                </c:pt>
                <c:pt idx="8">
                  <c:v>1998</c:v>
                </c:pt>
                <c:pt idx="9">
                  <c:v>1999</c:v>
                </c:pt>
                <c:pt idx="10">
                  <c:v>2000</c:v>
                </c:pt>
                <c:pt idx="11">
                  <c:v>2001</c:v>
                </c:pt>
                <c:pt idx="12">
                  <c:v>2002</c:v>
                </c:pt>
                <c:pt idx="13">
                  <c:v>2003</c:v>
                </c:pt>
                <c:pt idx="14">
                  <c:v>2004</c:v>
                </c:pt>
                <c:pt idx="15">
                  <c:v>2005</c:v>
                </c:pt>
                <c:pt idx="16">
                  <c:v>2006</c:v>
                </c:pt>
                <c:pt idx="17">
                  <c:v>2007</c:v>
                </c:pt>
                <c:pt idx="18">
                  <c:v>2008</c:v>
                </c:pt>
                <c:pt idx="19">
                  <c:v>2009</c:v>
                </c:pt>
                <c:pt idx="20">
                  <c:v>2010</c:v>
                </c:pt>
                <c:pt idx="21">
                  <c:v>2011</c:v>
                </c:pt>
                <c:pt idx="22">
                  <c:v>2012</c:v>
                </c:pt>
                <c:pt idx="23">
                  <c:v>2013</c:v>
                </c:pt>
              </c:numCache>
            </c:numRef>
          </c:cat>
          <c:val>
            <c:numRef>
              <c:f>Sheet1!$B$23:$B$46</c:f>
              <c:numCache>
                <c:formatCode>General</c:formatCode>
                <c:ptCount val="24"/>
                <c:pt idx="0">
                  <c:v>71.48</c:v>
                </c:pt>
                <c:pt idx="1">
                  <c:v>71.459999999999994</c:v>
                </c:pt>
                <c:pt idx="2">
                  <c:v>71.19</c:v>
                </c:pt>
                <c:pt idx="3">
                  <c:v>71.149999999999991</c:v>
                </c:pt>
                <c:pt idx="4">
                  <c:v>70.84</c:v>
                </c:pt>
                <c:pt idx="5">
                  <c:v>70.989999999999995</c:v>
                </c:pt>
                <c:pt idx="6">
                  <c:v>70.940000000000026</c:v>
                </c:pt>
                <c:pt idx="7">
                  <c:v>70.28</c:v>
                </c:pt>
                <c:pt idx="8">
                  <c:v>70.930000000000007</c:v>
                </c:pt>
                <c:pt idx="9">
                  <c:v>71.669999999999987</c:v>
                </c:pt>
                <c:pt idx="10">
                  <c:v>71.709999999999994</c:v>
                </c:pt>
                <c:pt idx="11">
                  <c:v>71.910000000000025</c:v>
                </c:pt>
                <c:pt idx="12">
                  <c:v>72.169999999999987</c:v>
                </c:pt>
                <c:pt idx="13">
                  <c:v>72.39</c:v>
                </c:pt>
                <c:pt idx="14">
                  <c:v>72.599999999999994</c:v>
                </c:pt>
                <c:pt idx="15">
                  <c:v>72.599999999999994</c:v>
                </c:pt>
                <c:pt idx="16">
                  <c:v>72.77</c:v>
                </c:pt>
                <c:pt idx="17">
                  <c:v>73.069999999999993</c:v>
                </c:pt>
                <c:pt idx="18">
                  <c:v>73.410000000000025</c:v>
                </c:pt>
                <c:pt idx="19">
                  <c:v>73.77</c:v>
                </c:pt>
                <c:pt idx="20">
                  <c:v>73.819999999999993</c:v>
                </c:pt>
                <c:pt idx="21">
                  <c:v>74.27</c:v>
                </c:pt>
                <c:pt idx="22">
                  <c:v>74.02</c:v>
                </c:pt>
                <c:pt idx="23">
                  <c:v>74.45</c:v>
                </c:pt>
              </c:numCache>
            </c:numRef>
          </c:val>
          <c:smooth val="0"/>
        </c:ser>
        <c:ser>
          <c:idx val="1"/>
          <c:order val="1"/>
          <c:tx>
            <c:strRef>
              <c:f>Sheet1!$C$2</c:f>
              <c:strCache>
                <c:ptCount val="1"/>
                <c:pt idx="0">
                  <c:v>EU</c:v>
                </c:pt>
              </c:strCache>
            </c:strRef>
          </c:tx>
          <c:spPr>
            <a:ln>
              <a:solidFill>
                <a:schemeClr val="accent1"/>
              </a:solidFill>
            </a:ln>
          </c:spPr>
          <c:marker>
            <c:symbol val="none"/>
          </c:marker>
          <c:dLbls>
            <c:dLbl>
              <c:idx val="0"/>
              <c:layout>
                <c:manualLayout>
                  <c:x val="-2.3464939539171122E-2"/>
                  <c:y val="-4.895810187756916E-2"/>
                </c:manualLayout>
              </c:layout>
              <c:dLblPos val="r"/>
              <c:showLegendKey val="0"/>
              <c:showVal val="1"/>
              <c:showCatName val="0"/>
              <c:showSerName val="0"/>
              <c:showPercent val="0"/>
              <c:showBubbleSize val="0"/>
              <c:extLst>
                <c:ext xmlns:c15="http://schemas.microsoft.com/office/drawing/2012/chart" uri="{CE6537A1-D6FC-4f65-9D91-7224C49458BB}"/>
              </c:extLst>
            </c:dLbl>
            <c:dLbl>
              <c:idx val="1"/>
              <c:delete val="1"/>
              <c:extLst>
                <c:ext xmlns:c15="http://schemas.microsoft.com/office/drawing/2012/chart" uri="{CE6537A1-D6FC-4f65-9D91-7224C49458BB}"/>
              </c:extLst>
            </c:dLbl>
            <c:dLbl>
              <c:idx val="2"/>
              <c:delete val="1"/>
              <c:extLst>
                <c:ext xmlns:c15="http://schemas.microsoft.com/office/drawing/2012/chart" uri="{CE6537A1-D6FC-4f65-9D91-7224C49458BB}"/>
              </c:extLst>
            </c:dLbl>
            <c:dLbl>
              <c:idx val="3"/>
              <c:delete val="1"/>
              <c:extLst>
                <c:ext xmlns:c15="http://schemas.microsoft.com/office/drawing/2012/chart" uri="{CE6537A1-D6FC-4f65-9D91-7224C49458BB}"/>
              </c:extLst>
            </c:dLbl>
            <c:dLbl>
              <c:idx val="4"/>
              <c:delete val="1"/>
              <c:extLst>
                <c:ext xmlns:c15="http://schemas.microsoft.com/office/drawing/2012/chart" uri="{CE6537A1-D6FC-4f65-9D91-7224C49458BB}"/>
              </c:extLst>
            </c:dLbl>
            <c:dLbl>
              <c:idx val="5"/>
              <c:delete val="1"/>
              <c:extLst>
                <c:ext xmlns:c15="http://schemas.microsoft.com/office/drawing/2012/chart" uri="{CE6537A1-D6FC-4f65-9D91-7224C49458BB}"/>
              </c:extLst>
            </c:dLbl>
            <c:dLbl>
              <c:idx val="7"/>
              <c:delete val="1"/>
              <c:extLst>
                <c:ext xmlns:c15="http://schemas.microsoft.com/office/drawing/2012/chart" uri="{CE6537A1-D6FC-4f65-9D91-7224C49458BB}"/>
              </c:extLst>
            </c:dLbl>
            <c:dLbl>
              <c:idx val="8"/>
              <c:delete val="1"/>
              <c:extLst>
                <c:ext xmlns:c15="http://schemas.microsoft.com/office/drawing/2012/chart" uri="{CE6537A1-D6FC-4f65-9D91-7224C49458BB}"/>
              </c:extLst>
            </c:dLbl>
            <c:dLbl>
              <c:idx val="9"/>
              <c:delete val="1"/>
              <c:extLst>
                <c:ext xmlns:c15="http://schemas.microsoft.com/office/drawing/2012/chart" uri="{CE6537A1-D6FC-4f65-9D91-7224C49458BB}"/>
              </c:extLst>
            </c:dLbl>
            <c:dLbl>
              <c:idx val="10"/>
              <c:delete val="1"/>
              <c:extLst>
                <c:ext xmlns:c15="http://schemas.microsoft.com/office/drawing/2012/chart" uri="{CE6537A1-D6FC-4f65-9D91-7224C49458BB}"/>
              </c:extLst>
            </c:dLbl>
            <c:dLbl>
              <c:idx val="11"/>
              <c:delete val="1"/>
              <c:extLst>
                <c:ext xmlns:c15="http://schemas.microsoft.com/office/drawing/2012/chart" uri="{CE6537A1-D6FC-4f65-9D91-7224C49458BB}"/>
              </c:extLst>
            </c:dLbl>
            <c:dLbl>
              <c:idx val="12"/>
              <c:layout>
                <c:manualLayout>
                  <c:x val="-4.2673476324412866E-2"/>
                  <c:y val="-6.1555908470487419E-2"/>
                </c:manualLayout>
              </c:layout>
              <c:dLblPos val="r"/>
              <c:showLegendKey val="0"/>
              <c:showVal val="1"/>
              <c:showCatName val="0"/>
              <c:showSerName val="0"/>
              <c:showPercent val="0"/>
              <c:showBubbleSize val="0"/>
              <c:extLst>
                <c:ext xmlns:c15="http://schemas.microsoft.com/office/drawing/2012/chart" uri="{CE6537A1-D6FC-4f65-9D91-7224C49458BB}"/>
              </c:extLst>
            </c:dLbl>
            <c:dLbl>
              <c:idx val="13"/>
              <c:delete val="1"/>
              <c:extLst>
                <c:ext xmlns:c15="http://schemas.microsoft.com/office/drawing/2012/chart" uri="{CE6537A1-D6FC-4f65-9D91-7224C49458BB}"/>
              </c:extLst>
            </c:dLbl>
            <c:dLbl>
              <c:idx val="14"/>
              <c:delete val="1"/>
              <c:extLst>
                <c:ext xmlns:c15="http://schemas.microsoft.com/office/drawing/2012/chart" uri="{CE6537A1-D6FC-4f65-9D91-7224C49458BB}"/>
              </c:extLst>
            </c:dLbl>
            <c:dLbl>
              <c:idx val="15"/>
              <c:delete val="1"/>
              <c:extLst>
                <c:ext xmlns:c15="http://schemas.microsoft.com/office/drawing/2012/chart" uri="{CE6537A1-D6FC-4f65-9D91-7224C49458BB}"/>
              </c:extLst>
            </c:dLbl>
            <c:dLbl>
              <c:idx val="16"/>
              <c:delete val="1"/>
              <c:extLst>
                <c:ext xmlns:c15="http://schemas.microsoft.com/office/drawing/2012/chart" uri="{CE6537A1-D6FC-4f65-9D91-7224C49458BB}"/>
              </c:extLst>
            </c:dLbl>
            <c:dLbl>
              <c:idx val="17"/>
              <c:delete val="1"/>
              <c:extLst>
                <c:ext xmlns:c15="http://schemas.microsoft.com/office/drawing/2012/chart" uri="{CE6537A1-D6FC-4f65-9D91-7224C49458BB}"/>
              </c:extLst>
            </c:dLbl>
            <c:dLbl>
              <c:idx val="18"/>
              <c:delete val="1"/>
              <c:extLst>
                <c:ext xmlns:c15="http://schemas.microsoft.com/office/drawing/2012/chart" uri="{CE6537A1-D6FC-4f65-9D91-7224C49458BB}"/>
              </c:extLst>
            </c:dLbl>
            <c:dLbl>
              <c:idx val="19"/>
              <c:delete val="1"/>
              <c:extLst>
                <c:ext xmlns:c15="http://schemas.microsoft.com/office/drawing/2012/chart" uri="{CE6537A1-D6FC-4f65-9D91-7224C49458BB}"/>
              </c:extLst>
            </c:dLbl>
            <c:dLbl>
              <c:idx val="20"/>
              <c:delete val="1"/>
              <c:extLst>
                <c:ext xmlns:c15="http://schemas.microsoft.com/office/drawing/2012/chart" uri="{CE6537A1-D6FC-4f65-9D91-7224C49458BB}"/>
              </c:extLst>
            </c:dLbl>
            <c:dLbl>
              <c:idx val="21"/>
              <c:layout>
                <c:manualLayout>
                  <c:x val="-1.5519590232548421E-2"/>
                  <c:y val="-3.0242671449204055E-2"/>
                </c:manualLayout>
              </c:layout>
              <c:spPr>
                <a:noFill/>
                <a:ln>
                  <a:noFill/>
                </a:ln>
                <a:effectLst/>
              </c:spPr>
              <c:txPr>
                <a:bodyPr wrap="square" lIns="38100" tIns="19050" rIns="38100" bIns="19050" anchor="ctr">
                  <a:noAutofit/>
                </a:bodyPr>
                <a:lstStyle/>
                <a:p>
                  <a:pPr>
                    <a:defRPr sz="1600"/>
                  </a:pPr>
                  <a:endParaRPr lang="bg-BG"/>
                </a:p>
              </c:txPr>
              <c:dLblPos val="r"/>
              <c:showLegendKey val="0"/>
              <c:showVal val="1"/>
              <c:showCatName val="0"/>
              <c:showSerName val="0"/>
              <c:showPercent val="0"/>
              <c:showBubbleSize val="0"/>
              <c:extLst>
                <c:ext xmlns:c15="http://schemas.microsoft.com/office/drawing/2012/chart" uri="{CE6537A1-D6FC-4f65-9D91-7224C49458BB}">
                  <c15:layout>
                    <c:manualLayout>
                      <c:w val="8.5172329587141576E-2"/>
                      <c:h val="8.8830407732474165E-2"/>
                    </c:manualLayout>
                  </c15:layout>
                </c:ext>
              </c:extLst>
            </c:dLbl>
            <c:spPr>
              <a:noFill/>
              <a:ln>
                <a:noFill/>
              </a:ln>
              <a:effectLst/>
            </c:spPr>
            <c:txPr>
              <a:bodyPr wrap="square" lIns="38100" tIns="19050" rIns="38100" bIns="19050" anchor="ctr">
                <a:spAutoFit/>
              </a:bodyPr>
              <a:lstStyle/>
              <a:p>
                <a:pPr>
                  <a:defRPr sz="1600"/>
                </a:pPr>
                <a:endParaRPr lang="bg-BG"/>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1"/>
              </c:ext>
            </c:extLst>
          </c:dLbls>
          <c:cat>
            <c:numRef>
              <c:f>Sheet1!$A$23:$A$46</c:f>
              <c:numCache>
                <c:formatCode>General</c:formatCode>
                <c:ptCount val="24"/>
                <c:pt idx="0">
                  <c:v>1990</c:v>
                </c:pt>
                <c:pt idx="1">
                  <c:v>1991</c:v>
                </c:pt>
                <c:pt idx="2">
                  <c:v>1992</c:v>
                </c:pt>
                <c:pt idx="3">
                  <c:v>1993</c:v>
                </c:pt>
                <c:pt idx="4">
                  <c:v>1994</c:v>
                </c:pt>
                <c:pt idx="5">
                  <c:v>1995</c:v>
                </c:pt>
                <c:pt idx="6">
                  <c:v>1996</c:v>
                </c:pt>
                <c:pt idx="7">
                  <c:v>1997</c:v>
                </c:pt>
                <c:pt idx="8">
                  <c:v>1998</c:v>
                </c:pt>
                <c:pt idx="9">
                  <c:v>1999</c:v>
                </c:pt>
                <c:pt idx="10">
                  <c:v>2000</c:v>
                </c:pt>
                <c:pt idx="11">
                  <c:v>2001</c:v>
                </c:pt>
                <c:pt idx="12">
                  <c:v>2002</c:v>
                </c:pt>
                <c:pt idx="13">
                  <c:v>2003</c:v>
                </c:pt>
                <c:pt idx="14">
                  <c:v>2004</c:v>
                </c:pt>
                <c:pt idx="15">
                  <c:v>2005</c:v>
                </c:pt>
                <c:pt idx="16">
                  <c:v>2006</c:v>
                </c:pt>
                <c:pt idx="17">
                  <c:v>2007</c:v>
                </c:pt>
                <c:pt idx="18">
                  <c:v>2008</c:v>
                </c:pt>
                <c:pt idx="19">
                  <c:v>2009</c:v>
                </c:pt>
                <c:pt idx="20">
                  <c:v>2010</c:v>
                </c:pt>
                <c:pt idx="21">
                  <c:v>2011</c:v>
                </c:pt>
                <c:pt idx="22">
                  <c:v>2012</c:v>
                </c:pt>
                <c:pt idx="23">
                  <c:v>2013</c:v>
                </c:pt>
              </c:numCache>
            </c:numRef>
          </c:cat>
          <c:val>
            <c:numRef>
              <c:f>Sheet1!$C$23:$C$46</c:f>
              <c:numCache>
                <c:formatCode>General</c:formatCode>
                <c:ptCount val="24"/>
                <c:pt idx="0">
                  <c:v>75.16</c:v>
                </c:pt>
                <c:pt idx="1">
                  <c:v>75.23</c:v>
                </c:pt>
                <c:pt idx="2">
                  <c:v>75.55</c:v>
                </c:pt>
                <c:pt idx="3">
                  <c:v>75.61</c:v>
                </c:pt>
                <c:pt idx="4">
                  <c:v>75.940000000000026</c:v>
                </c:pt>
                <c:pt idx="5">
                  <c:v>76.069999999999993</c:v>
                </c:pt>
                <c:pt idx="6">
                  <c:v>76.319999999999993</c:v>
                </c:pt>
                <c:pt idx="7">
                  <c:v>76.649999999999991</c:v>
                </c:pt>
                <c:pt idx="8">
                  <c:v>76.8</c:v>
                </c:pt>
                <c:pt idx="9">
                  <c:v>77.010000000000005</c:v>
                </c:pt>
                <c:pt idx="10">
                  <c:v>77.45</c:v>
                </c:pt>
                <c:pt idx="11">
                  <c:v>77.73</c:v>
                </c:pt>
                <c:pt idx="12">
                  <c:v>77.86999999999999</c:v>
                </c:pt>
                <c:pt idx="13">
                  <c:v>77.900000000000006</c:v>
                </c:pt>
                <c:pt idx="14">
                  <c:v>78.489999999999995</c:v>
                </c:pt>
                <c:pt idx="15">
                  <c:v>78.679999999999978</c:v>
                </c:pt>
                <c:pt idx="16">
                  <c:v>79.169999999999987</c:v>
                </c:pt>
                <c:pt idx="17">
                  <c:v>79.36</c:v>
                </c:pt>
                <c:pt idx="18">
                  <c:v>79.56</c:v>
                </c:pt>
                <c:pt idx="19">
                  <c:v>79.849999999999994</c:v>
                </c:pt>
                <c:pt idx="20">
                  <c:v>80.13</c:v>
                </c:pt>
                <c:pt idx="21">
                  <c:v>80.239999999999995</c:v>
                </c:pt>
              </c:numCache>
            </c:numRef>
          </c:val>
          <c:smooth val="0"/>
        </c:ser>
        <c:dLbls>
          <c:showLegendKey val="0"/>
          <c:showVal val="0"/>
          <c:showCatName val="0"/>
          <c:showSerName val="0"/>
          <c:showPercent val="0"/>
          <c:showBubbleSize val="0"/>
        </c:dLbls>
        <c:smooth val="0"/>
        <c:axId val="1058383424"/>
        <c:axId val="1058381248"/>
      </c:lineChart>
      <c:catAx>
        <c:axId val="1058383424"/>
        <c:scaling>
          <c:orientation val="minMax"/>
        </c:scaling>
        <c:delete val="0"/>
        <c:axPos val="b"/>
        <c:numFmt formatCode="General" sourceLinked="1"/>
        <c:majorTickMark val="out"/>
        <c:minorTickMark val="none"/>
        <c:tickLblPos val="nextTo"/>
        <c:txPr>
          <a:bodyPr rot="-5400000" vert="horz"/>
          <a:lstStyle/>
          <a:p>
            <a:pPr>
              <a:defRPr/>
            </a:pPr>
            <a:endParaRPr lang="bg-BG"/>
          </a:p>
        </c:txPr>
        <c:crossAx val="1058381248"/>
        <c:crosses val="autoZero"/>
        <c:auto val="0"/>
        <c:lblAlgn val="ctr"/>
        <c:lblOffset val="100"/>
        <c:tickMarkSkip val="1"/>
        <c:noMultiLvlLbl val="0"/>
      </c:catAx>
      <c:valAx>
        <c:axId val="1058381248"/>
        <c:scaling>
          <c:orientation val="minMax"/>
        </c:scaling>
        <c:delete val="0"/>
        <c:axPos val="l"/>
        <c:majorGridlines/>
        <c:numFmt formatCode="General" sourceLinked="1"/>
        <c:majorTickMark val="out"/>
        <c:minorTickMark val="none"/>
        <c:tickLblPos val="nextTo"/>
        <c:crossAx val="1058383424"/>
        <c:crosses val="autoZero"/>
        <c:crossBetween val="between"/>
        <c:majorUnit val="1"/>
      </c:valAx>
    </c:plotArea>
    <c:legend>
      <c:legendPos val="r"/>
      <c:overlay val="0"/>
    </c:legend>
    <c:plotVisOnly val="1"/>
    <c:dispBlanksAs val="gap"/>
    <c:showDLblsOverMax val="0"/>
  </c:chart>
  <c:externalData r:id="rId2">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dirty="0" smtClean="0">
                <a:solidFill>
                  <a:schemeClr val="tx1"/>
                </a:solidFill>
                <a:latin typeface="Cambria" panose="02040503050406030204" pitchFamily="18" charset="0"/>
              </a:rPr>
              <a:t>Healthcare expenses CFS in millions of BGN</a:t>
            </a:r>
            <a:endParaRPr lang="bg-BG" dirty="0">
              <a:solidFill>
                <a:schemeClr val="tx1"/>
              </a:solidFill>
              <a:latin typeface="Cambria" panose="02040503050406030204" pitchFamily="18" charset="0"/>
            </a:endParaRPr>
          </a:p>
        </c:rich>
      </c:tx>
      <c:layout>
        <c:manualLayout>
          <c:xMode val="edge"/>
          <c:yMode val="edge"/>
          <c:x val="0.33077196232823858"/>
          <c:y val="2.2222222222222251E-2"/>
        </c:manualLayout>
      </c:layout>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bg-BG"/>
        </a:p>
      </c:txPr>
    </c:title>
    <c:autoTitleDeleted val="0"/>
    <c:plotArea>
      <c:layout/>
      <c:lineChart>
        <c:grouping val="stacked"/>
        <c:varyColors val="0"/>
        <c:ser>
          <c:idx val="0"/>
          <c:order val="0"/>
          <c:tx>
            <c:strRef>
              <c:f>Sheet1!$A$4</c:f>
              <c:strCache>
                <c:ptCount val="1"/>
                <c:pt idx="0">
                  <c:v>разходи за здравеопазване КФП</c:v>
                </c:pt>
              </c:strCache>
            </c:strRef>
          </c:tx>
          <c:spPr>
            <a:ln w="28575" cap="rnd">
              <a:solidFill>
                <a:schemeClr val="accent1"/>
              </a:solidFill>
              <a:round/>
            </a:ln>
            <a:effectLst/>
          </c:spPr>
          <c:marker>
            <c:symbol val="none"/>
          </c:marker>
          <c:dLbls>
            <c:spPr>
              <a:noFill/>
              <a:ln>
                <a:noFill/>
              </a:ln>
              <a:effectLst/>
            </c:spPr>
            <c:txPr>
              <a:bodyPr rot="0" spcFirstLastPara="1" vertOverflow="ellipsis" vert="horz" wrap="square" lIns="38100" tIns="19050" rIns="38100" bIns="19050" anchor="ctr" anchorCtr="1">
                <a:spAutoFit/>
              </a:bodyPr>
              <a:lstStyle/>
              <a:p>
                <a:pPr>
                  <a:defRPr sz="1400" b="1" i="0" u="none" strike="noStrike" kern="1200" baseline="0">
                    <a:solidFill>
                      <a:schemeClr val="tx1">
                        <a:lumMod val="75000"/>
                        <a:lumOff val="25000"/>
                      </a:schemeClr>
                    </a:solidFill>
                    <a:latin typeface="+mn-lt"/>
                    <a:ea typeface="+mn-ea"/>
                    <a:cs typeface="+mn-cs"/>
                  </a:defRPr>
                </a:pPr>
                <a:endParaRPr lang="bg-BG"/>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Sheet1!$B$3:$L$3</c:f>
              <c:numCache>
                <c:formatCode>0</c:formatCode>
                <c:ptCount val="11"/>
                <c:pt idx="0">
                  <c:v>2003</c:v>
                </c:pt>
                <c:pt idx="1">
                  <c:v>2004</c:v>
                </c:pt>
                <c:pt idx="2">
                  <c:v>2005</c:v>
                </c:pt>
                <c:pt idx="3">
                  <c:v>2006</c:v>
                </c:pt>
                <c:pt idx="4">
                  <c:v>2007</c:v>
                </c:pt>
                <c:pt idx="5">
                  <c:v>2008</c:v>
                </c:pt>
                <c:pt idx="6">
                  <c:v>2009</c:v>
                </c:pt>
                <c:pt idx="7">
                  <c:v>2010</c:v>
                </c:pt>
                <c:pt idx="8">
                  <c:v>2011</c:v>
                </c:pt>
                <c:pt idx="9">
                  <c:v>2012</c:v>
                </c:pt>
                <c:pt idx="10">
                  <c:v>2013</c:v>
                </c:pt>
              </c:numCache>
            </c:numRef>
          </c:cat>
          <c:val>
            <c:numRef>
              <c:f>Sheet1!$B$4:$L$4</c:f>
              <c:numCache>
                <c:formatCode>0</c:formatCode>
                <c:ptCount val="11"/>
                <c:pt idx="0">
                  <c:v>1697.7</c:v>
                </c:pt>
                <c:pt idx="1">
                  <c:v>1769.1</c:v>
                </c:pt>
                <c:pt idx="2">
                  <c:v>2008.6</c:v>
                </c:pt>
                <c:pt idx="3">
                  <c:v>2022.5</c:v>
                </c:pt>
                <c:pt idx="4">
                  <c:v>2373.3000000000002</c:v>
                </c:pt>
                <c:pt idx="5">
                  <c:v>2830.8</c:v>
                </c:pt>
                <c:pt idx="6">
                  <c:v>2634.4</c:v>
                </c:pt>
                <c:pt idx="7">
                  <c:v>3000.8</c:v>
                </c:pt>
                <c:pt idx="8">
                  <c:v>3247.6</c:v>
                </c:pt>
                <c:pt idx="9">
                  <c:v>3303.2</c:v>
                </c:pt>
                <c:pt idx="10">
                  <c:v>3540.3</c:v>
                </c:pt>
              </c:numCache>
            </c:numRef>
          </c:val>
          <c:smooth val="0"/>
        </c:ser>
        <c:dLbls>
          <c:showLegendKey val="0"/>
          <c:showVal val="0"/>
          <c:showCatName val="0"/>
          <c:showSerName val="0"/>
          <c:showPercent val="0"/>
          <c:showBubbleSize val="0"/>
        </c:dLbls>
        <c:smooth val="0"/>
        <c:axId val="1058576976"/>
        <c:axId val="1058577520"/>
      </c:lineChart>
      <c:catAx>
        <c:axId val="1058576976"/>
        <c:scaling>
          <c:orientation val="minMax"/>
        </c:scaling>
        <c:delete val="0"/>
        <c:axPos val="b"/>
        <c:numFmt formatCode="0"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bg-BG"/>
          </a:p>
        </c:txPr>
        <c:crossAx val="1058577520"/>
        <c:crosses val="autoZero"/>
        <c:auto val="1"/>
        <c:lblAlgn val="ctr"/>
        <c:lblOffset val="100"/>
        <c:noMultiLvlLbl val="0"/>
      </c:catAx>
      <c:valAx>
        <c:axId val="1058577520"/>
        <c:scaling>
          <c:orientation val="minMax"/>
        </c:scaling>
        <c:delete val="0"/>
        <c:axPos val="l"/>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bg-BG"/>
          </a:p>
        </c:txPr>
        <c:crossAx val="1058576976"/>
        <c:crosses val="autoZero"/>
        <c:crossBetween val="between"/>
      </c:valAx>
      <c:spPr>
        <a:noFill/>
        <a:ln>
          <a:noFill/>
        </a:ln>
        <a:effectLst/>
      </c:spPr>
    </c:plotArea>
    <c:plotVisOnly val="1"/>
    <c:dispBlanksAs val="zero"/>
    <c:showDLblsOverMax val="0"/>
  </c:chart>
  <c:spPr>
    <a:noFill/>
    <a:ln>
      <a:noFill/>
    </a:ln>
    <a:effectLst/>
  </c:spPr>
  <c:txPr>
    <a:bodyPr/>
    <a:lstStyle/>
    <a:p>
      <a:pPr>
        <a:defRPr/>
      </a:pPr>
      <a:endParaRPr lang="bg-BG"/>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8056"/>
          </a:xfrm>
          <a:prstGeom prst="rect">
            <a:avLst/>
          </a:prstGeom>
        </p:spPr>
        <p:txBody>
          <a:bodyPr vert="horz" lIns="91440" tIns="45720" rIns="91440" bIns="45720" rtlCol="0"/>
          <a:lstStyle>
            <a:lvl1pPr algn="l">
              <a:defRPr sz="1200"/>
            </a:lvl1pPr>
          </a:lstStyle>
          <a:p>
            <a:endParaRPr lang="bg-BG" dirty="0"/>
          </a:p>
        </p:txBody>
      </p:sp>
      <p:sp>
        <p:nvSpPr>
          <p:cNvPr id="3" name="Date Placeholder 2"/>
          <p:cNvSpPr>
            <a:spLocks noGrp="1"/>
          </p:cNvSpPr>
          <p:nvPr>
            <p:ph type="dt" sz="quarter" idx="1"/>
          </p:nvPr>
        </p:nvSpPr>
        <p:spPr>
          <a:xfrm>
            <a:off x="3850443" y="0"/>
            <a:ext cx="2945659" cy="498056"/>
          </a:xfrm>
          <a:prstGeom prst="rect">
            <a:avLst/>
          </a:prstGeom>
        </p:spPr>
        <p:txBody>
          <a:bodyPr vert="horz" lIns="91440" tIns="45720" rIns="91440" bIns="45720" rtlCol="0"/>
          <a:lstStyle>
            <a:lvl1pPr algn="r">
              <a:defRPr sz="1200"/>
            </a:lvl1pPr>
          </a:lstStyle>
          <a:p>
            <a:fld id="{10563672-3BB7-4636-95DC-543AF247A50F}" type="datetimeFigureOut">
              <a:rPr lang="bg-BG" smtClean="0"/>
              <a:t>28.10.2015 г.</a:t>
            </a:fld>
            <a:endParaRPr lang="bg-BG" dirty="0"/>
          </a:p>
        </p:txBody>
      </p:sp>
      <p:sp>
        <p:nvSpPr>
          <p:cNvPr id="4" name="Footer Placeholder 3"/>
          <p:cNvSpPr>
            <a:spLocks noGrp="1"/>
          </p:cNvSpPr>
          <p:nvPr>
            <p:ph type="ftr" sz="quarter" idx="2"/>
          </p:nvPr>
        </p:nvSpPr>
        <p:spPr>
          <a:xfrm>
            <a:off x="0" y="9428584"/>
            <a:ext cx="2945659" cy="498055"/>
          </a:xfrm>
          <a:prstGeom prst="rect">
            <a:avLst/>
          </a:prstGeom>
        </p:spPr>
        <p:txBody>
          <a:bodyPr vert="horz" lIns="91440" tIns="45720" rIns="91440" bIns="45720" rtlCol="0" anchor="b"/>
          <a:lstStyle>
            <a:lvl1pPr algn="l">
              <a:defRPr sz="1200"/>
            </a:lvl1pPr>
          </a:lstStyle>
          <a:p>
            <a:endParaRPr lang="bg-BG" dirty="0"/>
          </a:p>
        </p:txBody>
      </p:sp>
      <p:sp>
        <p:nvSpPr>
          <p:cNvPr id="5" name="Slide Number Placeholder 4"/>
          <p:cNvSpPr>
            <a:spLocks noGrp="1"/>
          </p:cNvSpPr>
          <p:nvPr>
            <p:ph type="sldNum" sz="quarter" idx="3"/>
          </p:nvPr>
        </p:nvSpPr>
        <p:spPr>
          <a:xfrm>
            <a:off x="3850443" y="9428584"/>
            <a:ext cx="2945659" cy="498055"/>
          </a:xfrm>
          <a:prstGeom prst="rect">
            <a:avLst/>
          </a:prstGeom>
        </p:spPr>
        <p:txBody>
          <a:bodyPr vert="horz" lIns="91440" tIns="45720" rIns="91440" bIns="45720" rtlCol="0" anchor="b"/>
          <a:lstStyle>
            <a:lvl1pPr algn="r">
              <a:defRPr sz="1200"/>
            </a:lvl1pPr>
          </a:lstStyle>
          <a:p>
            <a:fld id="{870E91CB-FE2F-42BD-8D6E-87F0AB7BC0B6}" type="slidenum">
              <a:rPr lang="bg-BG" smtClean="0"/>
              <a:t>‹#›</a:t>
            </a:fld>
            <a:endParaRPr lang="bg-BG" dirty="0"/>
          </a:p>
        </p:txBody>
      </p:sp>
    </p:spTree>
    <p:extLst>
      <p:ext uri="{BB962C8B-B14F-4D97-AF65-F5344CB8AC3E}">
        <p14:creationId xmlns:p14="http://schemas.microsoft.com/office/powerpoint/2010/main" val="95548581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Контейнер за горния колонтитул 1"/>
          <p:cNvSpPr>
            <a:spLocks noGrp="1"/>
          </p:cNvSpPr>
          <p:nvPr>
            <p:ph type="hdr" sz="quarter"/>
          </p:nvPr>
        </p:nvSpPr>
        <p:spPr>
          <a:xfrm>
            <a:off x="0" y="0"/>
            <a:ext cx="2945659" cy="496332"/>
          </a:xfrm>
          <a:prstGeom prst="rect">
            <a:avLst/>
          </a:prstGeom>
        </p:spPr>
        <p:txBody>
          <a:bodyPr vert="horz" lIns="91440" tIns="45720" rIns="91440" bIns="45720" rtlCol="0"/>
          <a:lstStyle>
            <a:lvl1pPr algn="l">
              <a:defRPr sz="1200"/>
            </a:lvl1pPr>
          </a:lstStyle>
          <a:p>
            <a:endParaRPr lang="bg-BG" dirty="0"/>
          </a:p>
        </p:txBody>
      </p:sp>
      <p:sp>
        <p:nvSpPr>
          <p:cNvPr id="3" name="Контейнер за дата 2"/>
          <p:cNvSpPr>
            <a:spLocks noGrp="1"/>
          </p:cNvSpPr>
          <p:nvPr>
            <p:ph type="dt" idx="1"/>
          </p:nvPr>
        </p:nvSpPr>
        <p:spPr>
          <a:xfrm>
            <a:off x="3850443" y="0"/>
            <a:ext cx="2945659" cy="496332"/>
          </a:xfrm>
          <a:prstGeom prst="rect">
            <a:avLst/>
          </a:prstGeom>
        </p:spPr>
        <p:txBody>
          <a:bodyPr vert="horz" lIns="91440" tIns="45720" rIns="91440" bIns="45720" rtlCol="0"/>
          <a:lstStyle>
            <a:lvl1pPr algn="r">
              <a:defRPr sz="1200"/>
            </a:lvl1pPr>
          </a:lstStyle>
          <a:p>
            <a:fld id="{C245741F-A833-4304-99D1-12C36E3085EA}" type="datetimeFigureOut">
              <a:rPr lang="bg-BG" smtClean="0"/>
              <a:pPr/>
              <a:t>28.10.2015 г.</a:t>
            </a:fld>
            <a:endParaRPr lang="bg-BG" dirty="0"/>
          </a:p>
        </p:txBody>
      </p:sp>
      <p:sp>
        <p:nvSpPr>
          <p:cNvPr id="4" name="Контейнер за изображение на слайда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endParaRPr lang="bg-BG" dirty="0"/>
          </a:p>
        </p:txBody>
      </p:sp>
      <p:sp>
        <p:nvSpPr>
          <p:cNvPr id="5" name="Контейнер за бележки 4"/>
          <p:cNvSpPr>
            <a:spLocks noGrp="1"/>
          </p:cNvSpPr>
          <p:nvPr>
            <p:ph type="body" sz="quarter" idx="3"/>
          </p:nvPr>
        </p:nvSpPr>
        <p:spPr>
          <a:xfrm>
            <a:off x="679768" y="4715153"/>
            <a:ext cx="5438140" cy="4466987"/>
          </a:xfrm>
          <a:prstGeom prst="rect">
            <a:avLst/>
          </a:prstGeom>
        </p:spPr>
        <p:txBody>
          <a:bodyPr vert="horz" lIns="91440" tIns="45720" rIns="91440" bIns="45720" rtlCol="0">
            <a:normAutofit/>
          </a:bodyPr>
          <a:lstStyle/>
          <a:p>
            <a:pPr lvl="0"/>
            <a:r>
              <a:rPr lang="bg-BG" smtClean="0"/>
              <a:t>Щракн., за да ред. стил на загл. в обр.</a:t>
            </a:r>
          </a:p>
          <a:p>
            <a:pPr lvl="1"/>
            <a:r>
              <a:rPr lang="bg-BG" smtClean="0"/>
              <a:t>Второ ниво</a:t>
            </a:r>
          </a:p>
          <a:p>
            <a:pPr lvl="2"/>
            <a:r>
              <a:rPr lang="bg-BG" smtClean="0"/>
              <a:t>Трето ниво</a:t>
            </a:r>
          </a:p>
          <a:p>
            <a:pPr lvl="3"/>
            <a:r>
              <a:rPr lang="bg-BG" smtClean="0"/>
              <a:t>Четвърто ниво</a:t>
            </a:r>
          </a:p>
          <a:p>
            <a:pPr lvl="4"/>
            <a:r>
              <a:rPr lang="bg-BG" smtClean="0"/>
              <a:t>Пето ниво</a:t>
            </a:r>
            <a:endParaRPr lang="bg-BG"/>
          </a:p>
        </p:txBody>
      </p:sp>
      <p:sp>
        <p:nvSpPr>
          <p:cNvPr id="6" name="Контейнер за долния колонтитул 5"/>
          <p:cNvSpPr>
            <a:spLocks noGrp="1"/>
          </p:cNvSpPr>
          <p:nvPr>
            <p:ph type="ftr" sz="quarter" idx="4"/>
          </p:nvPr>
        </p:nvSpPr>
        <p:spPr>
          <a:xfrm>
            <a:off x="0" y="9428583"/>
            <a:ext cx="2945659" cy="496332"/>
          </a:xfrm>
          <a:prstGeom prst="rect">
            <a:avLst/>
          </a:prstGeom>
        </p:spPr>
        <p:txBody>
          <a:bodyPr vert="horz" lIns="91440" tIns="45720" rIns="91440" bIns="45720" rtlCol="0" anchor="b"/>
          <a:lstStyle>
            <a:lvl1pPr algn="l">
              <a:defRPr sz="1200"/>
            </a:lvl1pPr>
          </a:lstStyle>
          <a:p>
            <a:endParaRPr lang="bg-BG" dirty="0"/>
          </a:p>
        </p:txBody>
      </p:sp>
      <p:sp>
        <p:nvSpPr>
          <p:cNvPr id="7" name="Контейнер за номер на слайда 6"/>
          <p:cNvSpPr>
            <a:spLocks noGrp="1"/>
          </p:cNvSpPr>
          <p:nvPr>
            <p:ph type="sldNum" sz="quarter" idx="5"/>
          </p:nvPr>
        </p:nvSpPr>
        <p:spPr>
          <a:xfrm>
            <a:off x="3850443" y="9428583"/>
            <a:ext cx="2945659" cy="496332"/>
          </a:xfrm>
          <a:prstGeom prst="rect">
            <a:avLst/>
          </a:prstGeom>
        </p:spPr>
        <p:txBody>
          <a:bodyPr vert="horz" lIns="91440" tIns="45720" rIns="91440" bIns="45720" rtlCol="0" anchor="b"/>
          <a:lstStyle>
            <a:lvl1pPr algn="r">
              <a:defRPr sz="1200"/>
            </a:lvl1pPr>
          </a:lstStyle>
          <a:p>
            <a:fld id="{68BCEE85-8035-48F1-AFCD-95EC3C1BC64F}" type="slidenum">
              <a:rPr lang="bg-BG" smtClean="0"/>
              <a:pPr/>
              <a:t>‹#›</a:t>
            </a:fld>
            <a:endParaRPr lang="bg-BG" dirty="0"/>
          </a:p>
        </p:txBody>
      </p:sp>
    </p:spTree>
    <p:extLst>
      <p:ext uri="{BB962C8B-B14F-4D97-AF65-F5344CB8AC3E}">
        <p14:creationId xmlns:p14="http://schemas.microsoft.com/office/powerpoint/2010/main" val="148808602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indent="-228600">
              <a:buAutoNum type="arabicPeriod"/>
            </a:pPr>
            <a:r>
              <a:rPr lang="en-US" dirty="0" smtClean="0"/>
              <a:t>Birth rates</a:t>
            </a:r>
          </a:p>
          <a:p>
            <a:pPr marL="228600" indent="-228600">
              <a:buAutoNum type="arabicPeriod"/>
            </a:pPr>
            <a:r>
              <a:rPr lang="en-US" dirty="0" smtClean="0"/>
              <a:t>Death</a:t>
            </a:r>
            <a:r>
              <a:rPr lang="en-US" baseline="0" dirty="0" smtClean="0"/>
              <a:t> rates</a:t>
            </a:r>
          </a:p>
          <a:p>
            <a:pPr marL="228600" indent="-228600">
              <a:buAutoNum type="arabicPeriod"/>
            </a:pPr>
            <a:r>
              <a:rPr lang="en-US" baseline="0" dirty="0" smtClean="0"/>
              <a:t>Population growth</a:t>
            </a:r>
            <a:endParaRPr lang="bg-BG" dirty="0"/>
          </a:p>
        </p:txBody>
      </p:sp>
      <p:sp>
        <p:nvSpPr>
          <p:cNvPr id="4" name="Slide Number Placeholder 3"/>
          <p:cNvSpPr>
            <a:spLocks noGrp="1"/>
          </p:cNvSpPr>
          <p:nvPr>
            <p:ph type="sldNum" sz="quarter" idx="10"/>
          </p:nvPr>
        </p:nvSpPr>
        <p:spPr/>
        <p:txBody>
          <a:bodyPr/>
          <a:lstStyle/>
          <a:p>
            <a:fld id="{68BCEE85-8035-48F1-AFCD-95EC3C1BC64F}" type="slidenum">
              <a:rPr lang="bg-BG" smtClean="0"/>
              <a:pPr/>
              <a:t>6</a:t>
            </a:fld>
            <a:endParaRPr lang="bg-BG"/>
          </a:p>
        </p:txBody>
      </p:sp>
    </p:spTree>
    <p:extLst>
      <p:ext uri="{BB962C8B-B14F-4D97-AF65-F5344CB8AC3E}">
        <p14:creationId xmlns:p14="http://schemas.microsoft.com/office/powerpoint/2010/main" val="428439309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of</a:t>
            </a:r>
            <a:r>
              <a:rPr lang="en-US" baseline="0" dirty="0" smtClean="0"/>
              <a:t> 1 000 live-born</a:t>
            </a:r>
          </a:p>
          <a:p>
            <a:r>
              <a:rPr lang="en-US" baseline="0" dirty="0" smtClean="0"/>
              <a:t>Bulgaria</a:t>
            </a:r>
          </a:p>
          <a:p>
            <a:r>
              <a:rPr lang="en-US" baseline="0" dirty="0" smtClean="0"/>
              <a:t>European Union</a:t>
            </a:r>
          </a:p>
          <a:p>
            <a:r>
              <a:rPr lang="en-US" baseline="0" dirty="0" smtClean="0"/>
              <a:t>Years</a:t>
            </a:r>
            <a:endParaRPr lang="bg-BG" dirty="0" smtClean="0"/>
          </a:p>
          <a:p>
            <a:endParaRPr lang="bg-BG" dirty="0"/>
          </a:p>
        </p:txBody>
      </p:sp>
      <p:sp>
        <p:nvSpPr>
          <p:cNvPr id="4" name="Slide Number Placeholder 3"/>
          <p:cNvSpPr>
            <a:spLocks noGrp="1"/>
          </p:cNvSpPr>
          <p:nvPr>
            <p:ph type="sldNum" sz="quarter" idx="10"/>
          </p:nvPr>
        </p:nvSpPr>
        <p:spPr/>
        <p:txBody>
          <a:bodyPr/>
          <a:lstStyle/>
          <a:p>
            <a:fld id="{68BCEE85-8035-48F1-AFCD-95EC3C1BC64F}" type="slidenum">
              <a:rPr lang="bg-BG" smtClean="0"/>
              <a:pPr/>
              <a:t>16</a:t>
            </a:fld>
            <a:endParaRPr lang="bg-BG"/>
          </a:p>
        </p:txBody>
      </p:sp>
    </p:spTree>
    <p:extLst>
      <p:ext uri="{BB962C8B-B14F-4D97-AF65-F5344CB8AC3E}">
        <p14:creationId xmlns:p14="http://schemas.microsoft.com/office/powerpoint/2010/main" val="151403061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On 1 000 born</a:t>
            </a:r>
          </a:p>
          <a:p>
            <a:r>
              <a:rPr lang="en-US" dirty="0" smtClean="0"/>
              <a:t>Bulgaria</a:t>
            </a:r>
          </a:p>
          <a:p>
            <a:r>
              <a:rPr lang="en-US" dirty="0" smtClean="0"/>
              <a:t>European Union</a:t>
            </a:r>
          </a:p>
          <a:p>
            <a:r>
              <a:rPr lang="en-US" dirty="0" smtClean="0"/>
              <a:t>Years</a:t>
            </a:r>
            <a:endParaRPr lang="bg-BG" dirty="0"/>
          </a:p>
        </p:txBody>
      </p:sp>
      <p:sp>
        <p:nvSpPr>
          <p:cNvPr id="4" name="Slide Number Placeholder 3"/>
          <p:cNvSpPr>
            <a:spLocks noGrp="1"/>
          </p:cNvSpPr>
          <p:nvPr>
            <p:ph type="sldNum" sz="quarter" idx="10"/>
          </p:nvPr>
        </p:nvSpPr>
        <p:spPr/>
        <p:txBody>
          <a:bodyPr/>
          <a:lstStyle/>
          <a:p>
            <a:fld id="{68BCEE85-8035-48F1-AFCD-95EC3C1BC64F}" type="slidenum">
              <a:rPr lang="bg-BG" smtClean="0"/>
              <a:pPr/>
              <a:t>17</a:t>
            </a:fld>
            <a:endParaRPr lang="bg-BG"/>
          </a:p>
        </p:txBody>
      </p:sp>
    </p:spTree>
    <p:extLst>
      <p:ext uri="{BB962C8B-B14F-4D97-AF65-F5344CB8AC3E}">
        <p14:creationId xmlns:p14="http://schemas.microsoft.com/office/powerpoint/2010/main" val="164007097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On 1 000 live-born</a:t>
            </a:r>
          </a:p>
          <a:p>
            <a:r>
              <a:rPr lang="en-US" dirty="0" smtClean="0"/>
              <a:t>Bulgaria</a:t>
            </a:r>
          </a:p>
          <a:p>
            <a:r>
              <a:rPr lang="en-US" dirty="0" smtClean="0"/>
              <a:t>European Union</a:t>
            </a:r>
          </a:p>
          <a:p>
            <a:r>
              <a:rPr lang="en-US" dirty="0" smtClean="0"/>
              <a:t>Years</a:t>
            </a:r>
            <a:endParaRPr lang="bg-BG" dirty="0" smtClean="0"/>
          </a:p>
          <a:p>
            <a:endParaRPr lang="bg-BG" dirty="0"/>
          </a:p>
        </p:txBody>
      </p:sp>
      <p:sp>
        <p:nvSpPr>
          <p:cNvPr id="4" name="Slide Number Placeholder 3"/>
          <p:cNvSpPr>
            <a:spLocks noGrp="1"/>
          </p:cNvSpPr>
          <p:nvPr>
            <p:ph type="sldNum" sz="quarter" idx="10"/>
          </p:nvPr>
        </p:nvSpPr>
        <p:spPr/>
        <p:txBody>
          <a:bodyPr/>
          <a:lstStyle/>
          <a:p>
            <a:fld id="{68BCEE85-8035-48F1-AFCD-95EC3C1BC64F}" type="slidenum">
              <a:rPr lang="bg-BG" smtClean="0"/>
              <a:pPr/>
              <a:t>18</a:t>
            </a:fld>
            <a:endParaRPr lang="bg-BG"/>
          </a:p>
        </p:txBody>
      </p:sp>
    </p:spTree>
    <p:extLst>
      <p:ext uri="{BB962C8B-B14F-4D97-AF65-F5344CB8AC3E}">
        <p14:creationId xmlns:p14="http://schemas.microsoft.com/office/powerpoint/2010/main" val="3741083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On 1 000 live-born</a:t>
            </a:r>
          </a:p>
          <a:p>
            <a:r>
              <a:rPr lang="en-US" dirty="0" smtClean="0"/>
              <a:t>Bulgaria</a:t>
            </a:r>
          </a:p>
          <a:p>
            <a:r>
              <a:rPr lang="en-US" dirty="0" smtClean="0"/>
              <a:t>European Union</a:t>
            </a:r>
          </a:p>
          <a:p>
            <a:r>
              <a:rPr lang="en-US" dirty="0" smtClean="0"/>
              <a:t>Years</a:t>
            </a:r>
            <a:endParaRPr lang="bg-BG" dirty="0" smtClean="0"/>
          </a:p>
          <a:p>
            <a:endParaRPr lang="bg-BG" dirty="0"/>
          </a:p>
        </p:txBody>
      </p:sp>
      <p:sp>
        <p:nvSpPr>
          <p:cNvPr id="4" name="Slide Number Placeholder 3"/>
          <p:cNvSpPr>
            <a:spLocks noGrp="1"/>
          </p:cNvSpPr>
          <p:nvPr>
            <p:ph type="sldNum" sz="quarter" idx="10"/>
          </p:nvPr>
        </p:nvSpPr>
        <p:spPr/>
        <p:txBody>
          <a:bodyPr/>
          <a:lstStyle/>
          <a:p>
            <a:fld id="{68BCEE85-8035-48F1-AFCD-95EC3C1BC64F}" type="slidenum">
              <a:rPr lang="bg-BG" smtClean="0"/>
              <a:pPr/>
              <a:t>19</a:t>
            </a:fld>
            <a:endParaRPr lang="bg-BG"/>
          </a:p>
        </p:txBody>
      </p:sp>
    </p:spTree>
    <p:extLst>
      <p:ext uri="{BB962C8B-B14F-4D97-AF65-F5344CB8AC3E}">
        <p14:creationId xmlns:p14="http://schemas.microsoft.com/office/powerpoint/2010/main" val="422573468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Children who died by the age of 1 by reasons in 2013 – boys</a:t>
            </a:r>
          </a:p>
          <a:p>
            <a:r>
              <a:rPr lang="en-US" dirty="0" smtClean="0"/>
              <a:t>Injuries, poisoning and some other consequences of external causes – 1.1%</a:t>
            </a:r>
          </a:p>
          <a:p>
            <a:r>
              <a:rPr lang="en-US" dirty="0" smtClean="0"/>
              <a:t>Symptoms,</a:t>
            </a:r>
            <a:r>
              <a:rPr lang="en-US" baseline="0" dirty="0" smtClean="0"/>
              <a:t> indexes and deviations from the norm, discovered during clinical and lab researches, not classified elsewhere – 3.2%</a:t>
            </a:r>
          </a:p>
          <a:p>
            <a:r>
              <a:rPr lang="en-US" baseline="0" dirty="0" smtClean="0"/>
              <a:t>Others – 7.7%</a:t>
            </a:r>
          </a:p>
          <a:p>
            <a:r>
              <a:rPr lang="en-US" baseline="0" dirty="0" smtClean="0"/>
              <a:t>Circulation organs diseases – 8.5%</a:t>
            </a:r>
          </a:p>
          <a:p>
            <a:r>
              <a:rPr lang="en-US" baseline="0" dirty="0" smtClean="0"/>
              <a:t>Respiratory system diseases – 10.2%</a:t>
            </a:r>
          </a:p>
          <a:p>
            <a:r>
              <a:rPr lang="en-US" dirty="0" smtClean="0"/>
              <a:t>Congenital anomalies </a:t>
            </a:r>
            <a:r>
              <a:rPr lang="zh-CN" altLang="en-US" dirty="0" smtClean="0"/>
              <a:t>（</a:t>
            </a:r>
            <a:r>
              <a:rPr lang="en-US" altLang="zh-CN" dirty="0" smtClean="0"/>
              <a:t>development vices), deformations and chromosome aberrations – 21.2%</a:t>
            </a:r>
          </a:p>
          <a:p>
            <a:r>
              <a:rPr lang="en-US" dirty="0" smtClean="0"/>
              <a:t>Some</a:t>
            </a:r>
            <a:r>
              <a:rPr lang="en-US" baseline="0" dirty="0" smtClean="0"/>
              <a:t> conditions which occur during the perinatal period – 48.1%</a:t>
            </a:r>
          </a:p>
          <a:p>
            <a:r>
              <a:rPr lang="en-US" baseline="0" dirty="0" smtClean="0"/>
              <a:t>Children </a:t>
            </a:r>
            <a:r>
              <a:rPr lang="en-US" dirty="0" smtClean="0"/>
              <a:t>who died by the age of 1 by reasons in 2013  - girls</a:t>
            </a:r>
          </a:p>
          <a:p>
            <a:r>
              <a:rPr lang="en-US" dirty="0" smtClean="0"/>
              <a:t>Injuries, poisoning and some other consequences of external causes – 1.9%</a:t>
            </a:r>
          </a:p>
          <a:p>
            <a:r>
              <a:rPr lang="en-US" dirty="0" smtClean="0"/>
              <a:t>Symptoms,</a:t>
            </a:r>
            <a:r>
              <a:rPr lang="en-US" baseline="0" dirty="0" smtClean="0"/>
              <a:t> indexes and deviations from the norm, discovered during clinical and lab researches, not classified elsewhere – 2,4%</a:t>
            </a:r>
          </a:p>
          <a:p>
            <a:r>
              <a:rPr lang="en-US" baseline="0" dirty="0" smtClean="0"/>
              <a:t>Others – 9,3%</a:t>
            </a:r>
          </a:p>
          <a:p>
            <a:r>
              <a:rPr lang="en-US" baseline="0" dirty="0" smtClean="0"/>
              <a:t>Circulation organs diseases – 8.7%</a:t>
            </a:r>
          </a:p>
          <a:p>
            <a:r>
              <a:rPr lang="en-US" baseline="0" dirty="0" smtClean="0"/>
              <a:t>Respiratory system diseases – 11,7%</a:t>
            </a:r>
          </a:p>
          <a:p>
            <a:r>
              <a:rPr lang="en-US" dirty="0" smtClean="0"/>
              <a:t>Congenital </a:t>
            </a:r>
            <a:r>
              <a:rPr lang="en-US" noProof="0" dirty="0" smtClean="0"/>
              <a:t>anomalies</a:t>
            </a:r>
            <a:r>
              <a:rPr lang="en-US" dirty="0" smtClean="0"/>
              <a:t> </a:t>
            </a:r>
            <a:r>
              <a:rPr lang="zh-CN" altLang="en-US" dirty="0" smtClean="0"/>
              <a:t>（</a:t>
            </a:r>
            <a:r>
              <a:rPr lang="en-US" altLang="zh-CN" dirty="0" smtClean="0"/>
              <a:t>development vices), deformations and chromosome aberrations – 16,5%</a:t>
            </a:r>
          </a:p>
          <a:p>
            <a:r>
              <a:rPr lang="en-US" dirty="0" smtClean="0"/>
              <a:t>Some</a:t>
            </a:r>
            <a:r>
              <a:rPr lang="en-US" baseline="0" dirty="0" smtClean="0"/>
              <a:t> conditions which occur during the perinatal period – 49,5%</a:t>
            </a:r>
          </a:p>
        </p:txBody>
      </p:sp>
      <p:sp>
        <p:nvSpPr>
          <p:cNvPr id="4" name="Slide Number Placeholder 3"/>
          <p:cNvSpPr>
            <a:spLocks noGrp="1"/>
          </p:cNvSpPr>
          <p:nvPr>
            <p:ph type="sldNum" sz="quarter" idx="10"/>
          </p:nvPr>
        </p:nvSpPr>
        <p:spPr/>
        <p:txBody>
          <a:bodyPr/>
          <a:lstStyle/>
          <a:p>
            <a:fld id="{68BCEE85-8035-48F1-AFCD-95EC3C1BC64F}" type="slidenum">
              <a:rPr lang="bg-BG" smtClean="0"/>
              <a:pPr/>
              <a:t>20</a:t>
            </a:fld>
            <a:endParaRPr lang="bg-BG"/>
          </a:p>
        </p:txBody>
      </p:sp>
    </p:spTree>
    <p:extLst>
      <p:ext uri="{BB962C8B-B14F-4D97-AF65-F5344CB8AC3E}">
        <p14:creationId xmlns:p14="http://schemas.microsoft.com/office/powerpoint/2010/main" val="419435457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Average expense in BGN per household and per person for healthcare</a:t>
            </a:r>
          </a:p>
          <a:p>
            <a:r>
              <a:rPr lang="en-US" dirty="0" smtClean="0"/>
              <a:t>Expense for healthcare per household</a:t>
            </a:r>
          </a:p>
          <a:p>
            <a:r>
              <a:rPr lang="en-US" dirty="0" smtClean="0"/>
              <a:t>Expense for healthcare per one person</a:t>
            </a:r>
          </a:p>
          <a:p>
            <a:r>
              <a:rPr lang="en-US" dirty="0" smtClean="0"/>
              <a:t>Years</a:t>
            </a:r>
            <a:endParaRPr lang="bg-BG" dirty="0"/>
          </a:p>
        </p:txBody>
      </p:sp>
      <p:sp>
        <p:nvSpPr>
          <p:cNvPr id="4" name="Slide Number Placeholder 3"/>
          <p:cNvSpPr>
            <a:spLocks noGrp="1"/>
          </p:cNvSpPr>
          <p:nvPr>
            <p:ph type="sldNum" sz="quarter" idx="10"/>
          </p:nvPr>
        </p:nvSpPr>
        <p:spPr/>
        <p:txBody>
          <a:bodyPr/>
          <a:lstStyle/>
          <a:p>
            <a:fld id="{68BCEE85-8035-48F1-AFCD-95EC3C1BC64F}" type="slidenum">
              <a:rPr lang="bg-BG" smtClean="0"/>
              <a:pPr/>
              <a:t>21</a:t>
            </a:fld>
            <a:endParaRPr lang="bg-BG"/>
          </a:p>
        </p:txBody>
      </p:sp>
    </p:spTree>
    <p:extLst>
      <p:ext uri="{BB962C8B-B14F-4D97-AF65-F5344CB8AC3E}">
        <p14:creationId xmlns:p14="http://schemas.microsoft.com/office/powerpoint/2010/main" val="280785054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Контейнер за изображение на слайда 1"/>
          <p:cNvSpPr>
            <a:spLocks noGrp="1" noRot="1" noChangeAspect="1"/>
          </p:cNvSpPr>
          <p:nvPr>
            <p:ph type="sldImg"/>
          </p:nvPr>
        </p:nvSpPr>
        <p:spPr/>
      </p:sp>
      <p:sp>
        <p:nvSpPr>
          <p:cNvPr id="3" name="Контейнер за бележки 2"/>
          <p:cNvSpPr>
            <a:spLocks noGrp="1"/>
          </p:cNvSpPr>
          <p:nvPr>
            <p:ph type="body" idx="1"/>
          </p:nvPr>
        </p:nvSpPr>
        <p:spPr/>
        <p:txBody>
          <a:bodyPr>
            <a:normAutofit/>
          </a:bodyPr>
          <a:lstStyle/>
          <a:p>
            <a:r>
              <a:rPr lang="en-US" sz="1200" kern="1200" noProof="0" dirty="0" smtClean="0">
                <a:solidFill>
                  <a:schemeClr val="tx1"/>
                </a:solidFill>
                <a:effectLst/>
                <a:latin typeface="+mn-lt"/>
                <a:ea typeface="+mn-ea"/>
                <a:cs typeface="+mn-cs"/>
              </a:rPr>
              <a:t>Urban model "moderate polycentrism" 2020</a:t>
            </a:r>
          </a:p>
          <a:p>
            <a:r>
              <a:rPr lang="en-US" sz="1200" kern="1200" noProof="0" dirty="0" smtClean="0">
                <a:solidFill>
                  <a:schemeClr val="tx1"/>
                </a:solidFill>
                <a:effectLst/>
                <a:latin typeface="+mn-lt"/>
                <a:ea typeface="+mn-ea"/>
                <a:cs typeface="+mn-cs"/>
              </a:rPr>
              <a:t>National concept for spatial development of the Republic of Bulgaria for the period 2013-2015</a:t>
            </a:r>
          </a:p>
          <a:p>
            <a:r>
              <a:rPr lang="en-US" sz="1200" kern="1200" noProof="0" dirty="0" smtClean="0">
                <a:solidFill>
                  <a:schemeClr val="tx1"/>
                </a:solidFill>
                <a:effectLst/>
                <a:latin typeface="+mn-lt"/>
                <a:ea typeface="+mn-ea"/>
                <a:cs typeface="+mn-cs"/>
              </a:rPr>
              <a:t>Source of information </a:t>
            </a:r>
            <a:r>
              <a:rPr lang="en-US" sz="1200" kern="1200" noProof="0" dirty="0" err="1" smtClean="0">
                <a:solidFill>
                  <a:schemeClr val="tx1"/>
                </a:solidFill>
                <a:effectLst/>
                <a:latin typeface="+mn-lt"/>
                <a:ea typeface="+mn-ea"/>
                <a:cs typeface="+mn-cs"/>
              </a:rPr>
              <a:t>NCTD</a:t>
            </a:r>
            <a:r>
              <a:rPr lang="en-US" sz="1200" kern="1200" noProof="0" dirty="0" smtClean="0">
                <a:solidFill>
                  <a:schemeClr val="tx1"/>
                </a:solidFill>
                <a:effectLst/>
                <a:latin typeface="+mn-lt"/>
                <a:ea typeface="+mn-ea"/>
                <a:cs typeface="+mn-cs"/>
              </a:rPr>
              <a:t> researches</a:t>
            </a:r>
          </a:p>
          <a:p>
            <a:r>
              <a:rPr lang="en-US" sz="1200" kern="1200" noProof="0" dirty="0" smtClean="0">
                <a:solidFill>
                  <a:schemeClr val="tx1"/>
                </a:solidFill>
                <a:effectLst/>
                <a:latin typeface="+mn-lt"/>
                <a:ea typeface="+mn-ea"/>
                <a:cs typeface="+mn-cs"/>
              </a:rPr>
              <a:t>Level 1 - Capital</a:t>
            </a:r>
          </a:p>
          <a:p>
            <a:r>
              <a:rPr lang="en-US" sz="1200" kern="1200" noProof="0" dirty="0" smtClean="0">
                <a:solidFill>
                  <a:schemeClr val="tx1"/>
                </a:solidFill>
                <a:effectLst/>
                <a:latin typeface="+mn-lt"/>
                <a:ea typeface="+mn-ea"/>
                <a:cs typeface="+mn-cs"/>
              </a:rPr>
              <a:t>Level 2</a:t>
            </a:r>
          </a:p>
          <a:p>
            <a:r>
              <a:rPr lang="en-US" sz="1200" kern="1200" noProof="0" dirty="0" smtClean="0">
                <a:solidFill>
                  <a:schemeClr val="tx1"/>
                </a:solidFill>
                <a:effectLst/>
                <a:latin typeface="+mn-lt"/>
                <a:ea typeface="+mn-ea"/>
                <a:cs typeface="+mn-cs"/>
              </a:rPr>
              <a:t>Level 3 to 2 (According to the final state)</a:t>
            </a:r>
          </a:p>
          <a:p>
            <a:r>
              <a:rPr lang="en-US" sz="1200" kern="1200" noProof="0" dirty="0" smtClean="0">
                <a:solidFill>
                  <a:schemeClr val="tx1"/>
                </a:solidFill>
                <a:effectLst/>
                <a:latin typeface="+mn-lt"/>
                <a:ea typeface="+mn-ea"/>
                <a:cs typeface="+mn-cs"/>
              </a:rPr>
              <a:t>Level 3</a:t>
            </a:r>
          </a:p>
          <a:p>
            <a:r>
              <a:rPr lang="en-US" sz="1200" kern="1200" noProof="0" dirty="0" smtClean="0">
                <a:solidFill>
                  <a:schemeClr val="tx1"/>
                </a:solidFill>
                <a:effectLst/>
                <a:latin typeface="+mn-lt"/>
                <a:ea typeface="+mn-ea"/>
                <a:cs typeface="+mn-cs"/>
              </a:rPr>
              <a:t>Level 4 to 3 (According to final state)</a:t>
            </a:r>
          </a:p>
          <a:p>
            <a:r>
              <a:rPr lang="en-US" sz="1200" kern="1200" noProof="0" dirty="0" smtClean="0">
                <a:solidFill>
                  <a:schemeClr val="tx1"/>
                </a:solidFill>
                <a:effectLst/>
                <a:latin typeface="+mn-lt"/>
                <a:ea typeface="+mn-ea"/>
                <a:cs typeface="+mn-cs"/>
              </a:rPr>
              <a:t>Level 4</a:t>
            </a:r>
          </a:p>
          <a:p>
            <a:r>
              <a:rPr lang="en-US" sz="1200" kern="1200" noProof="0" dirty="0" smtClean="0">
                <a:solidFill>
                  <a:schemeClr val="tx1"/>
                </a:solidFill>
                <a:effectLst/>
                <a:latin typeface="+mn-lt"/>
                <a:ea typeface="+mn-ea"/>
                <a:cs typeface="+mn-cs"/>
              </a:rPr>
              <a:t>Level 5 to 4 (According to final state)</a:t>
            </a:r>
          </a:p>
          <a:p>
            <a:r>
              <a:rPr lang="en-US" sz="1200" kern="1200" noProof="0" dirty="0" smtClean="0">
                <a:solidFill>
                  <a:schemeClr val="tx1"/>
                </a:solidFill>
                <a:effectLst/>
                <a:latin typeface="+mn-lt"/>
                <a:ea typeface="+mn-ea"/>
                <a:cs typeface="+mn-cs"/>
              </a:rPr>
              <a:t>Level 5</a:t>
            </a:r>
          </a:p>
          <a:p>
            <a:endParaRPr lang="en-US" sz="1200" kern="1200" noProof="0" dirty="0" smtClean="0">
              <a:solidFill>
                <a:schemeClr val="tx1"/>
              </a:solidFill>
              <a:effectLst/>
              <a:latin typeface="+mn-lt"/>
              <a:ea typeface="+mn-ea"/>
              <a:cs typeface="+mn-cs"/>
            </a:endParaRPr>
          </a:p>
          <a:p>
            <a:r>
              <a:rPr lang="en-US" sz="1200" kern="1200" noProof="0" dirty="0" smtClean="0">
                <a:solidFill>
                  <a:schemeClr val="tx1"/>
                </a:solidFill>
                <a:effectLst/>
                <a:latin typeface="+mn-lt"/>
                <a:ea typeface="+mn-ea"/>
                <a:cs typeface="+mn-cs"/>
              </a:rPr>
              <a:t>On national level development of the capital as a city of mega European level is combined with successful development of a limited number of centers of second hierarchy level with national significance. These are Varna, Plovdiv, Burgas, Ruse, </a:t>
            </a:r>
            <a:r>
              <a:rPr lang="en-US" sz="1200" kern="1200" noProof="0" dirty="0" err="1" smtClean="0">
                <a:solidFill>
                  <a:schemeClr val="tx1"/>
                </a:solidFill>
                <a:effectLst/>
                <a:latin typeface="+mn-lt"/>
                <a:ea typeface="+mn-ea"/>
                <a:cs typeface="+mn-cs"/>
              </a:rPr>
              <a:t>Stara</a:t>
            </a:r>
            <a:r>
              <a:rPr lang="en-US" sz="1200" kern="1200" noProof="0" dirty="0" smtClean="0">
                <a:solidFill>
                  <a:schemeClr val="tx1"/>
                </a:solidFill>
                <a:effectLst/>
                <a:latin typeface="+mn-lt"/>
                <a:ea typeface="+mn-ea"/>
                <a:cs typeface="+mn-cs"/>
              </a:rPr>
              <a:t> Zagora and Pleven. A group of middle cities show potentials to join the second hierarchy level – Vidin, Vratsa, Gabrovo, </a:t>
            </a:r>
            <a:r>
              <a:rPr lang="en-US" sz="1200" kern="1200" noProof="0" dirty="0" err="1" smtClean="0">
                <a:solidFill>
                  <a:schemeClr val="tx1"/>
                </a:solidFill>
                <a:effectLst/>
                <a:latin typeface="+mn-lt"/>
                <a:ea typeface="+mn-ea"/>
                <a:cs typeface="+mn-cs"/>
              </a:rPr>
              <a:t>Veliko</a:t>
            </a:r>
            <a:r>
              <a:rPr lang="en-US" sz="1200" kern="1200" noProof="0" dirty="0" smtClean="0">
                <a:solidFill>
                  <a:schemeClr val="tx1"/>
                </a:solidFill>
                <a:effectLst/>
                <a:latin typeface="+mn-lt"/>
                <a:ea typeface="+mn-ea"/>
                <a:cs typeface="+mn-cs"/>
              </a:rPr>
              <a:t> </a:t>
            </a:r>
            <a:r>
              <a:rPr lang="en-US" sz="1200" kern="1200" noProof="0" dirty="0" err="1" smtClean="0">
                <a:solidFill>
                  <a:schemeClr val="tx1"/>
                </a:solidFill>
                <a:effectLst/>
                <a:latin typeface="+mn-lt"/>
                <a:ea typeface="+mn-ea"/>
                <a:cs typeface="+mn-cs"/>
              </a:rPr>
              <a:t>Tarnovo</a:t>
            </a:r>
            <a:r>
              <a:rPr lang="en-US" sz="1200" kern="1200" noProof="0" dirty="0" smtClean="0">
                <a:solidFill>
                  <a:schemeClr val="tx1"/>
                </a:solidFill>
                <a:effectLst/>
                <a:latin typeface="+mn-lt"/>
                <a:ea typeface="+mn-ea"/>
                <a:cs typeface="+mn-cs"/>
              </a:rPr>
              <a:t>, Shumen, Dobrich, Sliven, Yambol, </a:t>
            </a:r>
            <a:r>
              <a:rPr lang="en-US" sz="1200" kern="1200" noProof="0" dirty="0" err="1" smtClean="0">
                <a:solidFill>
                  <a:schemeClr val="tx1"/>
                </a:solidFill>
                <a:effectLst/>
                <a:latin typeface="+mn-lt"/>
                <a:ea typeface="+mn-ea"/>
                <a:cs typeface="+mn-cs"/>
              </a:rPr>
              <a:t>Haskovo</a:t>
            </a:r>
            <a:r>
              <a:rPr lang="en-US" sz="1200" kern="1200" noProof="0" dirty="0" smtClean="0">
                <a:solidFill>
                  <a:schemeClr val="tx1"/>
                </a:solidFill>
                <a:effectLst/>
                <a:latin typeface="+mn-lt"/>
                <a:ea typeface="+mn-ea"/>
                <a:cs typeface="+mn-cs"/>
              </a:rPr>
              <a:t>, </a:t>
            </a:r>
            <a:r>
              <a:rPr lang="en-US" sz="1200" kern="1200" noProof="0" dirty="0" err="1" smtClean="0">
                <a:solidFill>
                  <a:schemeClr val="tx1"/>
                </a:solidFill>
                <a:effectLst/>
                <a:latin typeface="+mn-lt"/>
                <a:ea typeface="+mn-ea"/>
                <a:cs typeface="+mn-cs"/>
              </a:rPr>
              <a:t>Pazardzhik</a:t>
            </a:r>
            <a:r>
              <a:rPr lang="en-US" sz="1200" kern="1200" noProof="0" dirty="0" smtClean="0">
                <a:solidFill>
                  <a:schemeClr val="tx1"/>
                </a:solidFill>
                <a:effectLst/>
                <a:latin typeface="+mn-lt"/>
                <a:ea typeface="+mn-ea"/>
                <a:cs typeface="+mn-cs"/>
              </a:rPr>
              <a:t>, Blagoevgrad, Pernik, </a:t>
            </a:r>
            <a:r>
              <a:rPr lang="en-US" sz="1200" kern="1200" noProof="0" dirty="0" err="1" smtClean="0">
                <a:solidFill>
                  <a:schemeClr val="tx1"/>
                </a:solidFill>
                <a:effectLst/>
                <a:latin typeface="+mn-lt"/>
                <a:ea typeface="+mn-ea"/>
                <a:cs typeface="+mn-cs"/>
              </a:rPr>
              <a:t>Kyustendil</a:t>
            </a:r>
            <a:r>
              <a:rPr lang="en-US" sz="1200" kern="1200" noProof="0" dirty="0" smtClean="0">
                <a:solidFill>
                  <a:schemeClr val="tx1"/>
                </a:solidFill>
                <a:effectLst/>
                <a:latin typeface="+mn-lt"/>
                <a:ea typeface="+mn-ea"/>
                <a:cs typeface="+mn-cs"/>
              </a:rPr>
              <a:t>. Targeted regional policy should be directed and to cooperate for the development of </a:t>
            </a:r>
            <a:r>
              <a:rPr lang="en-US" sz="1200" kern="1200" noProof="0" dirty="0" err="1" smtClean="0">
                <a:solidFill>
                  <a:schemeClr val="tx1"/>
                </a:solidFill>
                <a:effectLst/>
                <a:latin typeface="+mn-lt"/>
                <a:ea typeface="+mn-ea"/>
                <a:cs typeface="+mn-cs"/>
              </a:rPr>
              <a:t>Veliko</a:t>
            </a:r>
            <a:r>
              <a:rPr lang="en-US" sz="1200" kern="1200" noProof="0" dirty="0" smtClean="0">
                <a:solidFill>
                  <a:schemeClr val="tx1"/>
                </a:solidFill>
                <a:effectLst/>
                <a:latin typeface="+mn-lt"/>
                <a:ea typeface="+mn-ea"/>
                <a:cs typeface="+mn-cs"/>
              </a:rPr>
              <a:t> </a:t>
            </a:r>
            <a:r>
              <a:rPr lang="en-US" sz="1200" kern="1200" noProof="0" dirty="0" err="1" smtClean="0">
                <a:solidFill>
                  <a:schemeClr val="tx1"/>
                </a:solidFill>
                <a:effectLst/>
                <a:latin typeface="+mn-lt"/>
                <a:ea typeface="+mn-ea"/>
                <a:cs typeface="+mn-cs"/>
              </a:rPr>
              <a:t>Tarnovo</a:t>
            </a:r>
            <a:r>
              <a:rPr lang="en-US" sz="1200" kern="1200" noProof="0" dirty="0" smtClean="0">
                <a:solidFill>
                  <a:schemeClr val="tx1"/>
                </a:solidFill>
                <a:effectLst/>
                <a:latin typeface="+mn-lt"/>
                <a:ea typeface="+mn-ea"/>
                <a:cs typeface="+mn-cs"/>
              </a:rPr>
              <a:t> and Blagoevgrad, taking into account their strategic location in the national territory, as regional cities balancing the development. On district level, some district cities have centers, balancing the spatial development, by developing well, despite having decreased demographic potential. A sufficient number of cities from 4</a:t>
            </a:r>
            <a:r>
              <a:rPr lang="en-US" sz="1200" kern="1200" baseline="30000" noProof="0" dirty="0" smtClean="0">
                <a:solidFill>
                  <a:schemeClr val="tx1"/>
                </a:solidFill>
                <a:effectLst/>
                <a:latin typeface="+mn-lt"/>
                <a:ea typeface="+mn-ea"/>
                <a:cs typeface="+mn-cs"/>
              </a:rPr>
              <a:t>th</a:t>
            </a:r>
            <a:r>
              <a:rPr lang="en-US" sz="1200" kern="1200" noProof="0" dirty="0" smtClean="0">
                <a:solidFill>
                  <a:schemeClr val="tx1"/>
                </a:solidFill>
                <a:effectLst/>
                <a:latin typeface="+mn-lt"/>
                <a:ea typeface="+mn-ea"/>
                <a:cs typeface="+mn-cs"/>
              </a:rPr>
              <a:t> level, by using specific local resources and traditions, develop successfully with significance for group of municipalities and have a role in strengthening the development of peripheral rural areas. Serious presence among them have tourist centers. The intensive development of the capital, combined with development of a small number of urban centers from 2</a:t>
            </a:r>
            <a:r>
              <a:rPr lang="en-US" sz="1200" kern="1200" baseline="30000" noProof="0" dirty="0" smtClean="0">
                <a:solidFill>
                  <a:schemeClr val="tx1"/>
                </a:solidFill>
                <a:effectLst/>
                <a:latin typeface="+mn-lt"/>
                <a:ea typeface="+mn-ea"/>
                <a:cs typeface="+mn-cs"/>
              </a:rPr>
              <a:t>nd</a:t>
            </a:r>
            <a:r>
              <a:rPr lang="en-US" sz="1200" kern="1200" noProof="0" dirty="0" smtClean="0">
                <a:solidFill>
                  <a:schemeClr val="tx1"/>
                </a:solidFill>
                <a:effectLst/>
                <a:latin typeface="+mn-lt"/>
                <a:ea typeface="+mn-ea"/>
                <a:cs typeface="+mn-cs"/>
              </a:rPr>
              <a:t> and 3</a:t>
            </a:r>
            <a:r>
              <a:rPr lang="en-US" sz="1200" kern="1200" baseline="30000" noProof="0" dirty="0" smtClean="0">
                <a:solidFill>
                  <a:schemeClr val="tx1"/>
                </a:solidFill>
                <a:effectLst/>
                <a:latin typeface="+mn-lt"/>
                <a:ea typeface="+mn-ea"/>
                <a:cs typeface="+mn-cs"/>
              </a:rPr>
              <a:t>rd</a:t>
            </a:r>
            <a:r>
              <a:rPr lang="en-US" sz="1200" kern="1200" noProof="0" dirty="0" smtClean="0">
                <a:solidFill>
                  <a:schemeClr val="tx1"/>
                </a:solidFill>
                <a:effectLst/>
                <a:latin typeface="+mn-lt"/>
                <a:ea typeface="+mn-ea"/>
                <a:cs typeface="+mn-cs"/>
              </a:rPr>
              <a:t> level, as well as stabilizing sufficient number of centers from 4</a:t>
            </a:r>
            <a:r>
              <a:rPr lang="en-US" sz="1200" kern="1200" baseline="30000" noProof="0" dirty="0" smtClean="0">
                <a:solidFill>
                  <a:schemeClr val="tx1"/>
                </a:solidFill>
                <a:effectLst/>
                <a:latin typeface="+mn-lt"/>
                <a:ea typeface="+mn-ea"/>
                <a:cs typeface="+mn-cs"/>
              </a:rPr>
              <a:t>th</a:t>
            </a:r>
            <a:r>
              <a:rPr lang="en-US" sz="1200" kern="1200" noProof="0" dirty="0" smtClean="0">
                <a:solidFill>
                  <a:schemeClr val="tx1"/>
                </a:solidFill>
                <a:effectLst/>
                <a:latin typeface="+mn-lt"/>
                <a:ea typeface="+mn-ea"/>
                <a:cs typeface="+mn-cs"/>
              </a:rPr>
              <a:t> level is typical for this scenario, which leads to comparatively small increase in central territories and decrease of periphery, as well as to bringing urban services to rural areas. </a:t>
            </a:r>
            <a:endParaRPr lang="en-US" sz="1200" kern="1200" noProof="0" dirty="0">
              <a:solidFill>
                <a:schemeClr val="tx1"/>
              </a:solidFill>
              <a:effectLst/>
              <a:latin typeface="+mn-lt"/>
              <a:ea typeface="+mn-ea"/>
              <a:cs typeface="+mn-cs"/>
            </a:endParaRPr>
          </a:p>
        </p:txBody>
      </p:sp>
      <p:sp>
        <p:nvSpPr>
          <p:cNvPr id="4" name="Контейнер за номер на слайда 3"/>
          <p:cNvSpPr>
            <a:spLocks noGrp="1"/>
          </p:cNvSpPr>
          <p:nvPr>
            <p:ph type="sldNum" sz="quarter" idx="10"/>
          </p:nvPr>
        </p:nvSpPr>
        <p:spPr/>
        <p:txBody>
          <a:bodyPr/>
          <a:lstStyle/>
          <a:p>
            <a:fld id="{68BCEE85-8035-48F1-AFCD-95EC3C1BC64F}" type="slidenum">
              <a:rPr lang="bg-BG" smtClean="0"/>
              <a:pPr/>
              <a:t>35</a:t>
            </a:fld>
            <a:endParaRPr lang="bg-BG"/>
          </a:p>
        </p:txBody>
      </p:sp>
    </p:spTree>
    <p:extLst>
      <p:ext uri="{BB962C8B-B14F-4D97-AF65-F5344CB8AC3E}">
        <p14:creationId xmlns:p14="http://schemas.microsoft.com/office/powerpoint/2010/main" val="396126795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Per cent</a:t>
            </a:r>
          </a:p>
          <a:p>
            <a:pPr marL="228600" indent="-228600">
              <a:buAutoNum type="arabicPeriod"/>
            </a:pPr>
            <a:r>
              <a:rPr lang="en-US" dirty="0" smtClean="0"/>
              <a:t>Above</a:t>
            </a:r>
            <a:r>
              <a:rPr lang="en-US" baseline="0" dirty="0" smtClean="0"/>
              <a:t> working age</a:t>
            </a:r>
          </a:p>
          <a:p>
            <a:pPr marL="228600" indent="-228600">
              <a:buAutoNum type="arabicPeriod"/>
            </a:pPr>
            <a:r>
              <a:rPr lang="en-US" baseline="0" dirty="0" smtClean="0"/>
              <a:t>In working age</a:t>
            </a:r>
          </a:p>
          <a:p>
            <a:pPr marL="228600" indent="-228600">
              <a:buAutoNum type="arabicPeriod"/>
            </a:pPr>
            <a:r>
              <a:rPr lang="en-US" baseline="0" dirty="0" smtClean="0"/>
              <a:t>Under working age</a:t>
            </a:r>
            <a:endParaRPr lang="bg-BG" dirty="0"/>
          </a:p>
        </p:txBody>
      </p:sp>
      <p:sp>
        <p:nvSpPr>
          <p:cNvPr id="4" name="Slide Number Placeholder 3"/>
          <p:cNvSpPr>
            <a:spLocks noGrp="1"/>
          </p:cNvSpPr>
          <p:nvPr>
            <p:ph type="sldNum" sz="quarter" idx="10"/>
          </p:nvPr>
        </p:nvSpPr>
        <p:spPr/>
        <p:txBody>
          <a:bodyPr/>
          <a:lstStyle/>
          <a:p>
            <a:fld id="{68BCEE85-8035-48F1-AFCD-95EC3C1BC64F}" type="slidenum">
              <a:rPr lang="bg-BG" smtClean="0"/>
              <a:pPr/>
              <a:t>7</a:t>
            </a:fld>
            <a:endParaRPr lang="bg-BG"/>
          </a:p>
        </p:txBody>
      </p:sp>
    </p:spTree>
    <p:extLst>
      <p:ext uri="{BB962C8B-B14F-4D97-AF65-F5344CB8AC3E}">
        <p14:creationId xmlns:p14="http://schemas.microsoft.com/office/powerpoint/2010/main" val="89016738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Per </a:t>
            </a:r>
            <a:r>
              <a:rPr lang="en-US" baseline="0" dirty="0" smtClean="0"/>
              <a:t>100 000 population</a:t>
            </a:r>
          </a:p>
          <a:p>
            <a:r>
              <a:rPr lang="en-US" baseline="0" dirty="0" smtClean="0"/>
              <a:t>Bulgaria</a:t>
            </a:r>
          </a:p>
          <a:p>
            <a:r>
              <a:rPr lang="en-US" baseline="0" dirty="0" smtClean="0"/>
              <a:t>European Union</a:t>
            </a:r>
          </a:p>
          <a:p>
            <a:r>
              <a:rPr lang="en-US" baseline="0" dirty="0" smtClean="0"/>
              <a:t>Years</a:t>
            </a:r>
            <a:endParaRPr lang="bg-BG" dirty="0" smtClean="0"/>
          </a:p>
          <a:p>
            <a:endParaRPr lang="bg-BG" dirty="0"/>
          </a:p>
        </p:txBody>
      </p:sp>
      <p:sp>
        <p:nvSpPr>
          <p:cNvPr id="4" name="Slide Number Placeholder 3"/>
          <p:cNvSpPr>
            <a:spLocks noGrp="1"/>
          </p:cNvSpPr>
          <p:nvPr>
            <p:ph type="sldNum" sz="quarter" idx="10"/>
          </p:nvPr>
        </p:nvSpPr>
        <p:spPr/>
        <p:txBody>
          <a:bodyPr/>
          <a:lstStyle/>
          <a:p>
            <a:fld id="{68BCEE85-8035-48F1-AFCD-95EC3C1BC64F}" type="slidenum">
              <a:rPr lang="bg-BG" smtClean="0"/>
              <a:pPr/>
              <a:t>9</a:t>
            </a:fld>
            <a:endParaRPr lang="bg-BG"/>
          </a:p>
        </p:txBody>
      </p:sp>
    </p:spTree>
    <p:extLst>
      <p:ext uri="{BB962C8B-B14F-4D97-AF65-F5344CB8AC3E}">
        <p14:creationId xmlns:p14="http://schemas.microsoft.com/office/powerpoint/2010/main" val="389140369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Circulation</a:t>
            </a:r>
            <a:r>
              <a:rPr lang="en-US" baseline="0" dirty="0" smtClean="0"/>
              <a:t> organs diseases – 65.1%</a:t>
            </a:r>
          </a:p>
          <a:p>
            <a:r>
              <a:rPr lang="en-US" baseline="0" dirty="0" smtClean="0"/>
              <a:t>Neoplasms – 17.5%</a:t>
            </a:r>
          </a:p>
          <a:p>
            <a:r>
              <a:rPr lang="en-US" baseline="0" dirty="0" smtClean="0"/>
              <a:t>Others – 10.5%</a:t>
            </a:r>
          </a:p>
          <a:p>
            <a:r>
              <a:rPr lang="en-US" baseline="0" dirty="0" smtClean="0"/>
              <a:t>Diseases of the digestive system – 3.5%</a:t>
            </a:r>
          </a:p>
          <a:p>
            <a:r>
              <a:rPr lang="en-US" baseline="0" dirty="0" smtClean="0"/>
              <a:t>Diseases of the respiratory system – 3.4%</a:t>
            </a:r>
            <a:endParaRPr lang="bg-BG" dirty="0"/>
          </a:p>
        </p:txBody>
      </p:sp>
      <p:sp>
        <p:nvSpPr>
          <p:cNvPr id="4" name="Slide Number Placeholder 3"/>
          <p:cNvSpPr>
            <a:spLocks noGrp="1"/>
          </p:cNvSpPr>
          <p:nvPr>
            <p:ph type="sldNum" sz="quarter" idx="10"/>
          </p:nvPr>
        </p:nvSpPr>
        <p:spPr/>
        <p:txBody>
          <a:bodyPr/>
          <a:lstStyle/>
          <a:p>
            <a:fld id="{68BCEE85-8035-48F1-AFCD-95EC3C1BC64F}" type="slidenum">
              <a:rPr lang="bg-BG" smtClean="0"/>
              <a:pPr/>
              <a:t>10</a:t>
            </a:fld>
            <a:endParaRPr lang="bg-BG"/>
          </a:p>
        </p:txBody>
      </p:sp>
    </p:spTree>
    <p:extLst>
      <p:ext uri="{BB962C8B-B14F-4D97-AF65-F5344CB8AC3E}">
        <p14:creationId xmlns:p14="http://schemas.microsoft.com/office/powerpoint/2010/main" val="358498682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On population of</a:t>
            </a:r>
            <a:r>
              <a:rPr lang="en-US" baseline="0" dirty="0" smtClean="0"/>
              <a:t> 100 000</a:t>
            </a:r>
          </a:p>
          <a:p>
            <a:r>
              <a:rPr lang="en-US" baseline="0" dirty="0" smtClean="0"/>
              <a:t>Bulgaria</a:t>
            </a:r>
          </a:p>
          <a:p>
            <a:r>
              <a:rPr lang="en-US" baseline="0" dirty="0" smtClean="0"/>
              <a:t>European Union</a:t>
            </a:r>
          </a:p>
          <a:p>
            <a:r>
              <a:rPr lang="en-US" baseline="0" dirty="0" smtClean="0"/>
              <a:t>Years</a:t>
            </a:r>
            <a:endParaRPr lang="bg-BG" dirty="0"/>
          </a:p>
        </p:txBody>
      </p:sp>
      <p:sp>
        <p:nvSpPr>
          <p:cNvPr id="4" name="Slide Number Placeholder 3"/>
          <p:cNvSpPr>
            <a:spLocks noGrp="1"/>
          </p:cNvSpPr>
          <p:nvPr>
            <p:ph type="sldNum" sz="quarter" idx="10"/>
          </p:nvPr>
        </p:nvSpPr>
        <p:spPr/>
        <p:txBody>
          <a:bodyPr/>
          <a:lstStyle/>
          <a:p>
            <a:fld id="{68BCEE85-8035-48F1-AFCD-95EC3C1BC64F}" type="slidenum">
              <a:rPr lang="bg-BG" smtClean="0"/>
              <a:pPr/>
              <a:t>11</a:t>
            </a:fld>
            <a:endParaRPr lang="bg-BG"/>
          </a:p>
        </p:txBody>
      </p:sp>
    </p:spTree>
    <p:extLst>
      <p:ext uri="{BB962C8B-B14F-4D97-AF65-F5344CB8AC3E}">
        <p14:creationId xmlns:p14="http://schemas.microsoft.com/office/powerpoint/2010/main" val="54151974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On population of</a:t>
            </a:r>
            <a:r>
              <a:rPr lang="en-US" baseline="0" dirty="0" smtClean="0"/>
              <a:t> 100 000</a:t>
            </a:r>
          </a:p>
          <a:p>
            <a:r>
              <a:rPr lang="en-US" baseline="0" dirty="0" smtClean="0"/>
              <a:t>Bulgaria</a:t>
            </a:r>
          </a:p>
          <a:p>
            <a:r>
              <a:rPr lang="en-US" baseline="0" dirty="0" smtClean="0"/>
              <a:t>European Union</a:t>
            </a:r>
          </a:p>
          <a:p>
            <a:r>
              <a:rPr lang="en-US" baseline="0" dirty="0" smtClean="0"/>
              <a:t>Years</a:t>
            </a:r>
            <a:endParaRPr lang="bg-BG" dirty="0" smtClean="0"/>
          </a:p>
          <a:p>
            <a:endParaRPr lang="bg-BG" dirty="0"/>
          </a:p>
        </p:txBody>
      </p:sp>
      <p:sp>
        <p:nvSpPr>
          <p:cNvPr id="4" name="Slide Number Placeholder 3"/>
          <p:cNvSpPr>
            <a:spLocks noGrp="1"/>
          </p:cNvSpPr>
          <p:nvPr>
            <p:ph type="sldNum" sz="quarter" idx="10"/>
          </p:nvPr>
        </p:nvSpPr>
        <p:spPr/>
        <p:txBody>
          <a:bodyPr/>
          <a:lstStyle/>
          <a:p>
            <a:fld id="{68BCEE85-8035-48F1-AFCD-95EC3C1BC64F}" type="slidenum">
              <a:rPr lang="bg-BG" smtClean="0"/>
              <a:pPr/>
              <a:t>12</a:t>
            </a:fld>
            <a:endParaRPr lang="bg-BG"/>
          </a:p>
        </p:txBody>
      </p:sp>
    </p:spTree>
    <p:extLst>
      <p:ext uri="{BB962C8B-B14F-4D97-AF65-F5344CB8AC3E}">
        <p14:creationId xmlns:p14="http://schemas.microsoft.com/office/powerpoint/2010/main" val="30502373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On population of</a:t>
            </a:r>
            <a:r>
              <a:rPr lang="en-US" baseline="0" dirty="0" smtClean="0"/>
              <a:t> 100 000</a:t>
            </a:r>
          </a:p>
          <a:p>
            <a:r>
              <a:rPr lang="en-US" baseline="0" dirty="0" smtClean="0"/>
              <a:t>Bulgaria</a:t>
            </a:r>
          </a:p>
          <a:p>
            <a:r>
              <a:rPr lang="en-US" baseline="0" dirty="0" smtClean="0"/>
              <a:t>European Union</a:t>
            </a:r>
          </a:p>
          <a:p>
            <a:r>
              <a:rPr lang="en-US" baseline="0" dirty="0" smtClean="0"/>
              <a:t>Years</a:t>
            </a:r>
            <a:endParaRPr lang="bg-BG" dirty="0" smtClean="0"/>
          </a:p>
          <a:p>
            <a:endParaRPr lang="bg-BG" dirty="0"/>
          </a:p>
        </p:txBody>
      </p:sp>
      <p:sp>
        <p:nvSpPr>
          <p:cNvPr id="4" name="Slide Number Placeholder 3"/>
          <p:cNvSpPr>
            <a:spLocks noGrp="1"/>
          </p:cNvSpPr>
          <p:nvPr>
            <p:ph type="sldNum" sz="quarter" idx="10"/>
          </p:nvPr>
        </p:nvSpPr>
        <p:spPr/>
        <p:txBody>
          <a:bodyPr/>
          <a:lstStyle/>
          <a:p>
            <a:fld id="{68BCEE85-8035-48F1-AFCD-95EC3C1BC64F}" type="slidenum">
              <a:rPr lang="bg-BG" smtClean="0"/>
              <a:pPr/>
              <a:t>13</a:t>
            </a:fld>
            <a:endParaRPr lang="bg-BG"/>
          </a:p>
        </p:txBody>
      </p:sp>
    </p:spTree>
    <p:extLst>
      <p:ext uri="{BB962C8B-B14F-4D97-AF65-F5344CB8AC3E}">
        <p14:creationId xmlns:p14="http://schemas.microsoft.com/office/powerpoint/2010/main" val="182803945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On population of</a:t>
            </a:r>
            <a:r>
              <a:rPr lang="en-US" baseline="0" dirty="0" smtClean="0"/>
              <a:t> 100 000</a:t>
            </a:r>
          </a:p>
          <a:p>
            <a:r>
              <a:rPr lang="en-US" baseline="0" dirty="0" smtClean="0"/>
              <a:t>Bulgaria</a:t>
            </a:r>
          </a:p>
          <a:p>
            <a:r>
              <a:rPr lang="en-US" baseline="0" dirty="0" smtClean="0"/>
              <a:t>European Union</a:t>
            </a:r>
            <a:endParaRPr lang="bg-BG" dirty="0" smtClean="0"/>
          </a:p>
          <a:p>
            <a:r>
              <a:rPr lang="en-US" dirty="0" smtClean="0"/>
              <a:t>Years</a:t>
            </a:r>
            <a:endParaRPr lang="bg-BG" dirty="0"/>
          </a:p>
        </p:txBody>
      </p:sp>
      <p:sp>
        <p:nvSpPr>
          <p:cNvPr id="4" name="Slide Number Placeholder 3"/>
          <p:cNvSpPr>
            <a:spLocks noGrp="1"/>
          </p:cNvSpPr>
          <p:nvPr>
            <p:ph type="sldNum" sz="quarter" idx="10"/>
          </p:nvPr>
        </p:nvSpPr>
        <p:spPr/>
        <p:txBody>
          <a:bodyPr/>
          <a:lstStyle/>
          <a:p>
            <a:fld id="{68BCEE85-8035-48F1-AFCD-95EC3C1BC64F}" type="slidenum">
              <a:rPr lang="bg-BG" smtClean="0"/>
              <a:pPr/>
              <a:t>14</a:t>
            </a:fld>
            <a:endParaRPr lang="bg-BG"/>
          </a:p>
        </p:txBody>
      </p:sp>
    </p:spTree>
    <p:extLst>
      <p:ext uri="{BB962C8B-B14F-4D97-AF65-F5344CB8AC3E}">
        <p14:creationId xmlns:p14="http://schemas.microsoft.com/office/powerpoint/2010/main" val="335787608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On population of</a:t>
            </a:r>
            <a:r>
              <a:rPr lang="en-US" baseline="0" dirty="0" smtClean="0"/>
              <a:t> 100 000</a:t>
            </a:r>
          </a:p>
          <a:p>
            <a:r>
              <a:rPr lang="en-US" baseline="0" dirty="0" smtClean="0"/>
              <a:t>Bulgaria</a:t>
            </a:r>
          </a:p>
          <a:p>
            <a:r>
              <a:rPr lang="en-US" baseline="0" dirty="0" smtClean="0"/>
              <a:t>European Union</a:t>
            </a:r>
          </a:p>
          <a:p>
            <a:r>
              <a:rPr lang="en-US" baseline="0" dirty="0" smtClean="0"/>
              <a:t>Years</a:t>
            </a:r>
            <a:endParaRPr lang="bg-BG" dirty="0" smtClean="0"/>
          </a:p>
          <a:p>
            <a:endParaRPr lang="bg-BG" dirty="0"/>
          </a:p>
        </p:txBody>
      </p:sp>
      <p:sp>
        <p:nvSpPr>
          <p:cNvPr id="4" name="Slide Number Placeholder 3"/>
          <p:cNvSpPr>
            <a:spLocks noGrp="1"/>
          </p:cNvSpPr>
          <p:nvPr>
            <p:ph type="sldNum" sz="quarter" idx="10"/>
          </p:nvPr>
        </p:nvSpPr>
        <p:spPr/>
        <p:txBody>
          <a:bodyPr/>
          <a:lstStyle/>
          <a:p>
            <a:fld id="{68BCEE85-8035-48F1-AFCD-95EC3C1BC64F}" type="slidenum">
              <a:rPr lang="bg-BG" smtClean="0"/>
              <a:pPr/>
              <a:t>15</a:t>
            </a:fld>
            <a:endParaRPr lang="bg-BG"/>
          </a:p>
        </p:txBody>
      </p:sp>
    </p:spTree>
    <p:extLst>
      <p:ext uri="{BB962C8B-B14F-4D97-AF65-F5344CB8AC3E}">
        <p14:creationId xmlns:p14="http://schemas.microsoft.com/office/powerpoint/2010/main" val="117662400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Заглавен слайд">
    <p:bg>
      <p:bgRef idx="1003">
        <a:schemeClr val="bg1"/>
      </p:bgRef>
    </p:bg>
    <p:spTree>
      <p:nvGrpSpPr>
        <p:cNvPr id="1" name=""/>
        <p:cNvGrpSpPr/>
        <p:nvPr/>
      </p:nvGrpSpPr>
      <p:grpSpPr>
        <a:xfrm>
          <a:off x="0" y="0"/>
          <a:ext cx="0" cy="0"/>
          <a:chOff x="0" y="0"/>
          <a:chExt cx="0" cy="0"/>
        </a:xfrm>
      </p:grpSpPr>
      <p:sp>
        <p:nvSpPr>
          <p:cNvPr id="12" name="Правоъгълник 11"/>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dirty="0"/>
          </a:p>
        </p:txBody>
      </p:sp>
      <p:sp useBgFill="1">
        <p:nvSpPr>
          <p:cNvPr id="13" name="Закръглен правоъгълник 12"/>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dirty="0"/>
          </a:p>
        </p:txBody>
      </p:sp>
      <p:sp>
        <p:nvSpPr>
          <p:cNvPr id="9" name="Подзаглавие 8"/>
          <p:cNvSpPr>
            <a:spLocks noGrp="1"/>
          </p:cNvSpPr>
          <p:nvPr>
            <p:ph type="subTitle" idx="1"/>
          </p:nvPr>
        </p:nvSpPr>
        <p:spPr>
          <a:xfrm>
            <a:off x="1295400" y="3200400"/>
            <a:ext cx="6400800" cy="1600200"/>
          </a:xfrm>
        </p:spPr>
        <p:txBody>
          <a:bodyPr/>
          <a:lstStyle>
            <a:lvl1pPr marL="0" indent="0" algn="ctr">
              <a:buNone/>
              <a:defRPr sz="26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bg-BG" smtClean="0"/>
              <a:t>Щракнете, за да редактирате стила на подзаглавията в образеца</a:t>
            </a:r>
            <a:endParaRPr kumimoji="0" lang="en-US"/>
          </a:p>
        </p:txBody>
      </p:sp>
      <p:sp>
        <p:nvSpPr>
          <p:cNvPr id="28" name="Контейнер за дата 27"/>
          <p:cNvSpPr>
            <a:spLocks noGrp="1"/>
          </p:cNvSpPr>
          <p:nvPr>
            <p:ph type="dt" sz="half" idx="10"/>
          </p:nvPr>
        </p:nvSpPr>
        <p:spPr/>
        <p:txBody>
          <a:bodyPr/>
          <a:lstStyle/>
          <a:p>
            <a:fld id="{5496FBF7-D302-4044-8CBF-96D3047E88ED}" type="datetimeFigureOut">
              <a:rPr lang="bg-BG" smtClean="0"/>
              <a:pPr/>
              <a:t>28.10.2015 г.</a:t>
            </a:fld>
            <a:endParaRPr lang="bg-BG" dirty="0"/>
          </a:p>
        </p:txBody>
      </p:sp>
      <p:sp>
        <p:nvSpPr>
          <p:cNvPr id="17" name="Контейнер за долния колонтитул 16"/>
          <p:cNvSpPr>
            <a:spLocks noGrp="1"/>
          </p:cNvSpPr>
          <p:nvPr>
            <p:ph type="ftr" sz="quarter" idx="11"/>
          </p:nvPr>
        </p:nvSpPr>
        <p:spPr/>
        <p:txBody>
          <a:bodyPr/>
          <a:lstStyle/>
          <a:p>
            <a:endParaRPr lang="bg-BG" dirty="0"/>
          </a:p>
        </p:txBody>
      </p:sp>
      <p:sp>
        <p:nvSpPr>
          <p:cNvPr id="29" name="Контейнер за номер на слайда 28"/>
          <p:cNvSpPr>
            <a:spLocks noGrp="1"/>
          </p:cNvSpPr>
          <p:nvPr>
            <p:ph type="sldNum" sz="quarter" idx="12"/>
          </p:nvPr>
        </p:nvSpPr>
        <p:spPr/>
        <p:txBody>
          <a:bodyPr lIns="0" tIns="0" rIns="0" bIns="0">
            <a:noAutofit/>
          </a:bodyPr>
          <a:lstStyle>
            <a:lvl1pPr>
              <a:defRPr sz="1400">
                <a:solidFill>
                  <a:srgbClr val="FFFFFF"/>
                </a:solidFill>
              </a:defRPr>
            </a:lvl1pPr>
          </a:lstStyle>
          <a:p>
            <a:fld id="{856BE8A3-D587-4C74-9789-D0CF81C255CB}" type="slidenum">
              <a:rPr lang="bg-BG" smtClean="0"/>
              <a:pPr/>
              <a:t>‹#›</a:t>
            </a:fld>
            <a:endParaRPr lang="bg-BG" dirty="0"/>
          </a:p>
        </p:txBody>
      </p:sp>
      <p:sp>
        <p:nvSpPr>
          <p:cNvPr id="7" name="Правоъгълник 6"/>
          <p:cNvSpPr/>
          <p:nvPr/>
        </p:nvSpPr>
        <p:spPr>
          <a:xfrm>
            <a:off x="62931" y="1449303"/>
            <a:ext cx="9021537" cy="1527349"/>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0" name="Правоъгълник 9"/>
          <p:cNvSpPr/>
          <p:nvPr/>
        </p:nvSpPr>
        <p:spPr>
          <a:xfrm>
            <a:off x="62931" y="1396720"/>
            <a:ext cx="9021537" cy="120580"/>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1" name="Правоъгълник 10"/>
          <p:cNvSpPr/>
          <p:nvPr/>
        </p:nvSpPr>
        <p:spPr>
          <a:xfrm>
            <a:off x="62931" y="2976649"/>
            <a:ext cx="9021537" cy="110532"/>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8" name="Заглавие 7"/>
          <p:cNvSpPr>
            <a:spLocks noGrp="1"/>
          </p:cNvSpPr>
          <p:nvPr>
            <p:ph type="ctrTitle"/>
          </p:nvPr>
        </p:nvSpPr>
        <p:spPr>
          <a:xfrm>
            <a:off x="457200" y="1505930"/>
            <a:ext cx="8229600" cy="1470025"/>
          </a:xfrm>
        </p:spPr>
        <p:txBody>
          <a:bodyPr anchor="ctr"/>
          <a:lstStyle>
            <a:lvl1pPr algn="ctr">
              <a:defRPr lang="en-US" dirty="0">
                <a:solidFill>
                  <a:srgbClr val="FFFFFF"/>
                </a:solidFill>
              </a:defRPr>
            </a:lvl1pPr>
          </a:lstStyle>
          <a:p>
            <a:r>
              <a:rPr kumimoji="0" lang="bg-BG" smtClean="0"/>
              <a:t>Щракнете, за да редактирате стила на заглавието в образеца</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лавие и вертикален текст">
    <p:spTree>
      <p:nvGrpSpPr>
        <p:cNvPr id="1" name=""/>
        <p:cNvGrpSpPr/>
        <p:nvPr/>
      </p:nvGrpSpPr>
      <p:grpSpPr>
        <a:xfrm>
          <a:off x="0" y="0"/>
          <a:ext cx="0" cy="0"/>
          <a:chOff x="0" y="0"/>
          <a:chExt cx="0" cy="0"/>
        </a:xfrm>
      </p:grpSpPr>
      <p:sp>
        <p:nvSpPr>
          <p:cNvPr id="2" name="Заглавие 1"/>
          <p:cNvSpPr>
            <a:spLocks noGrp="1"/>
          </p:cNvSpPr>
          <p:nvPr>
            <p:ph type="title"/>
          </p:nvPr>
        </p:nvSpPr>
        <p:spPr/>
        <p:txBody>
          <a:bodyPr/>
          <a:lstStyle/>
          <a:p>
            <a:r>
              <a:rPr kumimoji="0" lang="bg-BG" smtClean="0"/>
              <a:t>Щракнете, за да редактирате стила на заглавието в образеца</a:t>
            </a:r>
            <a:endParaRPr kumimoji="0" lang="en-US"/>
          </a:p>
        </p:txBody>
      </p:sp>
      <p:sp>
        <p:nvSpPr>
          <p:cNvPr id="3" name="Контейнер за вертикален текст 2"/>
          <p:cNvSpPr>
            <a:spLocks noGrp="1"/>
          </p:cNvSpPr>
          <p:nvPr>
            <p:ph type="body" orient="vert" idx="1"/>
          </p:nvPr>
        </p:nvSpPr>
        <p:spPr/>
        <p:txBody>
          <a:bodyPr vert="eaVert"/>
          <a:lstStyle/>
          <a:p>
            <a:pPr lvl="0" eaLnBrk="1" latinLnBrk="0" hangingPunct="1"/>
            <a:r>
              <a:rPr lang="bg-BG" smtClean="0"/>
              <a:t>Щракн., за да ред. стил на загл. в обр.</a:t>
            </a:r>
          </a:p>
          <a:p>
            <a:pPr lvl="1" eaLnBrk="1" latinLnBrk="0" hangingPunct="1"/>
            <a:r>
              <a:rPr lang="bg-BG" smtClean="0"/>
              <a:t>Второ ниво</a:t>
            </a:r>
          </a:p>
          <a:p>
            <a:pPr lvl="2" eaLnBrk="1" latinLnBrk="0" hangingPunct="1"/>
            <a:r>
              <a:rPr lang="bg-BG" smtClean="0"/>
              <a:t>Трето ниво</a:t>
            </a:r>
          </a:p>
          <a:p>
            <a:pPr lvl="3" eaLnBrk="1" latinLnBrk="0" hangingPunct="1"/>
            <a:r>
              <a:rPr lang="bg-BG" smtClean="0"/>
              <a:t>Четвърто ниво</a:t>
            </a:r>
          </a:p>
          <a:p>
            <a:pPr lvl="4" eaLnBrk="1" latinLnBrk="0" hangingPunct="1"/>
            <a:r>
              <a:rPr lang="bg-BG" smtClean="0"/>
              <a:t>Пето ниво</a:t>
            </a:r>
            <a:endParaRPr kumimoji="0" lang="en-US"/>
          </a:p>
        </p:txBody>
      </p:sp>
      <p:sp>
        <p:nvSpPr>
          <p:cNvPr id="4" name="Контейнер за дата 3"/>
          <p:cNvSpPr>
            <a:spLocks noGrp="1"/>
          </p:cNvSpPr>
          <p:nvPr>
            <p:ph type="dt" sz="half" idx="10"/>
          </p:nvPr>
        </p:nvSpPr>
        <p:spPr/>
        <p:txBody>
          <a:bodyPr/>
          <a:lstStyle/>
          <a:p>
            <a:fld id="{5496FBF7-D302-4044-8CBF-96D3047E88ED}" type="datetimeFigureOut">
              <a:rPr lang="bg-BG" smtClean="0"/>
              <a:pPr/>
              <a:t>28.10.2015 г.</a:t>
            </a:fld>
            <a:endParaRPr lang="bg-BG" dirty="0"/>
          </a:p>
        </p:txBody>
      </p:sp>
      <p:sp>
        <p:nvSpPr>
          <p:cNvPr id="5" name="Контейнер за долния колонтитул 4"/>
          <p:cNvSpPr>
            <a:spLocks noGrp="1"/>
          </p:cNvSpPr>
          <p:nvPr>
            <p:ph type="ftr" sz="quarter" idx="11"/>
          </p:nvPr>
        </p:nvSpPr>
        <p:spPr/>
        <p:txBody>
          <a:bodyPr/>
          <a:lstStyle/>
          <a:p>
            <a:endParaRPr lang="bg-BG" dirty="0"/>
          </a:p>
        </p:txBody>
      </p:sp>
      <p:sp>
        <p:nvSpPr>
          <p:cNvPr id="6" name="Контейнер за номер на слайда 5"/>
          <p:cNvSpPr>
            <a:spLocks noGrp="1"/>
          </p:cNvSpPr>
          <p:nvPr>
            <p:ph type="sldNum" sz="quarter" idx="12"/>
          </p:nvPr>
        </p:nvSpPr>
        <p:spPr/>
        <p:txBody>
          <a:bodyPr/>
          <a:lstStyle/>
          <a:p>
            <a:fld id="{856BE8A3-D587-4C74-9789-D0CF81C255CB}" type="slidenum">
              <a:rPr lang="bg-BG" smtClean="0"/>
              <a:pPr/>
              <a:t>‹#›</a:t>
            </a:fld>
            <a:endParaRPr lang="bg-BG"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но заглавие и текст">
    <p:spTree>
      <p:nvGrpSpPr>
        <p:cNvPr id="1" name=""/>
        <p:cNvGrpSpPr/>
        <p:nvPr/>
      </p:nvGrpSpPr>
      <p:grpSpPr>
        <a:xfrm>
          <a:off x="0" y="0"/>
          <a:ext cx="0" cy="0"/>
          <a:chOff x="0" y="0"/>
          <a:chExt cx="0" cy="0"/>
        </a:xfrm>
      </p:grpSpPr>
      <p:sp>
        <p:nvSpPr>
          <p:cNvPr id="2" name="Вертикално заглавие 1"/>
          <p:cNvSpPr>
            <a:spLocks noGrp="1"/>
          </p:cNvSpPr>
          <p:nvPr>
            <p:ph type="title" orient="vert"/>
          </p:nvPr>
        </p:nvSpPr>
        <p:spPr>
          <a:xfrm>
            <a:off x="6629400" y="274641"/>
            <a:ext cx="2011680" cy="5851525"/>
          </a:xfrm>
        </p:spPr>
        <p:txBody>
          <a:bodyPr vert="eaVert"/>
          <a:lstStyle/>
          <a:p>
            <a:r>
              <a:rPr kumimoji="0" lang="bg-BG" smtClean="0"/>
              <a:t>Щракнете, за да редактирате стила на заглавието в образеца</a:t>
            </a:r>
            <a:endParaRPr kumimoji="0" lang="en-US"/>
          </a:p>
        </p:txBody>
      </p:sp>
      <p:sp>
        <p:nvSpPr>
          <p:cNvPr id="3" name="Контейнер за вертикален текст 2"/>
          <p:cNvSpPr>
            <a:spLocks noGrp="1"/>
          </p:cNvSpPr>
          <p:nvPr>
            <p:ph type="body" orient="vert" idx="1"/>
          </p:nvPr>
        </p:nvSpPr>
        <p:spPr>
          <a:xfrm>
            <a:off x="914400" y="274640"/>
            <a:ext cx="5562600" cy="5851525"/>
          </a:xfrm>
        </p:spPr>
        <p:txBody>
          <a:bodyPr vert="eaVert"/>
          <a:lstStyle/>
          <a:p>
            <a:pPr lvl="0" eaLnBrk="1" latinLnBrk="0" hangingPunct="1"/>
            <a:r>
              <a:rPr lang="bg-BG" smtClean="0"/>
              <a:t>Щракн., за да ред. стил на загл. в обр.</a:t>
            </a:r>
          </a:p>
          <a:p>
            <a:pPr lvl="1" eaLnBrk="1" latinLnBrk="0" hangingPunct="1"/>
            <a:r>
              <a:rPr lang="bg-BG" smtClean="0"/>
              <a:t>Второ ниво</a:t>
            </a:r>
          </a:p>
          <a:p>
            <a:pPr lvl="2" eaLnBrk="1" latinLnBrk="0" hangingPunct="1"/>
            <a:r>
              <a:rPr lang="bg-BG" smtClean="0"/>
              <a:t>Трето ниво</a:t>
            </a:r>
          </a:p>
          <a:p>
            <a:pPr lvl="3" eaLnBrk="1" latinLnBrk="0" hangingPunct="1"/>
            <a:r>
              <a:rPr lang="bg-BG" smtClean="0"/>
              <a:t>Четвърто ниво</a:t>
            </a:r>
          </a:p>
          <a:p>
            <a:pPr lvl="4" eaLnBrk="1" latinLnBrk="0" hangingPunct="1"/>
            <a:r>
              <a:rPr lang="bg-BG" smtClean="0"/>
              <a:t>Пето ниво</a:t>
            </a:r>
            <a:endParaRPr kumimoji="0" lang="en-US"/>
          </a:p>
        </p:txBody>
      </p:sp>
      <p:sp>
        <p:nvSpPr>
          <p:cNvPr id="4" name="Контейнер за дата 3"/>
          <p:cNvSpPr>
            <a:spLocks noGrp="1"/>
          </p:cNvSpPr>
          <p:nvPr>
            <p:ph type="dt" sz="half" idx="10"/>
          </p:nvPr>
        </p:nvSpPr>
        <p:spPr/>
        <p:txBody>
          <a:bodyPr/>
          <a:lstStyle/>
          <a:p>
            <a:fld id="{5496FBF7-D302-4044-8CBF-96D3047E88ED}" type="datetimeFigureOut">
              <a:rPr lang="bg-BG" smtClean="0"/>
              <a:pPr/>
              <a:t>28.10.2015 г.</a:t>
            </a:fld>
            <a:endParaRPr lang="bg-BG" dirty="0"/>
          </a:p>
        </p:txBody>
      </p:sp>
      <p:sp>
        <p:nvSpPr>
          <p:cNvPr id="5" name="Контейнер за долния колонтитул 4"/>
          <p:cNvSpPr>
            <a:spLocks noGrp="1"/>
          </p:cNvSpPr>
          <p:nvPr>
            <p:ph type="ftr" sz="quarter" idx="11"/>
          </p:nvPr>
        </p:nvSpPr>
        <p:spPr/>
        <p:txBody>
          <a:bodyPr/>
          <a:lstStyle/>
          <a:p>
            <a:endParaRPr lang="bg-BG" dirty="0"/>
          </a:p>
        </p:txBody>
      </p:sp>
      <p:sp>
        <p:nvSpPr>
          <p:cNvPr id="6" name="Контейнер за номер на слайда 5"/>
          <p:cNvSpPr>
            <a:spLocks noGrp="1"/>
          </p:cNvSpPr>
          <p:nvPr>
            <p:ph type="sldNum" sz="quarter" idx="12"/>
          </p:nvPr>
        </p:nvSpPr>
        <p:spPr/>
        <p:txBody>
          <a:bodyPr/>
          <a:lstStyle/>
          <a:p>
            <a:fld id="{856BE8A3-D587-4C74-9789-D0CF81C255CB}" type="slidenum">
              <a:rPr lang="bg-BG" smtClean="0"/>
              <a:pPr/>
              <a:t>‹#›</a:t>
            </a:fld>
            <a:endParaRPr lang="bg-BG"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p:spPr>
        <p:txBody>
          <a:bodyPr anchor="b"/>
          <a:lstStyle>
            <a:lvl1pPr algn="ctr">
              <a:defRPr sz="4500"/>
            </a:lvl1pPr>
          </a:lstStyle>
          <a:p>
            <a:r>
              <a:rPr lang="en-US" smtClean="0"/>
              <a:t>Click to edit Master title style</a:t>
            </a:r>
            <a:endParaRPr lang="bg-BG"/>
          </a:p>
        </p:txBody>
      </p:sp>
      <p:sp>
        <p:nvSpPr>
          <p:cNvPr id="3" name="Subtitle 2"/>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smtClean="0"/>
              <a:t>Click to edit Master subtitle style</a:t>
            </a:r>
            <a:endParaRPr lang="bg-BG"/>
          </a:p>
        </p:txBody>
      </p:sp>
      <p:sp>
        <p:nvSpPr>
          <p:cNvPr id="4" name="Date Placeholder 3"/>
          <p:cNvSpPr>
            <a:spLocks noGrp="1"/>
          </p:cNvSpPr>
          <p:nvPr>
            <p:ph type="dt" sz="half" idx="10"/>
          </p:nvPr>
        </p:nvSpPr>
        <p:spPr/>
        <p:txBody>
          <a:bodyPr/>
          <a:lstStyle/>
          <a:p>
            <a:fld id="{CCEA90A5-CAA4-45B8-8835-D9E5D1F64036}" type="datetimeFigureOut">
              <a:rPr lang="bg-BG" smtClean="0">
                <a:solidFill>
                  <a:prstClr val="black">
                    <a:tint val="75000"/>
                  </a:prstClr>
                </a:solidFill>
              </a:rPr>
              <a:pPr/>
              <a:t>28.10.2015 г.</a:t>
            </a:fld>
            <a:endParaRPr lang="bg-BG"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bg-BG"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95FC60E8-590D-4D98-90EC-929F3C4D0D4D}" type="slidenum">
              <a:rPr lang="bg-BG" smtClean="0">
                <a:solidFill>
                  <a:prstClr val="black">
                    <a:tint val="75000"/>
                  </a:prstClr>
                </a:solidFill>
              </a:rPr>
              <a:pPr/>
              <a:t>‹#›</a:t>
            </a:fld>
            <a:endParaRPr lang="bg-BG" dirty="0">
              <a:solidFill>
                <a:prstClr val="black">
                  <a:tint val="75000"/>
                </a:prstClr>
              </a:solidFill>
            </a:endParaRPr>
          </a:p>
        </p:txBody>
      </p:sp>
    </p:spTree>
    <p:extLst>
      <p:ext uri="{BB962C8B-B14F-4D97-AF65-F5344CB8AC3E}">
        <p14:creationId xmlns:p14="http://schemas.microsoft.com/office/powerpoint/2010/main" val="307438214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bg-BG"/>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bg-BG"/>
          </a:p>
        </p:txBody>
      </p:sp>
      <p:sp>
        <p:nvSpPr>
          <p:cNvPr id="4" name="Date Placeholder 3"/>
          <p:cNvSpPr>
            <a:spLocks noGrp="1"/>
          </p:cNvSpPr>
          <p:nvPr>
            <p:ph type="dt" sz="half" idx="10"/>
          </p:nvPr>
        </p:nvSpPr>
        <p:spPr/>
        <p:txBody>
          <a:bodyPr/>
          <a:lstStyle/>
          <a:p>
            <a:fld id="{CCEA90A5-CAA4-45B8-8835-D9E5D1F64036}" type="datetimeFigureOut">
              <a:rPr lang="bg-BG" smtClean="0">
                <a:solidFill>
                  <a:prstClr val="black">
                    <a:tint val="75000"/>
                  </a:prstClr>
                </a:solidFill>
              </a:rPr>
              <a:pPr/>
              <a:t>28.10.2015 г.</a:t>
            </a:fld>
            <a:endParaRPr lang="bg-BG"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bg-BG"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95FC60E8-590D-4D98-90EC-929F3C4D0D4D}" type="slidenum">
              <a:rPr lang="bg-BG" smtClean="0">
                <a:solidFill>
                  <a:prstClr val="black">
                    <a:tint val="75000"/>
                  </a:prstClr>
                </a:solidFill>
              </a:rPr>
              <a:pPr/>
              <a:t>‹#›</a:t>
            </a:fld>
            <a:endParaRPr lang="bg-BG" dirty="0">
              <a:solidFill>
                <a:prstClr val="black">
                  <a:tint val="75000"/>
                </a:prstClr>
              </a:solidFill>
            </a:endParaRPr>
          </a:p>
        </p:txBody>
      </p:sp>
    </p:spTree>
    <p:extLst>
      <p:ext uri="{BB962C8B-B14F-4D97-AF65-F5344CB8AC3E}">
        <p14:creationId xmlns:p14="http://schemas.microsoft.com/office/powerpoint/2010/main" val="284172066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4500"/>
            </a:lvl1pPr>
          </a:lstStyle>
          <a:p>
            <a:r>
              <a:rPr lang="en-US" smtClean="0"/>
              <a:t>Click to edit Master title style</a:t>
            </a:r>
            <a:endParaRPr lang="bg-BG"/>
          </a:p>
        </p:txBody>
      </p:sp>
      <p:sp>
        <p:nvSpPr>
          <p:cNvPr id="3" name="Text Placeholder 2"/>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CEA90A5-CAA4-45B8-8835-D9E5D1F64036}" type="datetimeFigureOut">
              <a:rPr lang="bg-BG" smtClean="0">
                <a:solidFill>
                  <a:prstClr val="black">
                    <a:tint val="75000"/>
                  </a:prstClr>
                </a:solidFill>
              </a:rPr>
              <a:pPr/>
              <a:t>28.10.2015 г.</a:t>
            </a:fld>
            <a:endParaRPr lang="bg-BG"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bg-BG"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95FC60E8-590D-4D98-90EC-929F3C4D0D4D}" type="slidenum">
              <a:rPr lang="bg-BG" smtClean="0">
                <a:solidFill>
                  <a:prstClr val="black">
                    <a:tint val="75000"/>
                  </a:prstClr>
                </a:solidFill>
              </a:rPr>
              <a:pPr/>
              <a:t>‹#›</a:t>
            </a:fld>
            <a:endParaRPr lang="bg-BG" dirty="0">
              <a:solidFill>
                <a:prstClr val="black">
                  <a:tint val="75000"/>
                </a:prstClr>
              </a:solidFill>
            </a:endParaRPr>
          </a:p>
        </p:txBody>
      </p:sp>
    </p:spTree>
    <p:extLst>
      <p:ext uri="{BB962C8B-B14F-4D97-AF65-F5344CB8AC3E}">
        <p14:creationId xmlns:p14="http://schemas.microsoft.com/office/powerpoint/2010/main" val="61565549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bg-BG"/>
          </a:p>
        </p:txBody>
      </p:sp>
      <p:sp>
        <p:nvSpPr>
          <p:cNvPr id="3" name="Content Placeholder 2"/>
          <p:cNvSpPr>
            <a:spLocks noGrp="1"/>
          </p:cNvSpPr>
          <p:nvPr>
            <p:ph sz="half" idx="1"/>
          </p:nvPr>
        </p:nvSpPr>
        <p:spPr>
          <a:xfrm>
            <a:off x="628650" y="1825625"/>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bg-BG"/>
          </a:p>
        </p:txBody>
      </p:sp>
      <p:sp>
        <p:nvSpPr>
          <p:cNvPr id="4" name="Content Placeholder 3"/>
          <p:cNvSpPr>
            <a:spLocks noGrp="1"/>
          </p:cNvSpPr>
          <p:nvPr>
            <p:ph sz="half" idx="2"/>
          </p:nvPr>
        </p:nvSpPr>
        <p:spPr>
          <a:xfrm>
            <a:off x="4629150" y="1825625"/>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bg-BG"/>
          </a:p>
        </p:txBody>
      </p:sp>
      <p:sp>
        <p:nvSpPr>
          <p:cNvPr id="5" name="Date Placeholder 4"/>
          <p:cNvSpPr>
            <a:spLocks noGrp="1"/>
          </p:cNvSpPr>
          <p:nvPr>
            <p:ph type="dt" sz="half" idx="10"/>
          </p:nvPr>
        </p:nvSpPr>
        <p:spPr/>
        <p:txBody>
          <a:bodyPr/>
          <a:lstStyle/>
          <a:p>
            <a:fld id="{CCEA90A5-CAA4-45B8-8835-D9E5D1F64036}" type="datetimeFigureOut">
              <a:rPr lang="bg-BG" smtClean="0">
                <a:solidFill>
                  <a:prstClr val="black">
                    <a:tint val="75000"/>
                  </a:prstClr>
                </a:solidFill>
              </a:rPr>
              <a:pPr/>
              <a:t>28.10.2015 г.</a:t>
            </a:fld>
            <a:endParaRPr lang="bg-BG"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bg-BG"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95FC60E8-590D-4D98-90EC-929F3C4D0D4D}" type="slidenum">
              <a:rPr lang="bg-BG" smtClean="0">
                <a:solidFill>
                  <a:prstClr val="black">
                    <a:tint val="75000"/>
                  </a:prstClr>
                </a:solidFill>
              </a:rPr>
              <a:pPr/>
              <a:t>‹#›</a:t>
            </a:fld>
            <a:endParaRPr lang="bg-BG" dirty="0">
              <a:solidFill>
                <a:prstClr val="black">
                  <a:tint val="75000"/>
                </a:prstClr>
              </a:solidFill>
            </a:endParaRPr>
          </a:p>
        </p:txBody>
      </p:sp>
    </p:spTree>
    <p:extLst>
      <p:ext uri="{BB962C8B-B14F-4D97-AF65-F5344CB8AC3E}">
        <p14:creationId xmlns:p14="http://schemas.microsoft.com/office/powerpoint/2010/main" val="349356299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smtClean="0"/>
              <a:t>Click to edit Master title style</a:t>
            </a:r>
            <a:endParaRPr lang="bg-BG"/>
          </a:p>
        </p:txBody>
      </p:sp>
      <p:sp>
        <p:nvSpPr>
          <p:cNvPr id="3" name="Text Placeholder 2"/>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bg-BG"/>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bg-BG"/>
          </a:p>
        </p:txBody>
      </p:sp>
      <p:sp>
        <p:nvSpPr>
          <p:cNvPr id="7" name="Date Placeholder 6"/>
          <p:cNvSpPr>
            <a:spLocks noGrp="1"/>
          </p:cNvSpPr>
          <p:nvPr>
            <p:ph type="dt" sz="half" idx="10"/>
          </p:nvPr>
        </p:nvSpPr>
        <p:spPr/>
        <p:txBody>
          <a:bodyPr/>
          <a:lstStyle/>
          <a:p>
            <a:fld id="{CCEA90A5-CAA4-45B8-8835-D9E5D1F64036}" type="datetimeFigureOut">
              <a:rPr lang="bg-BG" smtClean="0">
                <a:solidFill>
                  <a:prstClr val="black">
                    <a:tint val="75000"/>
                  </a:prstClr>
                </a:solidFill>
              </a:rPr>
              <a:pPr/>
              <a:t>28.10.2015 г.</a:t>
            </a:fld>
            <a:endParaRPr lang="bg-BG" dirty="0">
              <a:solidFill>
                <a:prstClr val="black">
                  <a:tint val="75000"/>
                </a:prstClr>
              </a:solidFill>
            </a:endParaRPr>
          </a:p>
        </p:txBody>
      </p:sp>
      <p:sp>
        <p:nvSpPr>
          <p:cNvPr id="8" name="Footer Placeholder 7"/>
          <p:cNvSpPr>
            <a:spLocks noGrp="1"/>
          </p:cNvSpPr>
          <p:nvPr>
            <p:ph type="ftr" sz="quarter" idx="11"/>
          </p:nvPr>
        </p:nvSpPr>
        <p:spPr/>
        <p:txBody>
          <a:bodyPr/>
          <a:lstStyle/>
          <a:p>
            <a:endParaRPr lang="bg-BG" dirty="0">
              <a:solidFill>
                <a:prstClr val="black">
                  <a:tint val="75000"/>
                </a:prstClr>
              </a:solidFill>
            </a:endParaRPr>
          </a:p>
        </p:txBody>
      </p:sp>
      <p:sp>
        <p:nvSpPr>
          <p:cNvPr id="9" name="Slide Number Placeholder 8"/>
          <p:cNvSpPr>
            <a:spLocks noGrp="1"/>
          </p:cNvSpPr>
          <p:nvPr>
            <p:ph type="sldNum" sz="quarter" idx="12"/>
          </p:nvPr>
        </p:nvSpPr>
        <p:spPr/>
        <p:txBody>
          <a:bodyPr/>
          <a:lstStyle/>
          <a:p>
            <a:fld id="{95FC60E8-590D-4D98-90EC-929F3C4D0D4D}" type="slidenum">
              <a:rPr lang="bg-BG" smtClean="0">
                <a:solidFill>
                  <a:prstClr val="black">
                    <a:tint val="75000"/>
                  </a:prstClr>
                </a:solidFill>
              </a:rPr>
              <a:pPr/>
              <a:t>‹#›</a:t>
            </a:fld>
            <a:endParaRPr lang="bg-BG" dirty="0">
              <a:solidFill>
                <a:prstClr val="black">
                  <a:tint val="75000"/>
                </a:prstClr>
              </a:solidFill>
            </a:endParaRPr>
          </a:p>
        </p:txBody>
      </p:sp>
    </p:spTree>
    <p:extLst>
      <p:ext uri="{BB962C8B-B14F-4D97-AF65-F5344CB8AC3E}">
        <p14:creationId xmlns:p14="http://schemas.microsoft.com/office/powerpoint/2010/main" val="411437168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bg-BG"/>
          </a:p>
        </p:txBody>
      </p:sp>
      <p:sp>
        <p:nvSpPr>
          <p:cNvPr id="3" name="Date Placeholder 2"/>
          <p:cNvSpPr>
            <a:spLocks noGrp="1"/>
          </p:cNvSpPr>
          <p:nvPr>
            <p:ph type="dt" sz="half" idx="10"/>
          </p:nvPr>
        </p:nvSpPr>
        <p:spPr/>
        <p:txBody>
          <a:bodyPr/>
          <a:lstStyle/>
          <a:p>
            <a:fld id="{CCEA90A5-CAA4-45B8-8835-D9E5D1F64036}" type="datetimeFigureOut">
              <a:rPr lang="bg-BG" smtClean="0">
                <a:solidFill>
                  <a:prstClr val="black">
                    <a:tint val="75000"/>
                  </a:prstClr>
                </a:solidFill>
              </a:rPr>
              <a:pPr/>
              <a:t>28.10.2015 г.</a:t>
            </a:fld>
            <a:endParaRPr lang="bg-BG" dirty="0">
              <a:solidFill>
                <a:prstClr val="black">
                  <a:tint val="75000"/>
                </a:prstClr>
              </a:solidFill>
            </a:endParaRPr>
          </a:p>
        </p:txBody>
      </p:sp>
      <p:sp>
        <p:nvSpPr>
          <p:cNvPr id="4" name="Footer Placeholder 3"/>
          <p:cNvSpPr>
            <a:spLocks noGrp="1"/>
          </p:cNvSpPr>
          <p:nvPr>
            <p:ph type="ftr" sz="quarter" idx="11"/>
          </p:nvPr>
        </p:nvSpPr>
        <p:spPr/>
        <p:txBody>
          <a:bodyPr/>
          <a:lstStyle/>
          <a:p>
            <a:endParaRPr lang="bg-BG" dirty="0">
              <a:solidFill>
                <a:prstClr val="black">
                  <a:tint val="75000"/>
                </a:prstClr>
              </a:solidFill>
            </a:endParaRPr>
          </a:p>
        </p:txBody>
      </p:sp>
      <p:sp>
        <p:nvSpPr>
          <p:cNvPr id="5" name="Slide Number Placeholder 4"/>
          <p:cNvSpPr>
            <a:spLocks noGrp="1"/>
          </p:cNvSpPr>
          <p:nvPr>
            <p:ph type="sldNum" sz="quarter" idx="12"/>
          </p:nvPr>
        </p:nvSpPr>
        <p:spPr/>
        <p:txBody>
          <a:bodyPr/>
          <a:lstStyle/>
          <a:p>
            <a:fld id="{95FC60E8-590D-4D98-90EC-929F3C4D0D4D}" type="slidenum">
              <a:rPr lang="bg-BG" smtClean="0">
                <a:solidFill>
                  <a:prstClr val="black">
                    <a:tint val="75000"/>
                  </a:prstClr>
                </a:solidFill>
              </a:rPr>
              <a:pPr/>
              <a:t>‹#›</a:t>
            </a:fld>
            <a:endParaRPr lang="bg-BG" dirty="0">
              <a:solidFill>
                <a:prstClr val="black">
                  <a:tint val="75000"/>
                </a:prstClr>
              </a:solidFill>
            </a:endParaRPr>
          </a:p>
        </p:txBody>
      </p:sp>
    </p:spTree>
    <p:extLst>
      <p:ext uri="{BB962C8B-B14F-4D97-AF65-F5344CB8AC3E}">
        <p14:creationId xmlns:p14="http://schemas.microsoft.com/office/powerpoint/2010/main" val="342050046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CEA90A5-CAA4-45B8-8835-D9E5D1F64036}" type="datetimeFigureOut">
              <a:rPr lang="bg-BG" smtClean="0">
                <a:solidFill>
                  <a:prstClr val="black">
                    <a:tint val="75000"/>
                  </a:prstClr>
                </a:solidFill>
              </a:rPr>
              <a:pPr/>
              <a:t>28.10.2015 г.</a:t>
            </a:fld>
            <a:endParaRPr lang="bg-BG" dirty="0">
              <a:solidFill>
                <a:prstClr val="black">
                  <a:tint val="75000"/>
                </a:prstClr>
              </a:solidFill>
            </a:endParaRPr>
          </a:p>
        </p:txBody>
      </p:sp>
      <p:sp>
        <p:nvSpPr>
          <p:cNvPr id="3" name="Footer Placeholder 2"/>
          <p:cNvSpPr>
            <a:spLocks noGrp="1"/>
          </p:cNvSpPr>
          <p:nvPr>
            <p:ph type="ftr" sz="quarter" idx="11"/>
          </p:nvPr>
        </p:nvSpPr>
        <p:spPr/>
        <p:txBody>
          <a:bodyPr/>
          <a:lstStyle/>
          <a:p>
            <a:endParaRPr lang="bg-BG" dirty="0">
              <a:solidFill>
                <a:prstClr val="black">
                  <a:tint val="75000"/>
                </a:prstClr>
              </a:solidFill>
            </a:endParaRPr>
          </a:p>
        </p:txBody>
      </p:sp>
      <p:sp>
        <p:nvSpPr>
          <p:cNvPr id="4" name="Slide Number Placeholder 3"/>
          <p:cNvSpPr>
            <a:spLocks noGrp="1"/>
          </p:cNvSpPr>
          <p:nvPr>
            <p:ph type="sldNum" sz="quarter" idx="12"/>
          </p:nvPr>
        </p:nvSpPr>
        <p:spPr/>
        <p:txBody>
          <a:bodyPr/>
          <a:lstStyle/>
          <a:p>
            <a:fld id="{95FC60E8-590D-4D98-90EC-929F3C4D0D4D}" type="slidenum">
              <a:rPr lang="bg-BG" smtClean="0">
                <a:solidFill>
                  <a:prstClr val="black">
                    <a:tint val="75000"/>
                  </a:prstClr>
                </a:solidFill>
              </a:rPr>
              <a:pPr/>
              <a:t>‹#›</a:t>
            </a:fld>
            <a:endParaRPr lang="bg-BG" dirty="0">
              <a:solidFill>
                <a:prstClr val="black">
                  <a:tint val="75000"/>
                </a:prstClr>
              </a:solidFill>
            </a:endParaRPr>
          </a:p>
        </p:txBody>
      </p:sp>
    </p:spTree>
    <p:extLst>
      <p:ext uri="{BB962C8B-B14F-4D97-AF65-F5344CB8AC3E}">
        <p14:creationId xmlns:p14="http://schemas.microsoft.com/office/powerpoint/2010/main" val="420956273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smtClean="0"/>
              <a:t>Click to edit Master title style</a:t>
            </a:r>
            <a:endParaRPr lang="bg-BG"/>
          </a:p>
        </p:txBody>
      </p:sp>
      <p:sp>
        <p:nvSpPr>
          <p:cNvPr id="3" name="Content Placeholder 2"/>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bg-BG"/>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CEA90A5-CAA4-45B8-8835-D9E5D1F64036}" type="datetimeFigureOut">
              <a:rPr lang="bg-BG" smtClean="0">
                <a:solidFill>
                  <a:prstClr val="black">
                    <a:tint val="75000"/>
                  </a:prstClr>
                </a:solidFill>
              </a:rPr>
              <a:pPr/>
              <a:t>28.10.2015 г.</a:t>
            </a:fld>
            <a:endParaRPr lang="bg-BG"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bg-BG"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95FC60E8-590D-4D98-90EC-929F3C4D0D4D}" type="slidenum">
              <a:rPr lang="bg-BG" smtClean="0">
                <a:solidFill>
                  <a:prstClr val="black">
                    <a:tint val="75000"/>
                  </a:prstClr>
                </a:solidFill>
              </a:rPr>
              <a:pPr/>
              <a:t>‹#›</a:t>
            </a:fld>
            <a:endParaRPr lang="bg-BG" dirty="0">
              <a:solidFill>
                <a:prstClr val="black">
                  <a:tint val="75000"/>
                </a:prstClr>
              </a:solidFill>
            </a:endParaRPr>
          </a:p>
        </p:txBody>
      </p:sp>
    </p:spTree>
    <p:extLst>
      <p:ext uri="{BB962C8B-B14F-4D97-AF65-F5344CB8AC3E}">
        <p14:creationId xmlns:p14="http://schemas.microsoft.com/office/powerpoint/2010/main" val="339342534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лавие и съдържание">
    <p:spTree>
      <p:nvGrpSpPr>
        <p:cNvPr id="1" name=""/>
        <p:cNvGrpSpPr/>
        <p:nvPr/>
      </p:nvGrpSpPr>
      <p:grpSpPr>
        <a:xfrm>
          <a:off x="0" y="0"/>
          <a:ext cx="0" cy="0"/>
          <a:chOff x="0" y="0"/>
          <a:chExt cx="0" cy="0"/>
        </a:xfrm>
      </p:grpSpPr>
      <p:sp>
        <p:nvSpPr>
          <p:cNvPr id="2" name="Заглавие 1"/>
          <p:cNvSpPr>
            <a:spLocks noGrp="1"/>
          </p:cNvSpPr>
          <p:nvPr>
            <p:ph type="title"/>
          </p:nvPr>
        </p:nvSpPr>
        <p:spPr/>
        <p:txBody>
          <a:bodyPr/>
          <a:lstStyle/>
          <a:p>
            <a:r>
              <a:rPr kumimoji="0" lang="bg-BG" smtClean="0"/>
              <a:t>Щракнете, за да редактирате стила на заглавието в образеца</a:t>
            </a:r>
            <a:endParaRPr kumimoji="0" lang="en-US"/>
          </a:p>
        </p:txBody>
      </p:sp>
      <p:sp>
        <p:nvSpPr>
          <p:cNvPr id="4" name="Контейнер за дата 3"/>
          <p:cNvSpPr>
            <a:spLocks noGrp="1"/>
          </p:cNvSpPr>
          <p:nvPr>
            <p:ph type="dt" sz="half" idx="10"/>
          </p:nvPr>
        </p:nvSpPr>
        <p:spPr/>
        <p:txBody>
          <a:bodyPr/>
          <a:lstStyle/>
          <a:p>
            <a:fld id="{5496FBF7-D302-4044-8CBF-96D3047E88ED}" type="datetimeFigureOut">
              <a:rPr lang="bg-BG" smtClean="0"/>
              <a:pPr/>
              <a:t>28.10.2015 г.</a:t>
            </a:fld>
            <a:endParaRPr lang="bg-BG" dirty="0"/>
          </a:p>
        </p:txBody>
      </p:sp>
      <p:sp>
        <p:nvSpPr>
          <p:cNvPr id="5" name="Контейнер за долния колонтитул 4"/>
          <p:cNvSpPr>
            <a:spLocks noGrp="1"/>
          </p:cNvSpPr>
          <p:nvPr>
            <p:ph type="ftr" sz="quarter" idx="11"/>
          </p:nvPr>
        </p:nvSpPr>
        <p:spPr/>
        <p:txBody>
          <a:bodyPr/>
          <a:lstStyle/>
          <a:p>
            <a:endParaRPr lang="bg-BG" dirty="0"/>
          </a:p>
        </p:txBody>
      </p:sp>
      <p:sp>
        <p:nvSpPr>
          <p:cNvPr id="6" name="Контейнер за номер на слайда 5"/>
          <p:cNvSpPr>
            <a:spLocks noGrp="1"/>
          </p:cNvSpPr>
          <p:nvPr>
            <p:ph type="sldNum" sz="quarter" idx="12"/>
          </p:nvPr>
        </p:nvSpPr>
        <p:spPr/>
        <p:txBody>
          <a:bodyPr/>
          <a:lstStyle/>
          <a:p>
            <a:fld id="{856BE8A3-D587-4C74-9789-D0CF81C255CB}" type="slidenum">
              <a:rPr lang="bg-BG" smtClean="0"/>
              <a:pPr/>
              <a:t>‹#›</a:t>
            </a:fld>
            <a:endParaRPr lang="bg-BG" dirty="0"/>
          </a:p>
        </p:txBody>
      </p:sp>
      <p:sp>
        <p:nvSpPr>
          <p:cNvPr id="8" name="Контейнер за съдържание 7"/>
          <p:cNvSpPr>
            <a:spLocks noGrp="1"/>
          </p:cNvSpPr>
          <p:nvPr>
            <p:ph sz="quarter" idx="1"/>
          </p:nvPr>
        </p:nvSpPr>
        <p:spPr>
          <a:xfrm>
            <a:off x="914400" y="1447800"/>
            <a:ext cx="7772400" cy="4572000"/>
          </a:xfrm>
        </p:spPr>
        <p:txBody>
          <a:bodyPr vert="horz"/>
          <a:lstStyle/>
          <a:p>
            <a:pPr lvl="0" eaLnBrk="1" latinLnBrk="0" hangingPunct="1"/>
            <a:r>
              <a:rPr lang="bg-BG" smtClean="0"/>
              <a:t>Щракн., за да ред. стил на загл. в обр.</a:t>
            </a:r>
          </a:p>
          <a:p>
            <a:pPr lvl="1" eaLnBrk="1" latinLnBrk="0" hangingPunct="1"/>
            <a:r>
              <a:rPr lang="bg-BG" smtClean="0"/>
              <a:t>Второ ниво</a:t>
            </a:r>
          </a:p>
          <a:p>
            <a:pPr lvl="2" eaLnBrk="1" latinLnBrk="0" hangingPunct="1"/>
            <a:r>
              <a:rPr lang="bg-BG" smtClean="0"/>
              <a:t>Трето ниво</a:t>
            </a:r>
          </a:p>
          <a:p>
            <a:pPr lvl="3" eaLnBrk="1" latinLnBrk="0" hangingPunct="1"/>
            <a:r>
              <a:rPr lang="bg-BG" smtClean="0"/>
              <a:t>Четвърто ниво</a:t>
            </a:r>
          </a:p>
          <a:p>
            <a:pPr lvl="4" eaLnBrk="1" latinLnBrk="0" hangingPunct="1"/>
            <a:r>
              <a:rPr lang="bg-BG" smtClean="0"/>
              <a:t>Пето ниво</a:t>
            </a:r>
            <a:endParaRPr kumimoji="0"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smtClean="0"/>
              <a:t>Click to edit Master title style</a:t>
            </a:r>
            <a:endParaRPr lang="bg-BG"/>
          </a:p>
        </p:txBody>
      </p:sp>
      <p:sp>
        <p:nvSpPr>
          <p:cNvPr id="3" name="Picture Placeholder 2"/>
          <p:cNvSpPr>
            <a:spLocks noGrp="1"/>
          </p:cNvSpPr>
          <p:nvPr>
            <p:ph type="pic" idx="1"/>
          </p:nvPr>
        </p:nvSpPr>
        <p:spPr>
          <a:xfrm>
            <a:off x="3887391" y="987426"/>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bg-BG"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CEA90A5-CAA4-45B8-8835-D9E5D1F64036}" type="datetimeFigureOut">
              <a:rPr lang="bg-BG" smtClean="0">
                <a:solidFill>
                  <a:prstClr val="black">
                    <a:tint val="75000"/>
                  </a:prstClr>
                </a:solidFill>
              </a:rPr>
              <a:pPr/>
              <a:t>28.10.2015 г.</a:t>
            </a:fld>
            <a:endParaRPr lang="bg-BG"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bg-BG"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95FC60E8-590D-4D98-90EC-929F3C4D0D4D}" type="slidenum">
              <a:rPr lang="bg-BG" smtClean="0">
                <a:solidFill>
                  <a:prstClr val="black">
                    <a:tint val="75000"/>
                  </a:prstClr>
                </a:solidFill>
              </a:rPr>
              <a:pPr/>
              <a:t>‹#›</a:t>
            </a:fld>
            <a:endParaRPr lang="bg-BG" dirty="0">
              <a:solidFill>
                <a:prstClr val="black">
                  <a:tint val="75000"/>
                </a:prstClr>
              </a:solidFill>
            </a:endParaRPr>
          </a:p>
        </p:txBody>
      </p:sp>
    </p:spTree>
    <p:extLst>
      <p:ext uri="{BB962C8B-B14F-4D97-AF65-F5344CB8AC3E}">
        <p14:creationId xmlns:p14="http://schemas.microsoft.com/office/powerpoint/2010/main" val="155335565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bg-BG"/>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bg-BG"/>
          </a:p>
        </p:txBody>
      </p:sp>
      <p:sp>
        <p:nvSpPr>
          <p:cNvPr id="4" name="Date Placeholder 3"/>
          <p:cNvSpPr>
            <a:spLocks noGrp="1"/>
          </p:cNvSpPr>
          <p:nvPr>
            <p:ph type="dt" sz="half" idx="10"/>
          </p:nvPr>
        </p:nvSpPr>
        <p:spPr/>
        <p:txBody>
          <a:bodyPr/>
          <a:lstStyle/>
          <a:p>
            <a:fld id="{CCEA90A5-CAA4-45B8-8835-D9E5D1F64036}" type="datetimeFigureOut">
              <a:rPr lang="bg-BG" smtClean="0">
                <a:solidFill>
                  <a:prstClr val="black">
                    <a:tint val="75000"/>
                  </a:prstClr>
                </a:solidFill>
              </a:rPr>
              <a:pPr/>
              <a:t>28.10.2015 г.</a:t>
            </a:fld>
            <a:endParaRPr lang="bg-BG"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bg-BG"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95FC60E8-590D-4D98-90EC-929F3C4D0D4D}" type="slidenum">
              <a:rPr lang="bg-BG" smtClean="0">
                <a:solidFill>
                  <a:prstClr val="black">
                    <a:tint val="75000"/>
                  </a:prstClr>
                </a:solidFill>
              </a:rPr>
              <a:pPr/>
              <a:t>‹#›</a:t>
            </a:fld>
            <a:endParaRPr lang="bg-BG" dirty="0">
              <a:solidFill>
                <a:prstClr val="black">
                  <a:tint val="75000"/>
                </a:prstClr>
              </a:solidFill>
            </a:endParaRPr>
          </a:p>
        </p:txBody>
      </p:sp>
    </p:spTree>
    <p:extLst>
      <p:ext uri="{BB962C8B-B14F-4D97-AF65-F5344CB8AC3E}">
        <p14:creationId xmlns:p14="http://schemas.microsoft.com/office/powerpoint/2010/main" val="178536497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smtClean="0"/>
              <a:t>Click to edit Master title style</a:t>
            </a:r>
            <a:endParaRPr lang="bg-BG"/>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bg-BG"/>
          </a:p>
        </p:txBody>
      </p:sp>
      <p:sp>
        <p:nvSpPr>
          <p:cNvPr id="4" name="Date Placeholder 3"/>
          <p:cNvSpPr>
            <a:spLocks noGrp="1"/>
          </p:cNvSpPr>
          <p:nvPr>
            <p:ph type="dt" sz="half" idx="10"/>
          </p:nvPr>
        </p:nvSpPr>
        <p:spPr/>
        <p:txBody>
          <a:bodyPr/>
          <a:lstStyle/>
          <a:p>
            <a:fld id="{CCEA90A5-CAA4-45B8-8835-D9E5D1F64036}" type="datetimeFigureOut">
              <a:rPr lang="bg-BG" smtClean="0">
                <a:solidFill>
                  <a:prstClr val="black">
                    <a:tint val="75000"/>
                  </a:prstClr>
                </a:solidFill>
              </a:rPr>
              <a:pPr/>
              <a:t>28.10.2015 г.</a:t>
            </a:fld>
            <a:endParaRPr lang="bg-BG"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bg-BG"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95FC60E8-590D-4D98-90EC-929F3C4D0D4D}" type="slidenum">
              <a:rPr lang="bg-BG" smtClean="0">
                <a:solidFill>
                  <a:prstClr val="black">
                    <a:tint val="75000"/>
                  </a:prstClr>
                </a:solidFill>
              </a:rPr>
              <a:pPr/>
              <a:t>‹#›</a:t>
            </a:fld>
            <a:endParaRPr lang="bg-BG" dirty="0">
              <a:solidFill>
                <a:prstClr val="black">
                  <a:tint val="75000"/>
                </a:prstClr>
              </a:solidFill>
            </a:endParaRPr>
          </a:p>
        </p:txBody>
      </p:sp>
    </p:spTree>
    <p:extLst>
      <p:ext uri="{BB962C8B-B14F-4D97-AF65-F5344CB8AC3E}">
        <p14:creationId xmlns:p14="http://schemas.microsoft.com/office/powerpoint/2010/main" val="355426502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лавка на секция">
    <p:bg>
      <p:bgRef idx="1003">
        <a:schemeClr val="bg1"/>
      </p:bgRef>
    </p:bg>
    <p:spTree>
      <p:nvGrpSpPr>
        <p:cNvPr id="1" name=""/>
        <p:cNvGrpSpPr/>
        <p:nvPr/>
      </p:nvGrpSpPr>
      <p:grpSpPr>
        <a:xfrm>
          <a:off x="0" y="0"/>
          <a:ext cx="0" cy="0"/>
          <a:chOff x="0" y="0"/>
          <a:chExt cx="0" cy="0"/>
        </a:xfrm>
      </p:grpSpPr>
      <p:sp>
        <p:nvSpPr>
          <p:cNvPr id="11" name="Правоъгълник 10"/>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dirty="0"/>
          </a:p>
        </p:txBody>
      </p:sp>
      <p:sp useBgFill="1">
        <p:nvSpPr>
          <p:cNvPr id="10" name="Закръглен правоъгълник 9"/>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3">
            <a:schemeClr val="l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Заглавие 1"/>
          <p:cNvSpPr>
            <a:spLocks noGrp="1"/>
          </p:cNvSpPr>
          <p:nvPr>
            <p:ph type="title"/>
          </p:nvPr>
        </p:nvSpPr>
        <p:spPr>
          <a:xfrm>
            <a:off x="722313" y="952500"/>
            <a:ext cx="7772400" cy="1362075"/>
          </a:xfrm>
        </p:spPr>
        <p:txBody>
          <a:bodyPr anchor="b" anchorCtr="0"/>
          <a:lstStyle>
            <a:lvl1pPr algn="l">
              <a:buNone/>
              <a:defRPr sz="4000" b="0" cap="none"/>
            </a:lvl1pPr>
          </a:lstStyle>
          <a:p>
            <a:r>
              <a:rPr kumimoji="0" lang="bg-BG" smtClean="0"/>
              <a:t>Щракнете, за да редактирате стила на заглавието в образеца</a:t>
            </a:r>
            <a:endParaRPr kumimoji="0" lang="en-US"/>
          </a:p>
        </p:txBody>
      </p:sp>
      <p:sp>
        <p:nvSpPr>
          <p:cNvPr id="3" name="Текстов контейнер 2"/>
          <p:cNvSpPr>
            <a:spLocks noGrp="1"/>
          </p:cNvSpPr>
          <p:nvPr>
            <p:ph type="body" idx="1"/>
          </p:nvPr>
        </p:nvSpPr>
        <p:spPr>
          <a:xfrm>
            <a:off x="722313" y="2547938"/>
            <a:ext cx="7772400" cy="1338262"/>
          </a:xfrm>
        </p:spPr>
        <p:txBody>
          <a:bodyPr anchor="t" anchorCtr="0"/>
          <a:lstStyle>
            <a:lvl1pPr marL="0" indent="0">
              <a:buNone/>
              <a:defRPr sz="24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bg-BG" smtClean="0"/>
              <a:t>Щракн., за да ред. стил на загл. в обр.</a:t>
            </a:r>
          </a:p>
        </p:txBody>
      </p:sp>
      <p:sp>
        <p:nvSpPr>
          <p:cNvPr id="4" name="Контейнер за дата 3"/>
          <p:cNvSpPr>
            <a:spLocks noGrp="1"/>
          </p:cNvSpPr>
          <p:nvPr>
            <p:ph type="dt" sz="half" idx="10"/>
          </p:nvPr>
        </p:nvSpPr>
        <p:spPr/>
        <p:txBody>
          <a:bodyPr/>
          <a:lstStyle/>
          <a:p>
            <a:fld id="{5496FBF7-D302-4044-8CBF-96D3047E88ED}" type="datetimeFigureOut">
              <a:rPr lang="bg-BG" smtClean="0"/>
              <a:pPr/>
              <a:t>28.10.2015 г.</a:t>
            </a:fld>
            <a:endParaRPr lang="bg-BG" dirty="0"/>
          </a:p>
        </p:txBody>
      </p:sp>
      <p:sp>
        <p:nvSpPr>
          <p:cNvPr id="5" name="Контейнер за долния колонтитул 4"/>
          <p:cNvSpPr>
            <a:spLocks noGrp="1"/>
          </p:cNvSpPr>
          <p:nvPr>
            <p:ph type="ftr" sz="quarter" idx="11"/>
          </p:nvPr>
        </p:nvSpPr>
        <p:spPr>
          <a:xfrm>
            <a:off x="800100" y="6172200"/>
            <a:ext cx="4000500" cy="457200"/>
          </a:xfrm>
        </p:spPr>
        <p:txBody>
          <a:bodyPr/>
          <a:lstStyle/>
          <a:p>
            <a:endParaRPr lang="bg-BG" dirty="0"/>
          </a:p>
        </p:txBody>
      </p:sp>
      <p:sp>
        <p:nvSpPr>
          <p:cNvPr id="7" name="Правоъгълник 6"/>
          <p:cNvSpPr/>
          <p:nvPr/>
        </p:nvSpPr>
        <p:spPr>
          <a:xfrm flipV="1">
            <a:off x="69412" y="2376830"/>
            <a:ext cx="9013515"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8" name="Правоъгълник 7"/>
          <p:cNvSpPr/>
          <p:nvPr/>
        </p:nvSpPr>
        <p:spPr>
          <a:xfrm>
            <a:off x="69146" y="2341475"/>
            <a:ext cx="9013781"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9" name="Правоъгълник 8"/>
          <p:cNvSpPr/>
          <p:nvPr/>
        </p:nvSpPr>
        <p:spPr>
          <a:xfrm>
            <a:off x="68306" y="2468880"/>
            <a:ext cx="9014621" cy="45720"/>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6" name="Контейнер за номер на слайда 5"/>
          <p:cNvSpPr>
            <a:spLocks noGrp="1"/>
          </p:cNvSpPr>
          <p:nvPr>
            <p:ph type="sldNum" sz="quarter" idx="12"/>
          </p:nvPr>
        </p:nvSpPr>
        <p:spPr>
          <a:xfrm>
            <a:off x="146304" y="6208776"/>
            <a:ext cx="457200" cy="457200"/>
          </a:xfrm>
        </p:spPr>
        <p:txBody>
          <a:bodyPr/>
          <a:lstStyle/>
          <a:p>
            <a:fld id="{856BE8A3-D587-4C74-9789-D0CF81C255CB}" type="slidenum">
              <a:rPr lang="bg-BG" smtClean="0"/>
              <a:pPr/>
              <a:t>‹#›</a:t>
            </a:fld>
            <a:endParaRPr lang="bg-BG" dirty="0"/>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е съдържания">
    <p:spTree>
      <p:nvGrpSpPr>
        <p:cNvPr id="1" name=""/>
        <p:cNvGrpSpPr/>
        <p:nvPr/>
      </p:nvGrpSpPr>
      <p:grpSpPr>
        <a:xfrm>
          <a:off x="0" y="0"/>
          <a:ext cx="0" cy="0"/>
          <a:chOff x="0" y="0"/>
          <a:chExt cx="0" cy="0"/>
        </a:xfrm>
      </p:grpSpPr>
      <p:sp>
        <p:nvSpPr>
          <p:cNvPr id="2" name="Заглавие 1"/>
          <p:cNvSpPr>
            <a:spLocks noGrp="1"/>
          </p:cNvSpPr>
          <p:nvPr>
            <p:ph type="title"/>
          </p:nvPr>
        </p:nvSpPr>
        <p:spPr/>
        <p:txBody>
          <a:bodyPr/>
          <a:lstStyle/>
          <a:p>
            <a:r>
              <a:rPr kumimoji="0" lang="bg-BG" smtClean="0"/>
              <a:t>Щракнете, за да редактирате стила на заглавието в образеца</a:t>
            </a:r>
            <a:endParaRPr kumimoji="0" lang="en-US"/>
          </a:p>
        </p:txBody>
      </p:sp>
      <p:sp>
        <p:nvSpPr>
          <p:cNvPr id="5" name="Контейнер за дата 4"/>
          <p:cNvSpPr>
            <a:spLocks noGrp="1"/>
          </p:cNvSpPr>
          <p:nvPr>
            <p:ph type="dt" sz="half" idx="10"/>
          </p:nvPr>
        </p:nvSpPr>
        <p:spPr/>
        <p:txBody>
          <a:bodyPr/>
          <a:lstStyle/>
          <a:p>
            <a:fld id="{5496FBF7-D302-4044-8CBF-96D3047E88ED}" type="datetimeFigureOut">
              <a:rPr lang="bg-BG" smtClean="0"/>
              <a:pPr/>
              <a:t>28.10.2015 г.</a:t>
            </a:fld>
            <a:endParaRPr lang="bg-BG" dirty="0"/>
          </a:p>
        </p:txBody>
      </p:sp>
      <p:sp>
        <p:nvSpPr>
          <p:cNvPr id="6" name="Контейнер за долния колонтитул 5"/>
          <p:cNvSpPr>
            <a:spLocks noGrp="1"/>
          </p:cNvSpPr>
          <p:nvPr>
            <p:ph type="ftr" sz="quarter" idx="11"/>
          </p:nvPr>
        </p:nvSpPr>
        <p:spPr/>
        <p:txBody>
          <a:bodyPr/>
          <a:lstStyle/>
          <a:p>
            <a:endParaRPr lang="bg-BG" dirty="0"/>
          </a:p>
        </p:txBody>
      </p:sp>
      <p:sp>
        <p:nvSpPr>
          <p:cNvPr id="7" name="Контейнер за номер на слайда 6"/>
          <p:cNvSpPr>
            <a:spLocks noGrp="1"/>
          </p:cNvSpPr>
          <p:nvPr>
            <p:ph type="sldNum" sz="quarter" idx="12"/>
          </p:nvPr>
        </p:nvSpPr>
        <p:spPr/>
        <p:txBody>
          <a:bodyPr/>
          <a:lstStyle/>
          <a:p>
            <a:fld id="{856BE8A3-D587-4C74-9789-D0CF81C255CB}" type="slidenum">
              <a:rPr lang="bg-BG" smtClean="0"/>
              <a:pPr/>
              <a:t>‹#›</a:t>
            </a:fld>
            <a:endParaRPr lang="bg-BG" dirty="0"/>
          </a:p>
        </p:txBody>
      </p:sp>
      <p:sp>
        <p:nvSpPr>
          <p:cNvPr id="9" name="Контейнер за съдържание 8"/>
          <p:cNvSpPr>
            <a:spLocks noGrp="1"/>
          </p:cNvSpPr>
          <p:nvPr>
            <p:ph sz="quarter" idx="1"/>
          </p:nvPr>
        </p:nvSpPr>
        <p:spPr>
          <a:xfrm>
            <a:off x="914400" y="1447800"/>
            <a:ext cx="3749040" cy="4572000"/>
          </a:xfrm>
        </p:spPr>
        <p:txBody>
          <a:bodyPr vert="horz"/>
          <a:lstStyle/>
          <a:p>
            <a:pPr lvl="0" eaLnBrk="1" latinLnBrk="0" hangingPunct="1"/>
            <a:r>
              <a:rPr lang="bg-BG" smtClean="0"/>
              <a:t>Щракн., за да ред. стил на загл. в обр.</a:t>
            </a:r>
          </a:p>
          <a:p>
            <a:pPr lvl="1" eaLnBrk="1" latinLnBrk="0" hangingPunct="1"/>
            <a:r>
              <a:rPr lang="bg-BG" smtClean="0"/>
              <a:t>Второ ниво</a:t>
            </a:r>
          </a:p>
          <a:p>
            <a:pPr lvl="2" eaLnBrk="1" latinLnBrk="0" hangingPunct="1"/>
            <a:r>
              <a:rPr lang="bg-BG" smtClean="0"/>
              <a:t>Трето ниво</a:t>
            </a:r>
          </a:p>
          <a:p>
            <a:pPr lvl="3" eaLnBrk="1" latinLnBrk="0" hangingPunct="1"/>
            <a:r>
              <a:rPr lang="bg-BG" smtClean="0"/>
              <a:t>Четвърто ниво</a:t>
            </a:r>
          </a:p>
          <a:p>
            <a:pPr lvl="4" eaLnBrk="1" latinLnBrk="0" hangingPunct="1"/>
            <a:r>
              <a:rPr lang="bg-BG" smtClean="0"/>
              <a:t>Пето ниво</a:t>
            </a:r>
            <a:endParaRPr kumimoji="0" lang="en-US"/>
          </a:p>
        </p:txBody>
      </p:sp>
      <p:sp>
        <p:nvSpPr>
          <p:cNvPr id="11" name="Контейнер за съдържание 10"/>
          <p:cNvSpPr>
            <a:spLocks noGrp="1"/>
          </p:cNvSpPr>
          <p:nvPr>
            <p:ph sz="quarter" idx="2"/>
          </p:nvPr>
        </p:nvSpPr>
        <p:spPr>
          <a:xfrm>
            <a:off x="4933950" y="1447800"/>
            <a:ext cx="3749040" cy="4572000"/>
          </a:xfrm>
        </p:spPr>
        <p:txBody>
          <a:bodyPr vert="horz"/>
          <a:lstStyle/>
          <a:p>
            <a:pPr lvl="0" eaLnBrk="1" latinLnBrk="0" hangingPunct="1"/>
            <a:r>
              <a:rPr lang="bg-BG" smtClean="0"/>
              <a:t>Щракн., за да ред. стил на загл. в обр.</a:t>
            </a:r>
          </a:p>
          <a:p>
            <a:pPr lvl="1" eaLnBrk="1" latinLnBrk="0" hangingPunct="1"/>
            <a:r>
              <a:rPr lang="bg-BG" smtClean="0"/>
              <a:t>Второ ниво</a:t>
            </a:r>
          </a:p>
          <a:p>
            <a:pPr lvl="2" eaLnBrk="1" latinLnBrk="0" hangingPunct="1"/>
            <a:r>
              <a:rPr lang="bg-BG" smtClean="0"/>
              <a:t>Трето ниво</a:t>
            </a:r>
          </a:p>
          <a:p>
            <a:pPr lvl="3" eaLnBrk="1" latinLnBrk="0" hangingPunct="1"/>
            <a:r>
              <a:rPr lang="bg-BG" smtClean="0"/>
              <a:t>Четвърто ниво</a:t>
            </a:r>
          </a:p>
          <a:p>
            <a:pPr lvl="4" eaLnBrk="1" latinLnBrk="0" hangingPunct="1"/>
            <a:r>
              <a:rPr lang="bg-BG" smtClean="0"/>
              <a:t>Пето ниво</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лавие 1"/>
          <p:cNvSpPr>
            <a:spLocks noGrp="1"/>
          </p:cNvSpPr>
          <p:nvPr>
            <p:ph type="title"/>
          </p:nvPr>
        </p:nvSpPr>
        <p:spPr>
          <a:xfrm>
            <a:off x="914400" y="273050"/>
            <a:ext cx="7772400" cy="1143000"/>
          </a:xfrm>
        </p:spPr>
        <p:txBody>
          <a:bodyPr anchor="b" anchorCtr="0"/>
          <a:lstStyle>
            <a:lvl1pPr>
              <a:defRPr/>
            </a:lvl1pPr>
          </a:lstStyle>
          <a:p>
            <a:r>
              <a:rPr kumimoji="0" lang="bg-BG" smtClean="0"/>
              <a:t>Щракнете, за да редактирате стила на заглавието в образеца</a:t>
            </a:r>
            <a:endParaRPr kumimoji="0" lang="en-US"/>
          </a:p>
        </p:txBody>
      </p:sp>
      <p:sp>
        <p:nvSpPr>
          <p:cNvPr id="3" name="Текстов контейнер 2"/>
          <p:cNvSpPr>
            <a:spLocks noGrp="1"/>
          </p:cNvSpPr>
          <p:nvPr>
            <p:ph type="body" idx="1"/>
          </p:nvPr>
        </p:nvSpPr>
        <p:spPr>
          <a:xfrm>
            <a:off x="9144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bg-BG" smtClean="0"/>
              <a:t>Щракн., за да ред. стил на загл. в обр.</a:t>
            </a:r>
          </a:p>
        </p:txBody>
      </p:sp>
      <p:sp>
        <p:nvSpPr>
          <p:cNvPr id="4" name="Текстов контейнер 3"/>
          <p:cNvSpPr>
            <a:spLocks noGrp="1"/>
          </p:cNvSpPr>
          <p:nvPr>
            <p:ph type="body" sz="half" idx="3"/>
          </p:nvPr>
        </p:nvSpPr>
        <p:spPr>
          <a:xfrm>
            <a:off x="49530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bg-BG" smtClean="0"/>
              <a:t>Щракн., за да ред. стил на загл. в обр.</a:t>
            </a:r>
          </a:p>
        </p:txBody>
      </p:sp>
      <p:sp>
        <p:nvSpPr>
          <p:cNvPr id="7" name="Контейнер за дата 6"/>
          <p:cNvSpPr>
            <a:spLocks noGrp="1"/>
          </p:cNvSpPr>
          <p:nvPr>
            <p:ph type="dt" sz="half" idx="10"/>
          </p:nvPr>
        </p:nvSpPr>
        <p:spPr/>
        <p:txBody>
          <a:bodyPr/>
          <a:lstStyle/>
          <a:p>
            <a:fld id="{5496FBF7-D302-4044-8CBF-96D3047E88ED}" type="datetimeFigureOut">
              <a:rPr lang="bg-BG" smtClean="0"/>
              <a:pPr/>
              <a:t>28.10.2015 г.</a:t>
            </a:fld>
            <a:endParaRPr lang="bg-BG" dirty="0"/>
          </a:p>
        </p:txBody>
      </p:sp>
      <p:sp>
        <p:nvSpPr>
          <p:cNvPr id="8" name="Контейнер за долния колонтитул 7"/>
          <p:cNvSpPr>
            <a:spLocks noGrp="1"/>
          </p:cNvSpPr>
          <p:nvPr>
            <p:ph type="ftr" sz="quarter" idx="11"/>
          </p:nvPr>
        </p:nvSpPr>
        <p:spPr/>
        <p:txBody>
          <a:bodyPr/>
          <a:lstStyle/>
          <a:p>
            <a:endParaRPr lang="bg-BG" dirty="0"/>
          </a:p>
        </p:txBody>
      </p:sp>
      <p:sp>
        <p:nvSpPr>
          <p:cNvPr id="9" name="Контейнер за номер на слайда 8"/>
          <p:cNvSpPr>
            <a:spLocks noGrp="1"/>
          </p:cNvSpPr>
          <p:nvPr>
            <p:ph type="sldNum" sz="quarter" idx="12"/>
          </p:nvPr>
        </p:nvSpPr>
        <p:spPr/>
        <p:txBody>
          <a:bodyPr/>
          <a:lstStyle/>
          <a:p>
            <a:fld id="{856BE8A3-D587-4C74-9789-D0CF81C255CB}" type="slidenum">
              <a:rPr lang="bg-BG" smtClean="0"/>
              <a:pPr/>
              <a:t>‹#›</a:t>
            </a:fld>
            <a:endParaRPr lang="bg-BG" dirty="0"/>
          </a:p>
        </p:txBody>
      </p:sp>
      <p:sp>
        <p:nvSpPr>
          <p:cNvPr id="11" name="Контейнер за съдържание 10"/>
          <p:cNvSpPr>
            <a:spLocks noGrp="1"/>
          </p:cNvSpPr>
          <p:nvPr>
            <p:ph sz="half" idx="2"/>
          </p:nvPr>
        </p:nvSpPr>
        <p:spPr>
          <a:xfrm>
            <a:off x="914400" y="2247900"/>
            <a:ext cx="3733800" cy="3886200"/>
          </a:xfrm>
        </p:spPr>
        <p:txBody>
          <a:bodyPr vert="horz"/>
          <a:lstStyle/>
          <a:p>
            <a:pPr lvl="0" eaLnBrk="1" latinLnBrk="0" hangingPunct="1"/>
            <a:r>
              <a:rPr lang="bg-BG" smtClean="0"/>
              <a:t>Щракн., за да ред. стил на загл. в обр.</a:t>
            </a:r>
          </a:p>
          <a:p>
            <a:pPr lvl="1" eaLnBrk="1" latinLnBrk="0" hangingPunct="1"/>
            <a:r>
              <a:rPr lang="bg-BG" smtClean="0"/>
              <a:t>Второ ниво</a:t>
            </a:r>
          </a:p>
          <a:p>
            <a:pPr lvl="2" eaLnBrk="1" latinLnBrk="0" hangingPunct="1"/>
            <a:r>
              <a:rPr lang="bg-BG" smtClean="0"/>
              <a:t>Трето ниво</a:t>
            </a:r>
          </a:p>
          <a:p>
            <a:pPr lvl="3" eaLnBrk="1" latinLnBrk="0" hangingPunct="1"/>
            <a:r>
              <a:rPr lang="bg-BG" smtClean="0"/>
              <a:t>Четвърто ниво</a:t>
            </a:r>
          </a:p>
          <a:p>
            <a:pPr lvl="4" eaLnBrk="1" latinLnBrk="0" hangingPunct="1"/>
            <a:r>
              <a:rPr lang="bg-BG" smtClean="0"/>
              <a:t>Пето ниво</a:t>
            </a:r>
            <a:endParaRPr kumimoji="0" lang="en-US"/>
          </a:p>
        </p:txBody>
      </p:sp>
      <p:sp>
        <p:nvSpPr>
          <p:cNvPr id="13" name="Контейнер за съдържание 12"/>
          <p:cNvSpPr>
            <a:spLocks noGrp="1"/>
          </p:cNvSpPr>
          <p:nvPr>
            <p:ph sz="half" idx="4"/>
          </p:nvPr>
        </p:nvSpPr>
        <p:spPr>
          <a:xfrm>
            <a:off x="4953000" y="2247900"/>
            <a:ext cx="3733800" cy="3886200"/>
          </a:xfrm>
        </p:spPr>
        <p:txBody>
          <a:bodyPr vert="horz"/>
          <a:lstStyle/>
          <a:p>
            <a:pPr lvl="0" eaLnBrk="1" latinLnBrk="0" hangingPunct="1"/>
            <a:r>
              <a:rPr lang="bg-BG" smtClean="0"/>
              <a:t>Щракн., за да ред. стил на загл. в обр.</a:t>
            </a:r>
          </a:p>
          <a:p>
            <a:pPr lvl="1" eaLnBrk="1" latinLnBrk="0" hangingPunct="1"/>
            <a:r>
              <a:rPr lang="bg-BG" smtClean="0"/>
              <a:t>Второ ниво</a:t>
            </a:r>
          </a:p>
          <a:p>
            <a:pPr lvl="2" eaLnBrk="1" latinLnBrk="0" hangingPunct="1"/>
            <a:r>
              <a:rPr lang="bg-BG" smtClean="0"/>
              <a:t>Трето ниво</a:t>
            </a:r>
          </a:p>
          <a:p>
            <a:pPr lvl="3" eaLnBrk="1" latinLnBrk="0" hangingPunct="1"/>
            <a:r>
              <a:rPr lang="bg-BG" smtClean="0"/>
              <a:t>Четвърто ниво</a:t>
            </a:r>
          </a:p>
          <a:p>
            <a:pPr lvl="4" eaLnBrk="1" latinLnBrk="0" hangingPunct="1"/>
            <a:r>
              <a:rPr lang="bg-BG" smtClean="0"/>
              <a:t>Пето ниво</a:t>
            </a:r>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Само заглавие">
    <p:spTree>
      <p:nvGrpSpPr>
        <p:cNvPr id="1" name=""/>
        <p:cNvGrpSpPr/>
        <p:nvPr/>
      </p:nvGrpSpPr>
      <p:grpSpPr>
        <a:xfrm>
          <a:off x="0" y="0"/>
          <a:ext cx="0" cy="0"/>
          <a:chOff x="0" y="0"/>
          <a:chExt cx="0" cy="0"/>
        </a:xfrm>
      </p:grpSpPr>
      <p:sp>
        <p:nvSpPr>
          <p:cNvPr id="2" name="Заглавие 1"/>
          <p:cNvSpPr>
            <a:spLocks noGrp="1"/>
          </p:cNvSpPr>
          <p:nvPr>
            <p:ph type="title"/>
          </p:nvPr>
        </p:nvSpPr>
        <p:spPr/>
        <p:txBody>
          <a:bodyPr/>
          <a:lstStyle/>
          <a:p>
            <a:r>
              <a:rPr kumimoji="0" lang="bg-BG" smtClean="0"/>
              <a:t>Щракнете, за да редактирате стила на заглавието в образеца</a:t>
            </a:r>
            <a:endParaRPr kumimoji="0" lang="en-US"/>
          </a:p>
        </p:txBody>
      </p:sp>
      <p:sp>
        <p:nvSpPr>
          <p:cNvPr id="3" name="Контейнер за дата 2"/>
          <p:cNvSpPr>
            <a:spLocks noGrp="1"/>
          </p:cNvSpPr>
          <p:nvPr>
            <p:ph type="dt" sz="half" idx="10"/>
          </p:nvPr>
        </p:nvSpPr>
        <p:spPr/>
        <p:txBody>
          <a:bodyPr/>
          <a:lstStyle/>
          <a:p>
            <a:fld id="{5496FBF7-D302-4044-8CBF-96D3047E88ED}" type="datetimeFigureOut">
              <a:rPr lang="bg-BG" smtClean="0"/>
              <a:pPr/>
              <a:t>28.10.2015 г.</a:t>
            </a:fld>
            <a:endParaRPr lang="bg-BG" dirty="0"/>
          </a:p>
        </p:txBody>
      </p:sp>
      <p:sp>
        <p:nvSpPr>
          <p:cNvPr id="4" name="Контейнер за долния колонтитул 3"/>
          <p:cNvSpPr>
            <a:spLocks noGrp="1"/>
          </p:cNvSpPr>
          <p:nvPr>
            <p:ph type="ftr" sz="quarter" idx="11"/>
          </p:nvPr>
        </p:nvSpPr>
        <p:spPr/>
        <p:txBody>
          <a:bodyPr/>
          <a:lstStyle/>
          <a:p>
            <a:endParaRPr lang="bg-BG" dirty="0"/>
          </a:p>
        </p:txBody>
      </p:sp>
      <p:sp>
        <p:nvSpPr>
          <p:cNvPr id="5" name="Контейнер за номер на слайда 4"/>
          <p:cNvSpPr>
            <a:spLocks noGrp="1"/>
          </p:cNvSpPr>
          <p:nvPr>
            <p:ph type="sldNum" sz="quarter" idx="12"/>
          </p:nvPr>
        </p:nvSpPr>
        <p:spPr/>
        <p:txBody>
          <a:bodyPr/>
          <a:lstStyle/>
          <a:p>
            <a:fld id="{856BE8A3-D587-4C74-9789-D0CF81C255CB}" type="slidenum">
              <a:rPr lang="bg-BG" smtClean="0"/>
              <a:pPr/>
              <a:t>‹#›</a:t>
            </a:fld>
            <a:endParaRPr lang="bg-BG"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разен">
    <p:spTree>
      <p:nvGrpSpPr>
        <p:cNvPr id="1" name=""/>
        <p:cNvGrpSpPr/>
        <p:nvPr/>
      </p:nvGrpSpPr>
      <p:grpSpPr>
        <a:xfrm>
          <a:off x="0" y="0"/>
          <a:ext cx="0" cy="0"/>
          <a:chOff x="0" y="0"/>
          <a:chExt cx="0" cy="0"/>
        </a:xfrm>
      </p:grpSpPr>
      <p:sp>
        <p:nvSpPr>
          <p:cNvPr id="2" name="Контейнер за дата 1"/>
          <p:cNvSpPr>
            <a:spLocks noGrp="1"/>
          </p:cNvSpPr>
          <p:nvPr>
            <p:ph type="dt" sz="half" idx="10"/>
          </p:nvPr>
        </p:nvSpPr>
        <p:spPr/>
        <p:txBody>
          <a:bodyPr/>
          <a:lstStyle/>
          <a:p>
            <a:fld id="{5496FBF7-D302-4044-8CBF-96D3047E88ED}" type="datetimeFigureOut">
              <a:rPr lang="bg-BG" smtClean="0"/>
              <a:pPr/>
              <a:t>28.10.2015 г.</a:t>
            </a:fld>
            <a:endParaRPr lang="bg-BG" dirty="0"/>
          </a:p>
        </p:txBody>
      </p:sp>
      <p:sp>
        <p:nvSpPr>
          <p:cNvPr id="3" name="Контейнер за долния колонтитул 2"/>
          <p:cNvSpPr>
            <a:spLocks noGrp="1"/>
          </p:cNvSpPr>
          <p:nvPr>
            <p:ph type="ftr" sz="quarter" idx="11"/>
          </p:nvPr>
        </p:nvSpPr>
        <p:spPr/>
        <p:txBody>
          <a:bodyPr/>
          <a:lstStyle/>
          <a:p>
            <a:endParaRPr lang="bg-BG" dirty="0"/>
          </a:p>
        </p:txBody>
      </p:sp>
      <p:sp>
        <p:nvSpPr>
          <p:cNvPr id="4" name="Контейнер за номер на слайда 3"/>
          <p:cNvSpPr>
            <a:spLocks noGrp="1"/>
          </p:cNvSpPr>
          <p:nvPr>
            <p:ph type="sldNum" sz="quarter" idx="12"/>
          </p:nvPr>
        </p:nvSpPr>
        <p:spPr/>
        <p:txBody>
          <a:bodyPr/>
          <a:lstStyle/>
          <a:p>
            <a:fld id="{856BE8A3-D587-4C74-9789-D0CF81C255CB}" type="slidenum">
              <a:rPr lang="bg-BG" smtClean="0"/>
              <a:pPr/>
              <a:t>‹#›</a:t>
            </a:fld>
            <a:endParaRPr lang="bg-BG"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Съдържание с надпис">
    <p:spTree>
      <p:nvGrpSpPr>
        <p:cNvPr id="1" name=""/>
        <p:cNvGrpSpPr/>
        <p:nvPr/>
      </p:nvGrpSpPr>
      <p:grpSpPr>
        <a:xfrm>
          <a:off x="0" y="0"/>
          <a:ext cx="0" cy="0"/>
          <a:chOff x="0" y="0"/>
          <a:chExt cx="0" cy="0"/>
        </a:xfrm>
      </p:grpSpPr>
      <p:sp>
        <p:nvSpPr>
          <p:cNvPr id="8" name="Правоъгълник 7"/>
          <p:cNvSpPr/>
          <p:nvPr/>
        </p:nvSpPr>
        <p:spPr>
          <a:xfrm>
            <a:off x="0" y="0"/>
            <a:ext cx="9144000" cy="6858000"/>
          </a:xfrm>
          <a:prstGeom prst="rect">
            <a:avLst/>
          </a:prstGeom>
          <a:solidFill>
            <a:srgbClr val="FFFFFF"/>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useBgFill="1">
        <p:nvSpPr>
          <p:cNvPr id="9" name="Закръглен правоъгълник 8"/>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Заглавие 1"/>
          <p:cNvSpPr>
            <a:spLocks noGrp="1"/>
          </p:cNvSpPr>
          <p:nvPr>
            <p:ph type="title"/>
          </p:nvPr>
        </p:nvSpPr>
        <p:spPr>
          <a:xfrm>
            <a:off x="914400" y="273050"/>
            <a:ext cx="7772400" cy="1143000"/>
          </a:xfrm>
        </p:spPr>
        <p:txBody>
          <a:bodyPr anchor="b" anchorCtr="0"/>
          <a:lstStyle>
            <a:lvl1pPr algn="l">
              <a:buNone/>
              <a:defRPr sz="4000" b="0"/>
            </a:lvl1pPr>
          </a:lstStyle>
          <a:p>
            <a:r>
              <a:rPr kumimoji="0" lang="bg-BG" smtClean="0"/>
              <a:t>Щракнете, за да редактирате стила на заглавието в образеца</a:t>
            </a:r>
            <a:endParaRPr kumimoji="0" lang="en-US"/>
          </a:p>
        </p:txBody>
      </p:sp>
      <p:sp>
        <p:nvSpPr>
          <p:cNvPr id="3" name="Текстов контейнер 2"/>
          <p:cNvSpPr>
            <a:spLocks noGrp="1"/>
          </p:cNvSpPr>
          <p:nvPr>
            <p:ph type="body" idx="2"/>
          </p:nvPr>
        </p:nvSpPr>
        <p:spPr>
          <a:xfrm>
            <a:off x="914400" y="1600200"/>
            <a:ext cx="1905000" cy="4495800"/>
          </a:xfrm>
        </p:spPr>
        <p:txBody>
          <a:bodyPr/>
          <a:lstStyle>
            <a:lvl1pPr marL="0" indent="0">
              <a:buNone/>
              <a:defRPr sz="1800"/>
            </a:lvl1pPr>
            <a:lvl2pPr>
              <a:buNone/>
              <a:defRPr sz="1200"/>
            </a:lvl2pPr>
            <a:lvl3pPr>
              <a:buNone/>
              <a:defRPr sz="1000"/>
            </a:lvl3pPr>
            <a:lvl4pPr>
              <a:buNone/>
              <a:defRPr sz="900"/>
            </a:lvl4pPr>
            <a:lvl5pPr>
              <a:buNone/>
              <a:defRPr sz="900"/>
            </a:lvl5pPr>
          </a:lstStyle>
          <a:p>
            <a:pPr lvl="0" eaLnBrk="1" latinLnBrk="0" hangingPunct="1"/>
            <a:r>
              <a:rPr kumimoji="0" lang="bg-BG" smtClean="0"/>
              <a:t>Щракн., за да ред. стил на загл. в обр.</a:t>
            </a:r>
          </a:p>
        </p:txBody>
      </p:sp>
      <p:sp>
        <p:nvSpPr>
          <p:cNvPr id="5" name="Контейнер за дата 4"/>
          <p:cNvSpPr>
            <a:spLocks noGrp="1"/>
          </p:cNvSpPr>
          <p:nvPr>
            <p:ph type="dt" sz="half" idx="10"/>
          </p:nvPr>
        </p:nvSpPr>
        <p:spPr/>
        <p:txBody>
          <a:bodyPr/>
          <a:lstStyle/>
          <a:p>
            <a:fld id="{5496FBF7-D302-4044-8CBF-96D3047E88ED}" type="datetimeFigureOut">
              <a:rPr lang="bg-BG" smtClean="0"/>
              <a:pPr/>
              <a:t>28.10.2015 г.</a:t>
            </a:fld>
            <a:endParaRPr lang="bg-BG" dirty="0"/>
          </a:p>
        </p:txBody>
      </p:sp>
      <p:sp>
        <p:nvSpPr>
          <p:cNvPr id="6" name="Контейнер за долния колонтитул 5"/>
          <p:cNvSpPr>
            <a:spLocks noGrp="1"/>
          </p:cNvSpPr>
          <p:nvPr>
            <p:ph type="ftr" sz="quarter" idx="11"/>
          </p:nvPr>
        </p:nvSpPr>
        <p:spPr/>
        <p:txBody>
          <a:bodyPr/>
          <a:lstStyle/>
          <a:p>
            <a:endParaRPr lang="bg-BG" dirty="0"/>
          </a:p>
        </p:txBody>
      </p:sp>
      <p:sp>
        <p:nvSpPr>
          <p:cNvPr id="7" name="Контейнер за номер на слайда 6"/>
          <p:cNvSpPr>
            <a:spLocks noGrp="1"/>
          </p:cNvSpPr>
          <p:nvPr>
            <p:ph type="sldNum" sz="quarter" idx="12"/>
          </p:nvPr>
        </p:nvSpPr>
        <p:spPr/>
        <p:txBody>
          <a:bodyPr/>
          <a:lstStyle/>
          <a:p>
            <a:fld id="{856BE8A3-D587-4C74-9789-D0CF81C255CB}" type="slidenum">
              <a:rPr lang="bg-BG" smtClean="0"/>
              <a:pPr/>
              <a:t>‹#›</a:t>
            </a:fld>
            <a:endParaRPr lang="bg-BG" dirty="0"/>
          </a:p>
        </p:txBody>
      </p:sp>
      <p:sp>
        <p:nvSpPr>
          <p:cNvPr id="11" name="Контейнер за съдържание 10"/>
          <p:cNvSpPr>
            <a:spLocks noGrp="1"/>
          </p:cNvSpPr>
          <p:nvPr>
            <p:ph sz="quarter" idx="1"/>
          </p:nvPr>
        </p:nvSpPr>
        <p:spPr>
          <a:xfrm>
            <a:off x="2971800" y="1600200"/>
            <a:ext cx="5715000" cy="4495800"/>
          </a:xfrm>
        </p:spPr>
        <p:txBody>
          <a:bodyPr vert="horz"/>
          <a:lstStyle/>
          <a:p>
            <a:pPr lvl="0" eaLnBrk="1" latinLnBrk="0" hangingPunct="1"/>
            <a:r>
              <a:rPr lang="bg-BG" smtClean="0"/>
              <a:t>Щракн., за да ред. стил на загл. в обр.</a:t>
            </a:r>
          </a:p>
          <a:p>
            <a:pPr lvl="1" eaLnBrk="1" latinLnBrk="0" hangingPunct="1"/>
            <a:r>
              <a:rPr lang="bg-BG" smtClean="0"/>
              <a:t>Второ ниво</a:t>
            </a:r>
          </a:p>
          <a:p>
            <a:pPr lvl="2" eaLnBrk="1" latinLnBrk="0" hangingPunct="1"/>
            <a:r>
              <a:rPr lang="bg-BG" smtClean="0"/>
              <a:t>Трето ниво</a:t>
            </a:r>
          </a:p>
          <a:p>
            <a:pPr lvl="3" eaLnBrk="1" latinLnBrk="0" hangingPunct="1"/>
            <a:r>
              <a:rPr lang="bg-BG" smtClean="0"/>
              <a:t>Четвърто ниво</a:t>
            </a:r>
          </a:p>
          <a:p>
            <a:pPr lvl="4" eaLnBrk="1" latinLnBrk="0" hangingPunct="1"/>
            <a:r>
              <a:rPr lang="bg-BG" smtClean="0"/>
              <a:t>Пето ниво</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Картина с надпис">
    <p:spTree>
      <p:nvGrpSpPr>
        <p:cNvPr id="1" name=""/>
        <p:cNvGrpSpPr/>
        <p:nvPr/>
      </p:nvGrpSpPr>
      <p:grpSpPr>
        <a:xfrm>
          <a:off x="0" y="0"/>
          <a:ext cx="0" cy="0"/>
          <a:chOff x="0" y="0"/>
          <a:chExt cx="0" cy="0"/>
        </a:xfrm>
      </p:grpSpPr>
      <p:sp>
        <p:nvSpPr>
          <p:cNvPr id="2" name="Заглавие 1"/>
          <p:cNvSpPr>
            <a:spLocks noGrp="1"/>
          </p:cNvSpPr>
          <p:nvPr>
            <p:ph type="title"/>
          </p:nvPr>
        </p:nvSpPr>
        <p:spPr>
          <a:xfrm>
            <a:off x="914400" y="4900550"/>
            <a:ext cx="7315200" cy="522288"/>
          </a:xfrm>
        </p:spPr>
        <p:txBody>
          <a:bodyPr anchor="ctr">
            <a:noAutofit/>
          </a:bodyPr>
          <a:lstStyle>
            <a:lvl1pPr algn="l">
              <a:buNone/>
              <a:defRPr sz="2800" b="0"/>
            </a:lvl1pPr>
          </a:lstStyle>
          <a:p>
            <a:r>
              <a:rPr kumimoji="0" lang="bg-BG" smtClean="0"/>
              <a:t>Щракнете, за да редактирате стила на заглавието в образеца</a:t>
            </a:r>
            <a:endParaRPr kumimoji="0" lang="en-US"/>
          </a:p>
        </p:txBody>
      </p:sp>
      <p:sp>
        <p:nvSpPr>
          <p:cNvPr id="4" name="Текстов контейнер 3"/>
          <p:cNvSpPr>
            <a:spLocks noGrp="1"/>
          </p:cNvSpPr>
          <p:nvPr>
            <p:ph type="body" sz="half" idx="2"/>
          </p:nvPr>
        </p:nvSpPr>
        <p:spPr>
          <a:xfrm>
            <a:off x="914400" y="5445825"/>
            <a:ext cx="7315200" cy="685800"/>
          </a:xfrm>
        </p:spPr>
        <p:txBody>
          <a:bodyPr/>
          <a:lstStyle>
            <a:lvl1pPr marL="0" indent="0">
              <a:buFontTx/>
              <a:buNone/>
              <a:defRPr sz="1600"/>
            </a:lvl1pPr>
            <a:lvl2pPr>
              <a:defRPr sz="1200"/>
            </a:lvl2pPr>
            <a:lvl3pPr>
              <a:defRPr sz="1000"/>
            </a:lvl3pPr>
            <a:lvl4pPr>
              <a:defRPr sz="900"/>
            </a:lvl4pPr>
            <a:lvl5pPr>
              <a:defRPr sz="900"/>
            </a:lvl5pPr>
          </a:lstStyle>
          <a:p>
            <a:pPr lvl="0" eaLnBrk="1" latinLnBrk="0" hangingPunct="1"/>
            <a:r>
              <a:rPr kumimoji="0" lang="bg-BG" smtClean="0"/>
              <a:t>Щракн., за да ред. стил на загл. в обр.</a:t>
            </a:r>
          </a:p>
        </p:txBody>
      </p:sp>
      <p:sp>
        <p:nvSpPr>
          <p:cNvPr id="5" name="Контейнер за дата 4"/>
          <p:cNvSpPr>
            <a:spLocks noGrp="1"/>
          </p:cNvSpPr>
          <p:nvPr>
            <p:ph type="dt" sz="half" idx="10"/>
          </p:nvPr>
        </p:nvSpPr>
        <p:spPr/>
        <p:txBody>
          <a:bodyPr/>
          <a:lstStyle/>
          <a:p>
            <a:fld id="{5496FBF7-D302-4044-8CBF-96D3047E88ED}" type="datetimeFigureOut">
              <a:rPr lang="bg-BG" smtClean="0"/>
              <a:pPr/>
              <a:t>28.10.2015 г.</a:t>
            </a:fld>
            <a:endParaRPr lang="bg-BG" dirty="0"/>
          </a:p>
        </p:txBody>
      </p:sp>
      <p:sp>
        <p:nvSpPr>
          <p:cNvPr id="6" name="Контейнер за долния колонтитул 5"/>
          <p:cNvSpPr>
            <a:spLocks noGrp="1"/>
          </p:cNvSpPr>
          <p:nvPr>
            <p:ph type="ftr" sz="quarter" idx="11"/>
          </p:nvPr>
        </p:nvSpPr>
        <p:spPr>
          <a:xfrm>
            <a:off x="914400" y="6172200"/>
            <a:ext cx="3886200" cy="457200"/>
          </a:xfrm>
        </p:spPr>
        <p:txBody>
          <a:bodyPr/>
          <a:lstStyle/>
          <a:p>
            <a:endParaRPr lang="bg-BG" dirty="0"/>
          </a:p>
        </p:txBody>
      </p:sp>
      <p:sp>
        <p:nvSpPr>
          <p:cNvPr id="7" name="Контейнер за номер на слайда 6"/>
          <p:cNvSpPr>
            <a:spLocks noGrp="1"/>
          </p:cNvSpPr>
          <p:nvPr>
            <p:ph type="sldNum" sz="quarter" idx="12"/>
          </p:nvPr>
        </p:nvSpPr>
        <p:spPr>
          <a:xfrm>
            <a:off x="146304" y="6208776"/>
            <a:ext cx="457200" cy="457200"/>
          </a:xfrm>
        </p:spPr>
        <p:txBody>
          <a:bodyPr/>
          <a:lstStyle/>
          <a:p>
            <a:fld id="{856BE8A3-D587-4C74-9789-D0CF81C255CB}" type="slidenum">
              <a:rPr lang="bg-BG" smtClean="0"/>
              <a:pPr/>
              <a:t>‹#›</a:t>
            </a:fld>
            <a:endParaRPr lang="bg-BG" dirty="0"/>
          </a:p>
        </p:txBody>
      </p:sp>
      <p:sp>
        <p:nvSpPr>
          <p:cNvPr id="11" name="Правоъгълник 10"/>
          <p:cNvSpPr/>
          <p:nvPr/>
        </p:nvSpPr>
        <p:spPr>
          <a:xfrm flipV="1">
            <a:off x="68307" y="4683555"/>
            <a:ext cx="9006840"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2" name="Правоъгълник 11"/>
          <p:cNvSpPr/>
          <p:nvPr/>
        </p:nvSpPr>
        <p:spPr>
          <a:xfrm>
            <a:off x="68508" y="4650474"/>
            <a:ext cx="9006639"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3" name="Правоъгълник 12"/>
          <p:cNvSpPr/>
          <p:nvPr/>
        </p:nvSpPr>
        <p:spPr>
          <a:xfrm>
            <a:off x="68510" y="4773224"/>
            <a:ext cx="9006637" cy="48807"/>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 name="Контейнер за картина 2"/>
          <p:cNvSpPr>
            <a:spLocks noGrp="1"/>
          </p:cNvSpPr>
          <p:nvPr>
            <p:ph type="pic" idx="1"/>
          </p:nvPr>
        </p:nvSpPr>
        <p:spPr>
          <a:xfrm>
            <a:off x="68308" y="66675"/>
            <a:ext cx="9001873" cy="4581525"/>
          </a:xfrm>
          <a:prstGeom prst="round2SameRect">
            <a:avLst>
              <a:gd name="adj1" fmla="val 7101"/>
              <a:gd name="adj2" fmla="val 0"/>
            </a:avLst>
          </a:prstGeom>
          <a:solidFill>
            <a:schemeClr val="bg2"/>
          </a:solidFill>
          <a:ln w="6350">
            <a:solidFill>
              <a:schemeClr val="tx1"/>
            </a:solidFill>
          </a:ln>
        </p:spPr>
        <p:txBody>
          <a:bodyPr/>
          <a:lstStyle>
            <a:lvl1pPr marL="0" indent="0">
              <a:buNone/>
              <a:defRPr sz="3200"/>
            </a:lvl1pPr>
          </a:lstStyle>
          <a:p>
            <a:r>
              <a:rPr kumimoji="0" lang="bg-BG" dirty="0" smtClean="0"/>
              <a:t>Щракнете върху иконата, за да добавите картина</a:t>
            </a:r>
            <a:endParaRPr kumimoji="0"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Правоъгълник 8"/>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dirty="0"/>
          </a:p>
        </p:txBody>
      </p:sp>
      <p:sp useBgFill="1">
        <p:nvSpPr>
          <p:cNvPr id="8" name="Закръглен правоъгълник 7"/>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Контейнер за заглавие 21"/>
          <p:cNvSpPr>
            <a:spLocks noGrp="1"/>
          </p:cNvSpPr>
          <p:nvPr>
            <p:ph type="title"/>
          </p:nvPr>
        </p:nvSpPr>
        <p:spPr>
          <a:xfrm>
            <a:off x="914400" y="274638"/>
            <a:ext cx="7772400" cy="1143000"/>
          </a:xfrm>
          <a:prstGeom prst="rect">
            <a:avLst/>
          </a:prstGeom>
        </p:spPr>
        <p:txBody>
          <a:bodyPr bIns="91440" anchor="b" anchorCtr="0">
            <a:normAutofit/>
          </a:bodyPr>
          <a:lstStyle/>
          <a:p>
            <a:r>
              <a:rPr kumimoji="0" lang="bg-BG" smtClean="0"/>
              <a:t>Щракнете, за да редактирате стила на заглавието в образеца</a:t>
            </a:r>
            <a:endParaRPr kumimoji="0" lang="en-US"/>
          </a:p>
        </p:txBody>
      </p:sp>
      <p:sp>
        <p:nvSpPr>
          <p:cNvPr id="13" name="Текстов контейнер 12"/>
          <p:cNvSpPr>
            <a:spLocks noGrp="1"/>
          </p:cNvSpPr>
          <p:nvPr>
            <p:ph type="body" idx="1"/>
          </p:nvPr>
        </p:nvSpPr>
        <p:spPr>
          <a:xfrm>
            <a:off x="914400" y="1447800"/>
            <a:ext cx="7772400" cy="4572000"/>
          </a:xfrm>
          <a:prstGeom prst="rect">
            <a:avLst/>
          </a:prstGeom>
        </p:spPr>
        <p:txBody>
          <a:bodyPr>
            <a:normAutofit/>
          </a:bodyPr>
          <a:lstStyle/>
          <a:p>
            <a:pPr lvl="0" eaLnBrk="1" latinLnBrk="0" hangingPunct="1"/>
            <a:r>
              <a:rPr kumimoji="0" lang="bg-BG" smtClean="0"/>
              <a:t>Щракн., за да ред. стил на загл. в обр.</a:t>
            </a:r>
          </a:p>
          <a:p>
            <a:pPr lvl="1" eaLnBrk="1" latinLnBrk="0" hangingPunct="1"/>
            <a:r>
              <a:rPr kumimoji="0" lang="bg-BG" smtClean="0"/>
              <a:t>Второ ниво</a:t>
            </a:r>
          </a:p>
          <a:p>
            <a:pPr lvl="2" eaLnBrk="1" latinLnBrk="0" hangingPunct="1"/>
            <a:r>
              <a:rPr kumimoji="0" lang="bg-BG" smtClean="0"/>
              <a:t>Трето ниво</a:t>
            </a:r>
          </a:p>
          <a:p>
            <a:pPr lvl="3" eaLnBrk="1" latinLnBrk="0" hangingPunct="1"/>
            <a:r>
              <a:rPr kumimoji="0" lang="bg-BG" smtClean="0"/>
              <a:t>Четвърто ниво</a:t>
            </a:r>
          </a:p>
          <a:p>
            <a:pPr lvl="4" eaLnBrk="1" latinLnBrk="0" hangingPunct="1"/>
            <a:r>
              <a:rPr kumimoji="0" lang="bg-BG" smtClean="0"/>
              <a:t>Пето ниво</a:t>
            </a:r>
            <a:endParaRPr kumimoji="0" lang="en-US"/>
          </a:p>
        </p:txBody>
      </p:sp>
      <p:sp>
        <p:nvSpPr>
          <p:cNvPr id="14" name="Контейнер за дата 13"/>
          <p:cNvSpPr>
            <a:spLocks noGrp="1"/>
          </p:cNvSpPr>
          <p:nvPr>
            <p:ph type="dt" sz="half" idx="2"/>
          </p:nvPr>
        </p:nvSpPr>
        <p:spPr>
          <a:xfrm>
            <a:off x="6172200" y="6191250"/>
            <a:ext cx="2476500" cy="476250"/>
          </a:xfrm>
          <a:prstGeom prst="rect">
            <a:avLst/>
          </a:prstGeom>
        </p:spPr>
        <p:txBody>
          <a:bodyPr anchor="ctr" anchorCtr="0"/>
          <a:lstStyle>
            <a:lvl1pPr algn="r" eaLnBrk="1" latinLnBrk="0" hangingPunct="1">
              <a:defRPr kumimoji="0" sz="1400">
                <a:solidFill>
                  <a:schemeClr val="tx2"/>
                </a:solidFill>
              </a:defRPr>
            </a:lvl1pPr>
          </a:lstStyle>
          <a:p>
            <a:fld id="{5496FBF7-D302-4044-8CBF-96D3047E88ED}" type="datetimeFigureOut">
              <a:rPr lang="bg-BG" smtClean="0"/>
              <a:pPr/>
              <a:t>28.10.2015 г.</a:t>
            </a:fld>
            <a:endParaRPr lang="bg-BG" dirty="0"/>
          </a:p>
        </p:txBody>
      </p:sp>
      <p:sp>
        <p:nvSpPr>
          <p:cNvPr id="3" name="Контейнер за долния колонтитул 2"/>
          <p:cNvSpPr>
            <a:spLocks noGrp="1"/>
          </p:cNvSpPr>
          <p:nvPr>
            <p:ph type="ftr" sz="quarter" idx="3"/>
          </p:nvPr>
        </p:nvSpPr>
        <p:spPr>
          <a:xfrm>
            <a:off x="914400" y="6172200"/>
            <a:ext cx="3962400" cy="457200"/>
          </a:xfrm>
          <a:prstGeom prst="rect">
            <a:avLst/>
          </a:prstGeom>
        </p:spPr>
        <p:txBody>
          <a:bodyPr anchor="ctr" anchorCtr="0"/>
          <a:lstStyle>
            <a:lvl1pPr eaLnBrk="1" latinLnBrk="0" hangingPunct="1">
              <a:defRPr kumimoji="0" sz="1400">
                <a:solidFill>
                  <a:schemeClr val="tx2"/>
                </a:solidFill>
              </a:defRPr>
            </a:lvl1pPr>
          </a:lstStyle>
          <a:p>
            <a:endParaRPr lang="bg-BG" dirty="0"/>
          </a:p>
        </p:txBody>
      </p:sp>
      <p:sp>
        <p:nvSpPr>
          <p:cNvPr id="23" name="Контейнер за номер на слайда 22"/>
          <p:cNvSpPr>
            <a:spLocks noGrp="1"/>
          </p:cNvSpPr>
          <p:nvPr>
            <p:ph type="sldNum" sz="quarter" idx="4"/>
          </p:nvPr>
        </p:nvSpPr>
        <p:spPr>
          <a:xfrm>
            <a:off x="146304" y="6210300"/>
            <a:ext cx="457200" cy="457200"/>
          </a:xfrm>
          <a:prstGeom prst="ellipse">
            <a:avLst/>
          </a:prstGeom>
          <a:solidFill>
            <a:schemeClr val="accent1"/>
          </a:solidFill>
        </p:spPr>
        <p:txBody>
          <a:bodyPr wrap="none" lIns="0" tIns="0" rIns="0" bIns="0" anchor="ctr" anchorCtr="1">
            <a:noAutofit/>
          </a:bodyPr>
          <a:lstStyle>
            <a:lvl1pPr algn="ctr" eaLnBrk="1" latinLnBrk="0" hangingPunct="1">
              <a:defRPr kumimoji="0" sz="1400">
                <a:solidFill>
                  <a:srgbClr val="FFFFFF"/>
                </a:solidFill>
                <a:latin typeface="+mj-lt"/>
                <a:ea typeface="+mj-ea"/>
                <a:cs typeface="+mj-cs"/>
              </a:defRPr>
            </a:lvl1pPr>
          </a:lstStyle>
          <a:p>
            <a:fld id="{856BE8A3-D587-4C74-9789-D0CF81C255CB}" type="slidenum">
              <a:rPr lang="bg-BG" smtClean="0"/>
              <a:pPr/>
              <a:t>‹#›</a:t>
            </a:fld>
            <a:endParaRPr lang="bg-BG" dirty="0"/>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rtl="0" eaLnBrk="1" latinLnBrk="0" hangingPunct="1">
        <a:spcBef>
          <a:spcPct val="0"/>
        </a:spcBef>
        <a:buNone/>
        <a:defRPr kumimoji="0" sz="4000" kern="1200">
          <a:solidFill>
            <a:schemeClr val="tx2"/>
          </a:solidFill>
          <a:latin typeface="+mj-lt"/>
          <a:ea typeface="+mj-ea"/>
          <a:cs typeface="+mj-cs"/>
        </a:defRPr>
      </a:lvl1pPr>
    </p:titleStyle>
    <p:bodyStyle>
      <a:lvl1pPr marL="274320" indent="-274320" algn="l" rtl="0" eaLnBrk="1" latinLnBrk="0" hangingPunct="1">
        <a:spcBef>
          <a:spcPts val="580"/>
        </a:spcBef>
        <a:buClr>
          <a:schemeClr val="accent1"/>
        </a:buClr>
        <a:buSzPct val="85000"/>
        <a:buFont typeface="Wingdings 2"/>
        <a:buChar char=""/>
        <a:defRPr kumimoji="0" sz="2600" kern="1200">
          <a:solidFill>
            <a:schemeClr val="tx1"/>
          </a:solidFill>
          <a:latin typeface="+mn-lt"/>
          <a:ea typeface="+mn-ea"/>
          <a:cs typeface="+mn-cs"/>
        </a:defRPr>
      </a:lvl1pPr>
      <a:lvl2pPr marL="548640" indent="-228600" algn="l" rtl="0" eaLnBrk="1" latinLnBrk="0" hangingPunct="1">
        <a:spcBef>
          <a:spcPts val="370"/>
        </a:spcBef>
        <a:buClr>
          <a:schemeClr val="accent2"/>
        </a:buClr>
        <a:buSzPct val="85000"/>
        <a:buFont typeface="Wingdings 2"/>
        <a:buChar char=""/>
        <a:defRPr kumimoji="0" sz="2400" kern="1200">
          <a:solidFill>
            <a:schemeClr val="tx1"/>
          </a:solidFill>
          <a:latin typeface="+mn-lt"/>
          <a:ea typeface="+mn-ea"/>
          <a:cs typeface="+mn-cs"/>
        </a:defRPr>
      </a:lvl2pPr>
      <a:lvl3pPr marL="822960" indent="-228600" algn="l" rtl="0" eaLnBrk="1" latinLnBrk="0" hangingPunct="1">
        <a:spcBef>
          <a:spcPts val="370"/>
        </a:spcBef>
        <a:buClr>
          <a:schemeClr val="accent1">
            <a:tint val="60000"/>
          </a:schemeClr>
        </a:buClr>
        <a:buSzPct val="8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ts val="370"/>
        </a:spcBef>
        <a:buClr>
          <a:schemeClr val="accent3"/>
        </a:buClr>
        <a:buSzPct val="80000"/>
        <a:buFont typeface="Wingdings 2"/>
        <a:buChar char=""/>
        <a:defRPr kumimoji="0" sz="2000" kern="1200">
          <a:solidFill>
            <a:schemeClr val="tx1"/>
          </a:solidFill>
          <a:latin typeface="+mn-lt"/>
          <a:ea typeface="+mn-ea"/>
          <a:cs typeface="+mn-cs"/>
        </a:defRPr>
      </a:lvl4pPr>
      <a:lvl5pPr marL="1371600" indent="-228600" algn="l" rtl="0" eaLnBrk="1" latinLnBrk="0" hangingPunct="1">
        <a:spcBef>
          <a:spcPts val="370"/>
        </a:spcBef>
        <a:buClr>
          <a:schemeClr val="accent3"/>
        </a:buClr>
        <a:buFontTx/>
        <a:buChar char="o"/>
        <a:defRPr kumimoji="0" sz="2000" kern="1200">
          <a:solidFill>
            <a:schemeClr val="tx1"/>
          </a:solidFill>
          <a:latin typeface="+mn-lt"/>
          <a:ea typeface="+mn-ea"/>
          <a:cs typeface="+mn-cs"/>
        </a:defRPr>
      </a:lvl5pPr>
      <a:lvl6pPr marL="1645920" indent="-228600" algn="l" rtl="0" eaLnBrk="1" latinLnBrk="0" hangingPunct="1">
        <a:spcBef>
          <a:spcPts val="370"/>
        </a:spcBef>
        <a:buClr>
          <a:schemeClr val="accent3"/>
        </a:buClr>
        <a:buChar char="•"/>
        <a:defRPr kumimoji="0" sz="1800" kern="1200" baseline="0">
          <a:solidFill>
            <a:schemeClr val="tx1"/>
          </a:solidFill>
          <a:latin typeface="+mn-lt"/>
          <a:ea typeface="+mn-ea"/>
          <a:cs typeface="+mn-cs"/>
        </a:defRPr>
      </a:lvl6pPr>
      <a:lvl7pPr marL="1920240" indent="-228600" algn="l" rtl="0" eaLnBrk="1" latinLnBrk="0" hangingPunct="1">
        <a:spcBef>
          <a:spcPts val="370"/>
        </a:spcBef>
        <a:buClr>
          <a:schemeClr val="accent2"/>
        </a:buClr>
        <a:buChar char="•"/>
        <a:defRPr kumimoji="0" sz="1800" kern="1200">
          <a:solidFill>
            <a:schemeClr val="tx1"/>
          </a:solidFill>
          <a:latin typeface="+mn-lt"/>
          <a:ea typeface="+mn-ea"/>
          <a:cs typeface="+mn-cs"/>
        </a:defRPr>
      </a:lvl7pPr>
      <a:lvl8pPr marL="2194560" indent="-228600" algn="l" rtl="0" eaLnBrk="1" latinLnBrk="0" hangingPunct="1">
        <a:spcBef>
          <a:spcPts val="370"/>
        </a:spcBef>
        <a:buClr>
          <a:schemeClr val="accent1">
            <a:tint val="60000"/>
          </a:schemeClr>
        </a:buClr>
        <a:buChar char="•"/>
        <a:defRPr kumimoji="0" sz="1800" kern="1200">
          <a:solidFill>
            <a:schemeClr val="tx1"/>
          </a:solidFill>
          <a:latin typeface="+mn-lt"/>
          <a:ea typeface="+mn-ea"/>
          <a:cs typeface="+mn-cs"/>
        </a:defRPr>
      </a:lvl8pPr>
      <a:lvl9pPr marL="2468880" indent="-228600" algn="l" rtl="0" eaLnBrk="1" latinLnBrk="0" hangingPunct="1">
        <a:spcBef>
          <a:spcPts val="370"/>
        </a:spcBef>
        <a:buClr>
          <a:schemeClr val="accent2">
            <a:tint val="60000"/>
          </a:schemeClr>
        </a:buClr>
        <a:buChar char="•"/>
        <a:defRPr kumimoji="0" sz="18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smtClean="0"/>
              <a:t>Click to edit Master title style</a:t>
            </a:r>
            <a:endParaRPr lang="bg-BG"/>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bg-BG"/>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CCEA90A5-CAA4-45B8-8835-D9E5D1F64036}" type="datetimeFigureOut">
              <a:rPr lang="bg-BG" smtClean="0">
                <a:solidFill>
                  <a:prstClr val="black">
                    <a:tint val="75000"/>
                  </a:prstClr>
                </a:solidFill>
              </a:rPr>
              <a:pPr/>
              <a:t>28.10.2015 г.</a:t>
            </a:fld>
            <a:endParaRPr lang="bg-BG" dirty="0">
              <a:solidFill>
                <a:prstClr val="black">
                  <a:tint val="75000"/>
                </a:prstClr>
              </a:solidFill>
            </a:endParaRPr>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bg-BG" dirty="0">
              <a:solidFill>
                <a:prstClr val="black">
                  <a:tint val="75000"/>
                </a:prstClr>
              </a:solidFill>
            </a:endParaRPr>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95FC60E8-590D-4D98-90EC-929F3C4D0D4D}" type="slidenum">
              <a:rPr lang="bg-BG" smtClean="0">
                <a:solidFill>
                  <a:prstClr val="black">
                    <a:tint val="75000"/>
                  </a:prstClr>
                </a:solidFill>
              </a:rPr>
              <a:pPr/>
              <a:t>‹#›</a:t>
            </a:fld>
            <a:endParaRPr lang="bg-BG" dirty="0">
              <a:solidFill>
                <a:prstClr val="black">
                  <a:tint val="75000"/>
                </a:prstClr>
              </a:solidFill>
            </a:endParaRPr>
          </a:p>
        </p:txBody>
      </p:sp>
    </p:spTree>
    <p:extLst>
      <p:ext uri="{BB962C8B-B14F-4D97-AF65-F5344CB8AC3E}">
        <p14:creationId xmlns:p14="http://schemas.microsoft.com/office/powerpoint/2010/main" val="3899573839"/>
      </p:ext>
    </p:extLst>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bg-BG"/>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5.wmf"/><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0.wmf"/><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2.wmf"/><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4.xml"/><Relationship Id="rId1" Type="http://schemas.openxmlformats.org/officeDocument/2006/relationships/slideLayout" Target="../slideLayouts/slideLayout6.xml"/><Relationship Id="rId4" Type="http://schemas.openxmlformats.org/officeDocument/2006/relationships/image" Target="../media/image25.png"/></Relationships>
</file>

<file path=ppt/slides/_rels/slide21.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2.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7" Type="http://schemas.openxmlformats.org/officeDocument/2006/relationships/image" Target="../media/image9.png"/><Relationship Id="rId2" Type="http://schemas.openxmlformats.org/officeDocument/2006/relationships/image" Target="../media/image4.jpeg"/><Relationship Id="rId1" Type="http://schemas.openxmlformats.org/officeDocument/2006/relationships/slideLayout" Target="../slideLayouts/slideLayout2.xml"/><Relationship Id="rId6" Type="http://schemas.openxmlformats.org/officeDocument/2006/relationships/image" Target="../media/image8.jpeg"/><Relationship Id="rId5" Type="http://schemas.openxmlformats.org/officeDocument/2006/relationships/image" Target="../media/image7.jpeg"/><Relationship Id="rId4" Type="http://schemas.openxmlformats.org/officeDocument/2006/relationships/image" Target="../media/image6.jpeg"/></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33.jpe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34.jpe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3" Type="http://schemas.openxmlformats.org/officeDocument/2006/relationships/image" Target="../media/image13.wmf"/><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лавие 2"/>
          <p:cNvSpPr>
            <a:spLocks noGrp="1"/>
          </p:cNvSpPr>
          <p:nvPr>
            <p:ph type="subTitle" idx="1"/>
          </p:nvPr>
        </p:nvSpPr>
        <p:spPr/>
        <p:txBody>
          <a:bodyPr>
            <a:normAutofit/>
          </a:bodyPr>
          <a:lstStyle/>
          <a:p>
            <a:r>
              <a:rPr lang="en-US" sz="3200" b="1" dirty="0" smtClean="0"/>
              <a:t>Reform through Objectives</a:t>
            </a:r>
            <a:endParaRPr lang="bg-BG" sz="3200" b="1" dirty="0"/>
          </a:p>
        </p:txBody>
      </p:sp>
      <p:sp>
        <p:nvSpPr>
          <p:cNvPr id="2" name="Заглавие 1"/>
          <p:cNvSpPr>
            <a:spLocks noGrp="1"/>
          </p:cNvSpPr>
          <p:nvPr>
            <p:ph type="ctrTitle"/>
          </p:nvPr>
        </p:nvSpPr>
        <p:spPr/>
        <p:txBody>
          <a:bodyPr>
            <a:normAutofit/>
          </a:bodyPr>
          <a:lstStyle/>
          <a:p>
            <a:r>
              <a:rPr lang="en-US" b="1" dirty="0" smtClean="0">
                <a:latin typeface="+mn-lt"/>
              </a:rPr>
              <a:t>Reform in the Healthcare System</a:t>
            </a:r>
            <a:endParaRPr lang="bg-BG" b="1" dirty="0">
              <a:latin typeface="+mn-lt"/>
            </a:endParaRPr>
          </a:p>
        </p:txBody>
      </p:sp>
      <p:pic>
        <p:nvPicPr>
          <p:cNvPr id="46082" name="Picture 2" descr="https://encrypted-tbn3.gstatic.com/images?q=tbn:ANd9GcR75RJizFW53q5G_i5K4-FqQ_tAa5ZMYcLUOJH59AyuS51u7szIGA"/>
          <p:cNvPicPr>
            <a:picLocks noChangeAspect="1" noChangeArrowheads="1"/>
          </p:cNvPicPr>
          <p:nvPr/>
        </p:nvPicPr>
        <p:blipFill>
          <a:blip r:embed="rId2" cstate="print"/>
          <a:srcRect/>
          <a:stretch>
            <a:fillRect/>
          </a:stretch>
        </p:blipFill>
        <p:spPr bwMode="auto">
          <a:xfrm>
            <a:off x="6660232" y="3717032"/>
            <a:ext cx="2088232" cy="2438401"/>
          </a:xfrm>
          <a:prstGeom prst="rect">
            <a:avLst/>
          </a:prstGeom>
          <a:noFill/>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лавие 1"/>
          <p:cNvSpPr>
            <a:spLocks noGrp="1"/>
          </p:cNvSpPr>
          <p:nvPr>
            <p:ph type="title"/>
          </p:nvPr>
        </p:nvSpPr>
        <p:spPr/>
        <p:txBody>
          <a:bodyPr>
            <a:normAutofit/>
          </a:bodyPr>
          <a:lstStyle/>
          <a:p>
            <a:pPr algn="ctr"/>
            <a:r>
              <a:rPr lang="en-US" sz="3200" b="1" dirty="0" smtClean="0">
                <a:solidFill>
                  <a:schemeClr val="tx1"/>
                </a:solidFill>
                <a:latin typeface="Cambria" panose="02040503050406030204" pitchFamily="18" charset="0"/>
              </a:rPr>
              <a:t>Bulgarians die from</a:t>
            </a:r>
            <a:r>
              <a:rPr lang="bg-BG" sz="3200" b="1" dirty="0" smtClean="0">
                <a:solidFill>
                  <a:schemeClr val="tx1"/>
                </a:solidFill>
                <a:latin typeface="Cambria" panose="02040503050406030204" pitchFamily="18" charset="0"/>
              </a:rPr>
              <a:t>:</a:t>
            </a:r>
            <a:endParaRPr lang="bg-BG" sz="3200" b="1" dirty="0">
              <a:solidFill>
                <a:schemeClr val="tx1"/>
              </a:solidFill>
              <a:latin typeface="Cambria" panose="02040503050406030204" pitchFamily="18" charset="0"/>
            </a:endParaRPr>
          </a:p>
        </p:txBody>
      </p:sp>
      <p:sp>
        <p:nvSpPr>
          <p:cNvPr id="3" name="Контейнер за съдържание 2"/>
          <p:cNvSpPr>
            <a:spLocks noGrp="1"/>
          </p:cNvSpPr>
          <p:nvPr>
            <p:ph sz="quarter" idx="1"/>
          </p:nvPr>
        </p:nvSpPr>
        <p:spPr/>
        <p:txBody>
          <a:bodyPr>
            <a:normAutofit lnSpcReduction="10000"/>
          </a:bodyPr>
          <a:lstStyle/>
          <a:p>
            <a:pPr>
              <a:buNone/>
            </a:pPr>
            <a:endParaRPr lang="bg-BG" dirty="0" smtClean="0"/>
          </a:p>
          <a:p>
            <a:pPr>
              <a:buNone/>
            </a:pPr>
            <a:endParaRPr lang="bg-BG" dirty="0"/>
          </a:p>
          <a:p>
            <a:pPr>
              <a:buNone/>
            </a:pPr>
            <a:endParaRPr lang="bg-BG" dirty="0" smtClean="0"/>
          </a:p>
          <a:p>
            <a:pPr>
              <a:buNone/>
            </a:pPr>
            <a:endParaRPr lang="bg-BG" dirty="0"/>
          </a:p>
          <a:p>
            <a:pPr>
              <a:buNone/>
            </a:pPr>
            <a:endParaRPr lang="bg-BG" dirty="0" smtClean="0"/>
          </a:p>
          <a:p>
            <a:pPr>
              <a:buNone/>
            </a:pPr>
            <a:endParaRPr lang="bg-BG" dirty="0"/>
          </a:p>
          <a:p>
            <a:pPr>
              <a:buNone/>
            </a:pPr>
            <a:endParaRPr lang="bg-BG" dirty="0" smtClean="0"/>
          </a:p>
          <a:p>
            <a:pPr>
              <a:buNone/>
            </a:pPr>
            <a:endParaRPr lang="bg-BG" dirty="0"/>
          </a:p>
          <a:p>
            <a:pPr>
              <a:buNone/>
            </a:pPr>
            <a:endParaRPr lang="bg-BG" dirty="0" smtClean="0"/>
          </a:p>
          <a:p>
            <a:pPr>
              <a:buNone/>
            </a:pPr>
            <a:r>
              <a:rPr lang="en-US" sz="1800" dirty="0" smtClean="0">
                <a:latin typeface="Cambria" panose="02040503050406030204" pitchFamily="18" charset="0"/>
              </a:rPr>
              <a:t>These 5 classes of illnesses cause 92% of the death cases in the country.</a:t>
            </a:r>
            <a:endParaRPr lang="bg-BG" sz="1800" dirty="0" smtClean="0">
              <a:latin typeface="Cambria" panose="02040503050406030204" pitchFamily="18" charset="0"/>
            </a:endParaRPr>
          </a:p>
        </p:txBody>
      </p:sp>
      <p:pic>
        <p:nvPicPr>
          <p:cNvPr id="6" name="Picture 5"/>
          <p:cNvPicPr>
            <a:picLocks noChangeAspect="1"/>
          </p:cNvPicPr>
          <p:nvPr/>
        </p:nvPicPr>
        <p:blipFill>
          <a:blip r:embed="rId3" cstate="print"/>
          <a:stretch>
            <a:fillRect/>
          </a:stretch>
        </p:blipFill>
        <p:spPr>
          <a:xfrm>
            <a:off x="1331640" y="1412776"/>
            <a:ext cx="6840760" cy="3796870"/>
          </a:xfrm>
          <a:prstGeom prst="rect">
            <a:avLst/>
          </a:prstGeom>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лавие 1"/>
          <p:cNvSpPr>
            <a:spLocks noGrp="1"/>
          </p:cNvSpPr>
          <p:nvPr>
            <p:ph type="title"/>
          </p:nvPr>
        </p:nvSpPr>
        <p:spPr>
          <a:xfrm>
            <a:off x="179512" y="274638"/>
            <a:ext cx="8784976" cy="1570186"/>
          </a:xfrm>
        </p:spPr>
        <p:txBody>
          <a:bodyPr>
            <a:normAutofit/>
          </a:bodyPr>
          <a:lstStyle/>
          <a:p>
            <a:pPr algn="ctr"/>
            <a:r>
              <a:rPr lang="en-US" sz="3200" b="1" dirty="0" smtClean="0">
                <a:solidFill>
                  <a:schemeClr val="tx1"/>
                </a:solidFill>
                <a:latin typeface="Cambria" panose="02040503050406030204" pitchFamily="18" charset="0"/>
              </a:rPr>
              <a:t>Death rates from circulation organs diseases</a:t>
            </a:r>
            <a:endParaRPr lang="bg-BG" sz="3200" b="1" dirty="0">
              <a:solidFill>
                <a:schemeClr val="tx1"/>
              </a:solidFill>
              <a:latin typeface="Cambria" panose="02040503050406030204" pitchFamily="18" charset="0"/>
            </a:endParaRPr>
          </a:p>
        </p:txBody>
      </p:sp>
      <p:pic>
        <p:nvPicPr>
          <p:cNvPr id="3" name="Picture 5"/>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051720" y="1916832"/>
            <a:ext cx="5184576" cy="4536504"/>
          </a:xfrm>
          <a:prstGeom prst="rect">
            <a:avLst/>
          </a:prstGeom>
          <a:noFill/>
          <a:ln>
            <a:noFill/>
          </a:ln>
        </p:spPr>
      </p:pic>
      <p:sp>
        <p:nvSpPr>
          <p:cNvPr id="4" name="Rectangle 3"/>
          <p:cNvSpPr/>
          <p:nvPr/>
        </p:nvSpPr>
        <p:spPr>
          <a:xfrm>
            <a:off x="7164288" y="3717032"/>
            <a:ext cx="648072" cy="432048"/>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bg-BG" dirty="0" smtClean="0">
                <a:solidFill>
                  <a:schemeClr val="tx1"/>
                </a:solidFill>
              </a:rPr>
              <a:t>591</a:t>
            </a:r>
            <a:endParaRPr lang="bg-BG" dirty="0">
              <a:solidFill>
                <a:schemeClr val="tx1"/>
              </a:solidFill>
            </a:endParaRPr>
          </a:p>
        </p:txBody>
      </p:sp>
      <p:sp>
        <p:nvSpPr>
          <p:cNvPr id="5" name="Rectangle 4"/>
          <p:cNvSpPr/>
          <p:nvPr/>
        </p:nvSpPr>
        <p:spPr>
          <a:xfrm>
            <a:off x="7154034" y="4844008"/>
            <a:ext cx="658326" cy="45720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bg-BG" dirty="0" smtClean="0">
                <a:solidFill>
                  <a:schemeClr val="tx1"/>
                </a:solidFill>
              </a:rPr>
              <a:t>211</a:t>
            </a:r>
            <a:endParaRPr lang="bg-BG" dirty="0">
              <a:solidFill>
                <a:schemeClr val="tx1"/>
              </a:solidFill>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274638"/>
            <a:ext cx="7772400" cy="1642194"/>
          </a:xfrm>
        </p:spPr>
        <p:txBody>
          <a:bodyPr>
            <a:normAutofit/>
          </a:bodyPr>
          <a:lstStyle/>
          <a:p>
            <a:pPr algn="ctr"/>
            <a:r>
              <a:rPr lang="bg-BG" sz="3200" b="1" dirty="0" smtClean="0">
                <a:solidFill>
                  <a:schemeClr val="tx1"/>
                </a:solidFill>
                <a:latin typeface="+mn-lt"/>
              </a:rPr>
              <a:t/>
            </a:r>
            <a:br>
              <a:rPr lang="bg-BG" sz="3200" b="1" dirty="0" smtClean="0">
                <a:solidFill>
                  <a:schemeClr val="tx1"/>
                </a:solidFill>
                <a:latin typeface="+mn-lt"/>
              </a:rPr>
            </a:br>
            <a:r>
              <a:rPr lang="en-US" sz="3100" b="1" dirty="0" smtClean="0">
                <a:solidFill>
                  <a:schemeClr val="tx1"/>
                </a:solidFill>
                <a:latin typeface="Cambria" panose="02040503050406030204" pitchFamily="18" charset="0"/>
              </a:rPr>
              <a:t>Death </a:t>
            </a:r>
            <a:r>
              <a:rPr lang="en-US" sz="3100" b="1" dirty="0">
                <a:solidFill>
                  <a:schemeClr val="tx1"/>
                </a:solidFill>
                <a:latin typeface="Cambria" panose="02040503050406030204" pitchFamily="18" charset="0"/>
              </a:rPr>
              <a:t>rates from ischemic heart disease</a:t>
            </a:r>
            <a:endParaRPr lang="bg-BG" sz="3100" b="1" dirty="0">
              <a:solidFill>
                <a:schemeClr val="tx1"/>
              </a:solidFill>
              <a:latin typeface="Cambria" panose="02040503050406030204" pitchFamily="18" charset="0"/>
            </a:endParaRPr>
          </a:p>
        </p:txBody>
      </p:sp>
      <p:pic>
        <p:nvPicPr>
          <p:cNvPr id="4" name="Picture 3"/>
          <p:cNvPicPr>
            <a:picLocks noChangeAspect="1"/>
          </p:cNvPicPr>
          <p:nvPr/>
        </p:nvPicPr>
        <p:blipFill>
          <a:blip r:embed="rId3" cstate="print"/>
          <a:stretch>
            <a:fillRect/>
          </a:stretch>
        </p:blipFill>
        <p:spPr>
          <a:xfrm>
            <a:off x="1763688" y="1844824"/>
            <a:ext cx="5472608" cy="4747666"/>
          </a:xfrm>
          <a:prstGeom prst="rect">
            <a:avLst/>
          </a:prstGeom>
        </p:spPr>
      </p:pic>
      <p:sp>
        <p:nvSpPr>
          <p:cNvPr id="5" name="Rectangle 4"/>
          <p:cNvSpPr/>
          <p:nvPr/>
        </p:nvSpPr>
        <p:spPr>
          <a:xfrm>
            <a:off x="7164288" y="4581128"/>
            <a:ext cx="648072" cy="432048"/>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bg-BG" dirty="0" smtClean="0">
                <a:solidFill>
                  <a:schemeClr val="tx1"/>
                </a:solidFill>
              </a:rPr>
              <a:t>105</a:t>
            </a:r>
            <a:endParaRPr lang="bg-BG" dirty="0">
              <a:solidFill>
                <a:schemeClr val="tx1"/>
              </a:solidFill>
            </a:endParaRPr>
          </a:p>
        </p:txBody>
      </p:sp>
      <p:sp>
        <p:nvSpPr>
          <p:cNvPr id="6" name="Rectangle 5"/>
          <p:cNvSpPr/>
          <p:nvPr/>
        </p:nvSpPr>
        <p:spPr>
          <a:xfrm>
            <a:off x="7164288" y="5085184"/>
            <a:ext cx="648072" cy="432048"/>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bg-BG" dirty="0" smtClean="0">
                <a:solidFill>
                  <a:schemeClr val="tx1"/>
                </a:solidFill>
              </a:rPr>
              <a:t>77</a:t>
            </a:r>
            <a:endParaRPr lang="bg-BG" dirty="0">
              <a:solidFill>
                <a:schemeClr val="tx1"/>
              </a:solidFill>
            </a:endParaRPr>
          </a:p>
        </p:txBody>
      </p:sp>
    </p:spTree>
    <p:extLst>
      <p:ext uri="{BB962C8B-B14F-4D97-AF65-F5344CB8AC3E}">
        <p14:creationId xmlns:p14="http://schemas.microsoft.com/office/powerpoint/2010/main" val="9808976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3200" b="1" dirty="0">
                <a:solidFill>
                  <a:schemeClr val="tx1"/>
                </a:solidFill>
                <a:latin typeface="Cambria" panose="02040503050406030204" pitchFamily="18" charset="0"/>
              </a:rPr>
              <a:t>Death rates from cerebrovascular disease</a:t>
            </a:r>
            <a:endParaRPr lang="bg-BG" sz="3200" b="1" dirty="0">
              <a:solidFill>
                <a:schemeClr val="tx1"/>
              </a:solidFill>
              <a:latin typeface="Cambria" panose="02040503050406030204" pitchFamily="18" charset="0"/>
            </a:endParaRPr>
          </a:p>
        </p:txBody>
      </p:sp>
      <p:pic>
        <p:nvPicPr>
          <p:cNvPr id="4" name="Picture 3"/>
          <p:cNvPicPr>
            <a:picLocks noChangeAspect="1"/>
          </p:cNvPicPr>
          <p:nvPr/>
        </p:nvPicPr>
        <p:blipFill>
          <a:blip r:embed="rId3" cstate="print"/>
          <a:stretch>
            <a:fillRect/>
          </a:stretch>
        </p:blipFill>
        <p:spPr>
          <a:xfrm>
            <a:off x="1763688" y="1772816"/>
            <a:ext cx="5688632" cy="4464496"/>
          </a:xfrm>
          <a:prstGeom prst="rect">
            <a:avLst/>
          </a:prstGeom>
        </p:spPr>
      </p:pic>
      <p:sp>
        <p:nvSpPr>
          <p:cNvPr id="5" name="Rectangle 4"/>
          <p:cNvSpPr/>
          <p:nvPr/>
        </p:nvSpPr>
        <p:spPr>
          <a:xfrm>
            <a:off x="7164288" y="3717032"/>
            <a:ext cx="648072" cy="432048"/>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bg-BG" dirty="0" smtClean="0">
                <a:solidFill>
                  <a:schemeClr val="tx1"/>
                </a:solidFill>
              </a:rPr>
              <a:t>160</a:t>
            </a:r>
            <a:endParaRPr lang="bg-BG" dirty="0">
              <a:solidFill>
                <a:schemeClr val="tx1"/>
              </a:solidFill>
            </a:endParaRPr>
          </a:p>
        </p:txBody>
      </p:sp>
      <p:sp>
        <p:nvSpPr>
          <p:cNvPr id="6" name="Rectangle 5"/>
          <p:cNvSpPr/>
          <p:nvPr/>
        </p:nvSpPr>
        <p:spPr>
          <a:xfrm>
            <a:off x="7316688" y="4941168"/>
            <a:ext cx="648072" cy="432048"/>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bg-BG" dirty="0" smtClean="0">
                <a:solidFill>
                  <a:schemeClr val="tx1"/>
                </a:solidFill>
              </a:rPr>
              <a:t>49</a:t>
            </a:r>
            <a:endParaRPr lang="bg-BG" dirty="0">
              <a:solidFill>
                <a:schemeClr val="tx1"/>
              </a:solidFill>
            </a:endParaRPr>
          </a:p>
        </p:txBody>
      </p:sp>
    </p:spTree>
    <p:extLst>
      <p:ext uri="{BB962C8B-B14F-4D97-AF65-F5344CB8AC3E}">
        <p14:creationId xmlns:p14="http://schemas.microsoft.com/office/powerpoint/2010/main" val="162726315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27584" y="362005"/>
            <a:ext cx="7772400" cy="1143000"/>
          </a:xfrm>
        </p:spPr>
        <p:txBody>
          <a:bodyPr>
            <a:normAutofit/>
          </a:bodyPr>
          <a:lstStyle/>
          <a:p>
            <a:pPr algn="ctr"/>
            <a:r>
              <a:rPr lang="en-US" sz="3200" b="1" dirty="0" smtClean="0">
                <a:solidFill>
                  <a:schemeClr val="tx1"/>
                </a:solidFill>
                <a:latin typeface="Cambria" panose="02040503050406030204" pitchFamily="18" charset="0"/>
              </a:rPr>
              <a:t>Death rates from diabetes</a:t>
            </a:r>
            <a:endParaRPr lang="bg-BG" sz="3200" b="1" dirty="0">
              <a:solidFill>
                <a:schemeClr val="tx1"/>
              </a:solidFill>
              <a:latin typeface="Cambria" panose="02040503050406030204" pitchFamily="18" charset="0"/>
            </a:endParaRPr>
          </a:p>
        </p:txBody>
      </p:sp>
      <p:pic>
        <p:nvPicPr>
          <p:cNvPr id="4" name="Content Placeholder 3"/>
          <p:cNvPicPr>
            <a:picLocks noGrp="1" noChangeAspect="1"/>
          </p:cNvPicPr>
          <p:nvPr>
            <p:ph sz="quarter" idx="1"/>
          </p:nvPr>
        </p:nvPicPr>
        <p:blipFill>
          <a:blip r:embed="rId3" cstate="print"/>
          <a:stretch>
            <a:fillRect/>
          </a:stretch>
        </p:blipFill>
        <p:spPr>
          <a:xfrm>
            <a:off x="1835696" y="1484784"/>
            <a:ext cx="5544616" cy="4968552"/>
          </a:xfrm>
          <a:prstGeom prst="rect">
            <a:avLst/>
          </a:prstGeom>
        </p:spPr>
      </p:pic>
      <p:sp>
        <p:nvSpPr>
          <p:cNvPr id="5" name="Rectangle 4"/>
          <p:cNvSpPr/>
          <p:nvPr/>
        </p:nvSpPr>
        <p:spPr>
          <a:xfrm>
            <a:off x="7164288" y="3933056"/>
            <a:ext cx="648072" cy="432048"/>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bg-BG" dirty="0" smtClean="0">
                <a:solidFill>
                  <a:schemeClr val="tx1"/>
                </a:solidFill>
              </a:rPr>
              <a:t>13</a:t>
            </a:r>
            <a:endParaRPr lang="bg-BG" dirty="0">
              <a:solidFill>
                <a:schemeClr val="tx1"/>
              </a:solidFill>
            </a:endParaRPr>
          </a:p>
        </p:txBody>
      </p:sp>
      <p:sp>
        <p:nvSpPr>
          <p:cNvPr id="6" name="Rectangle 5"/>
          <p:cNvSpPr/>
          <p:nvPr/>
        </p:nvSpPr>
        <p:spPr>
          <a:xfrm>
            <a:off x="7164288" y="4509120"/>
            <a:ext cx="648072" cy="432048"/>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bg-BG" dirty="0">
                <a:solidFill>
                  <a:schemeClr val="tx1"/>
                </a:solidFill>
              </a:rPr>
              <a:t>1</a:t>
            </a:r>
            <a:r>
              <a:rPr lang="bg-BG" dirty="0" smtClean="0">
                <a:solidFill>
                  <a:schemeClr val="tx1"/>
                </a:solidFill>
              </a:rPr>
              <a:t>1</a:t>
            </a:r>
            <a:endParaRPr lang="bg-BG" dirty="0">
              <a:solidFill>
                <a:schemeClr val="tx1"/>
              </a:solidFill>
            </a:endParaRPr>
          </a:p>
        </p:txBody>
      </p:sp>
    </p:spTree>
    <p:extLst>
      <p:ext uri="{BB962C8B-B14F-4D97-AF65-F5344CB8AC3E}">
        <p14:creationId xmlns:p14="http://schemas.microsoft.com/office/powerpoint/2010/main" val="156423825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3200" b="1" dirty="0" smtClean="0">
                <a:solidFill>
                  <a:schemeClr val="tx1"/>
                </a:solidFill>
                <a:latin typeface="Cambria" panose="02040503050406030204" pitchFamily="18" charset="0"/>
              </a:rPr>
              <a:t>Death rates from malignancies</a:t>
            </a:r>
            <a:endParaRPr lang="en-US" sz="3200" b="1" dirty="0">
              <a:solidFill>
                <a:schemeClr val="tx1"/>
              </a:solidFill>
              <a:latin typeface="Cambria" panose="02040503050406030204" pitchFamily="18" charset="0"/>
            </a:endParaRPr>
          </a:p>
        </p:txBody>
      </p:sp>
      <p:pic>
        <p:nvPicPr>
          <p:cNvPr id="4" name="Content Placeholder 3"/>
          <p:cNvPicPr>
            <a:picLocks noGrp="1" noChangeAspect="1"/>
          </p:cNvPicPr>
          <p:nvPr>
            <p:ph sz="quarter" idx="1"/>
          </p:nvPr>
        </p:nvPicPr>
        <p:blipFill>
          <a:blip r:embed="rId3" cstate="print"/>
          <a:stretch>
            <a:fillRect/>
          </a:stretch>
        </p:blipFill>
        <p:spPr>
          <a:xfrm>
            <a:off x="1691680" y="1447800"/>
            <a:ext cx="5688632" cy="4572000"/>
          </a:xfrm>
          <a:prstGeom prst="rect">
            <a:avLst/>
          </a:prstGeom>
        </p:spPr>
      </p:pic>
      <p:sp>
        <p:nvSpPr>
          <p:cNvPr id="5" name="Rectangle 4"/>
          <p:cNvSpPr/>
          <p:nvPr/>
        </p:nvSpPr>
        <p:spPr>
          <a:xfrm>
            <a:off x="7020272" y="3573016"/>
            <a:ext cx="648072" cy="432048"/>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bg-BG" dirty="0" smtClean="0">
                <a:solidFill>
                  <a:schemeClr val="tx1"/>
                </a:solidFill>
              </a:rPr>
              <a:t>166</a:t>
            </a:r>
            <a:endParaRPr lang="bg-BG" dirty="0">
              <a:solidFill>
                <a:schemeClr val="tx1"/>
              </a:solidFill>
            </a:endParaRPr>
          </a:p>
        </p:txBody>
      </p:sp>
      <p:sp>
        <p:nvSpPr>
          <p:cNvPr id="6" name="Rectangle 5"/>
          <p:cNvSpPr/>
          <p:nvPr/>
        </p:nvSpPr>
        <p:spPr>
          <a:xfrm>
            <a:off x="6804248" y="4149080"/>
            <a:ext cx="648072" cy="432048"/>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bg-BG" dirty="0" smtClean="0">
                <a:solidFill>
                  <a:schemeClr val="tx1"/>
                </a:solidFill>
              </a:rPr>
              <a:t>155</a:t>
            </a:r>
            <a:endParaRPr lang="bg-BG" dirty="0">
              <a:solidFill>
                <a:schemeClr val="tx1"/>
              </a:solidFill>
            </a:endParaRPr>
          </a:p>
        </p:txBody>
      </p:sp>
    </p:spTree>
    <p:extLst>
      <p:ext uri="{BB962C8B-B14F-4D97-AF65-F5344CB8AC3E}">
        <p14:creationId xmlns:p14="http://schemas.microsoft.com/office/powerpoint/2010/main" val="319496721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3200" b="1" dirty="0" smtClean="0">
                <a:solidFill>
                  <a:schemeClr val="tx1"/>
                </a:solidFill>
                <a:latin typeface="Cambria" panose="02040503050406030204" pitchFamily="18" charset="0"/>
              </a:rPr>
              <a:t>Children in Bulgaria die more</a:t>
            </a:r>
            <a:endParaRPr lang="bg-BG" sz="3200" b="1" dirty="0">
              <a:solidFill>
                <a:schemeClr val="tx1"/>
              </a:solidFill>
              <a:latin typeface="Cambria" panose="02040503050406030204" pitchFamily="18" charset="0"/>
            </a:endParaRPr>
          </a:p>
        </p:txBody>
      </p:sp>
      <p:pic>
        <p:nvPicPr>
          <p:cNvPr id="4" name="Content Placeholder 3"/>
          <p:cNvPicPr>
            <a:picLocks noGrp="1"/>
          </p:cNvPicPr>
          <p:nvPr>
            <p:ph sz="quarter" idx="1"/>
          </p:nvPr>
        </p:nvPicPr>
        <p:blipFill>
          <a:blip r:embed="rId3" cstate="print">
            <a:extLst>
              <a:ext uri="{28A0092B-C50C-407E-A947-70E740481C1C}">
                <a14:useLocalDpi xmlns:a14="http://schemas.microsoft.com/office/drawing/2010/main" val="0"/>
              </a:ext>
            </a:extLst>
          </a:blip>
          <a:srcRect/>
          <a:stretch>
            <a:fillRect/>
          </a:stretch>
        </p:blipFill>
        <p:spPr bwMode="auto">
          <a:xfrm>
            <a:off x="1763688" y="1628800"/>
            <a:ext cx="5616624" cy="4391000"/>
          </a:xfrm>
          <a:prstGeom prst="rect">
            <a:avLst/>
          </a:prstGeom>
          <a:noFill/>
          <a:ln>
            <a:noFill/>
          </a:ln>
        </p:spPr>
      </p:pic>
      <p:sp>
        <p:nvSpPr>
          <p:cNvPr id="3" name="Rectangle 2"/>
          <p:cNvSpPr/>
          <p:nvPr/>
        </p:nvSpPr>
        <p:spPr>
          <a:xfrm>
            <a:off x="7236296" y="4005064"/>
            <a:ext cx="504056" cy="43691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bg-BG" dirty="0" smtClean="0">
                <a:solidFill>
                  <a:schemeClr val="tx1"/>
                </a:solidFill>
              </a:rPr>
              <a:t>7,8</a:t>
            </a:r>
            <a:endParaRPr lang="bg-BG" dirty="0">
              <a:solidFill>
                <a:schemeClr val="tx1"/>
              </a:solidFill>
            </a:endParaRPr>
          </a:p>
        </p:txBody>
      </p:sp>
      <p:sp>
        <p:nvSpPr>
          <p:cNvPr id="5" name="Rectangle 4"/>
          <p:cNvSpPr/>
          <p:nvPr/>
        </p:nvSpPr>
        <p:spPr>
          <a:xfrm>
            <a:off x="7020272" y="4653136"/>
            <a:ext cx="576064" cy="504056"/>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bg-BG" dirty="0" smtClean="0">
                <a:solidFill>
                  <a:schemeClr val="tx1"/>
                </a:solidFill>
              </a:rPr>
              <a:t>4</a:t>
            </a:r>
            <a:endParaRPr lang="bg-BG" dirty="0">
              <a:solidFill>
                <a:schemeClr val="tx1"/>
              </a:solidFill>
            </a:endParaRPr>
          </a:p>
        </p:txBody>
      </p:sp>
    </p:spTree>
    <p:extLst>
      <p:ext uri="{BB962C8B-B14F-4D97-AF65-F5344CB8AC3E}">
        <p14:creationId xmlns:p14="http://schemas.microsoft.com/office/powerpoint/2010/main" val="168028162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3200" b="1" dirty="0">
                <a:solidFill>
                  <a:schemeClr val="tx1"/>
                </a:solidFill>
                <a:latin typeface="Cambria" panose="02040503050406030204" pitchFamily="18" charset="0"/>
              </a:rPr>
              <a:t>Perinatal infant mortality rate</a:t>
            </a:r>
            <a:endParaRPr lang="bg-BG" sz="3200" b="1" dirty="0">
              <a:solidFill>
                <a:schemeClr val="tx1"/>
              </a:solidFill>
              <a:latin typeface="Cambria" panose="02040503050406030204" pitchFamily="18" charset="0"/>
            </a:endParaRPr>
          </a:p>
        </p:txBody>
      </p:sp>
      <p:pic>
        <p:nvPicPr>
          <p:cNvPr id="4" name="Content Placeholder 3"/>
          <p:cNvPicPr>
            <a:picLocks noGrp="1" noChangeAspect="1"/>
          </p:cNvPicPr>
          <p:nvPr>
            <p:ph sz="quarter" idx="1"/>
          </p:nvPr>
        </p:nvPicPr>
        <p:blipFill>
          <a:blip r:embed="rId3" cstate="print"/>
          <a:stretch>
            <a:fillRect/>
          </a:stretch>
        </p:blipFill>
        <p:spPr>
          <a:xfrm>
            <a:off x="1619672" y="1772816"/>
            <a:ext cx="5760640" cy="4246984"/>
          </a:xfrm>
          <a:prstGeom prst="rect">
            <a:avLst/>
          </a:prstGeom>
        </p:spPr>
      </p:pic>
      <p:sp>
        <p:nvSpPr>
          <p:cNvPr id="5" name="Rectangle 4"/>
          <p:cNvSpPr/>
          <p:nvPr/>
        </p:nvSpPr>
        <p:spPr>
          <a:xfrm>
            <a:off x="7164288" y="3933056"/>
            <a:ext cx="648072" cy="432048"/>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bg-BG" dirty="0">
                <a:solidFill>
                  <a:schemeClr val="tx1"/>
                </a:solidFill>
              </a:rPr>
              <a:t>6</a:t>
            </a:r>
          </a:p>
        </p:txBody>
      </p:sp>
      <p:sp>
        <p:nvSpPr>
          <p:cNvPr id="6" name="Rectangle 5"/>
          <p:cNvSpPr/>
          <p:nvPr/>
        </p:nvSpPr>
        <p:spPr>
          <a:xfrm>
            <a:off x="7316688" y="2852936"/>
            <a:ext cx="648072" cy="432048"/>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bg-BG" dirty="0" smtClean="0">
                <a:solidFill>
                  <a:schemeClr val="tx1"/>
                </a:solidFill>
              </a:rPr>
              <a:t>11</a:t>
            </a:r>
            <a:endParaRPr lang="bg-BG" dirty="0">
              <a:solidFill>
                <a:schemeClr val="tx1"/>
              </a:solidFill>
            </a:endParaRPr>
          </a:p>
        </p:txBody>
      </p:sp>
    </p:spTree>
    <p:extLst>
      <p:ext uri="{BB962C8B-B14F-4D97-AF65-F5344CB8AC3E}">
        <p14:creationId xmlns:p14="http://schemas.microsoft.com/office/powerpoint/2010/main" val="120328957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3200" b="1" dirty="0" smtClean="0">
                <a:solidFill>
                  <a:schemeClr val="tx1"/>
                </a:solidFill>
                <a:latin typeface="Cambria" panose="02040503050406030204" pitchFamily="18" charset="0"/>
              </a:rPr>
              <a:t>Neonatal children mortality rate</a:t>
            </a:r>
            <a:endParaRPr lang="bg-BG" sz="3200" b="1" dirty="0">
              <a:solidFill>
                <a:schemeClr val="tx1"/>
              </a:solidFill>
              <a:latin typeface="Cambria" panose="02040503050406030204" pitchFamily="18" charset="0"/>
            </a:endParaRPr>
          </a:p>
        </p:txBody>
      </p:sp>
      <p:pic>
        <p:nvPicPr>
          <p:cNvPr id="4" name="Content Placeholder 3"/>
          <p:cNvPicPr>
            <a:picLocks noGrp="1"/>
          </p:cNvPicPr>
          <p:nvPr>
            <p:ph sz="quarter" idx="1"/>
          </p:nvPr>
        </p:nvPicPr>
        <p:blipFill>
          <a:blip r:embed="rId3" cstate="print">
            <a:extLst>
              <a:ext uri="{28A0092B-C50C-407E-A947-70E740481C1C}">
                <a14:useLocalDpi xmlns:a14="http://schemas.microsoft.com/office/drawing/2010/main" val="0"/>
              </a:ext>
            </a:extLst>
          </a:blip>
          <a:srcRect/>
          <a:stretch>
            <a:fillRect/>
          </a:stretch>
        </p:blipFill>
        <p:spPr bwMode="auto">
          <a:xfrm>
            <a:off x="1691680" y="1700808"/>
            <a:ext cx="5760640" cy="4318992"/>
          </a:xfrm>
          <a:prstGeom prst="rect">
            <a:avLst/>
          </a:prstGeom>
          <a:noFill/>
          <a:ln>
            <a:noFill/>
          </a:ln>
        </p:spPr>
      </p:pic>
      <p:sp>
        <p:nvSpPr>
          <p:cNvPr id="5" name="Rectangle 4"/>
          <p:cNvSpPr/>
          <p:nvPr/>
        </p:nvSpPr>
        <p:spPr>
          <a:xfrm>
            <a:off x="7164288" y="3717032"/>
            <a:ext cx="648072" cy="432048"/>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bg-BG" dirty="0" smtClean="0">
                <a:solidFill>
                  <a:schemeClr val="tx1"/>
                </a:solidFill>
              </a:rPr>
              <a:t>4,5</a:t>
            </a:r>
            <a:endParaRPr lang="bg-BG" dirty="0">
              <a:solidFill>
                <a:schemeClr val="tx1"/>
              </a:solidFill>
            </a:endParaRPr>
          </a:p>
        </p:txBody>
      </p:sp>
      <p:sp>
        <p:nvSpPr>
          <p:cNvPr id="6" name="Rectangle 5"/>
          <p:cNvSpPr/>
          <p:nvPr/>
        </p:nvSpPr>
        <p:spPr>
          <a:xfrm>
            <a:off x="7092280" y="4437112"/>
            <a:ext cx="648072" cy="432048"/>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bg-BG" dirty="0" smtClean="0">
                <a:solidFill>
                  <a:schemeClr val="tx1"/>
                </a:solidFill>
              </a:rPr>
              <a:t>2,7</a:t>
            </a:r>
            <a:endParaRPr lang="bg-BG" dirty="0">
              <a:solidFill>
                <a:schemeClr val="tx1"/>
              </a:solidFill>
            </a:endParaRPr>
          </a:p>
        </p:txBody>
      </p:sp>
    </p:spTree>
    <p:extLst>
      <p:ext uri="{BB962C8B-B14F-4D97-AF65-F5344CB8AC3E}">
        <p14:creationId xmlns:p14="http://schemas.microsoft.com/office/powerpoint/2010/main" val="426889517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274638"/>
            <a:ext cx="7772400" cy="1714202"/>
          </a:xfrm>
        </p:spPr>
        <p:txBody>
          <a:bodyPr>
            <a:normAutofit/>
          </a:bodyPr>
          <a:lstStyle/>
          <a:p>
            <a:pPr algn="ctr"/>
            <a:r>
              <a:rPr lang="en-US" sz="3200" b="1" dirty="0" smtClean="0">
                <a:solidFill>
                  <a:schemeClr val="tx1"/>
                </a:solidFill>
                <a:latin typeface="Cambria" panose="02040503050406030204" pitchFamily="18" charset="0"/>
              </a:rPr>
              <a:t>Probability of death up to 5 years of age</a:t>
            </a:r>
            <a:r>
              <a:rPr lang="bg-BG" sz="3200" b="1" dirty="0" smtClean="0">
                <a:solidFill>
                  <a:schemeClr val="tx1"/>
                </a:solidFill>
                <a:latin typeface="Cambria" panose="02040503050406030204" pitchFamily="18" charset="0"/>
              </a:rPr>
              <a:t/>
            </a:r>
            <a:br>
              <a:rPr lang="bg-BG" sz="3200" b="1" dirty="0" smtClean="0">
                <a:solidFill>
                  <a:schemeClr val="tx1"/>
                </a:solidFill>
                <a:latin typeface="Cambria" panose="02040503050406030204" pitchFamily="18" charset="0"/>
              </a:rPr>
            </a:br>
            <a:r>
              <a:rPr lang="bg-BG" sz="1600" b="1" dirty="0" smtClean="0">
                <a:solidFill>
                  <a:schemeClr val="tx1"/>
                </a:solidFill>
                <a:latin typeface="Cambria" panose="02040503050406030204" pitchFamily="18" charset="0"/>
              </a:rPr>
              <a:t>(</a:t>
            </a:r>
            <a:r>
              <a:rPr lang="en-US" sz="1600" b="1" dirty="0" smtClean="0">
                <a:solidFill>
                  <a:schemeClr val="tx1"/>
                </a:solidFill>
                <a:latin typeface="Cambria" panose="02040503050406030204" pitchFamily="18" charset="0"/>
              </a:rPr>
              <a:t>the indicator </a:t>
            </a:r>
            <a:r>
              <a:rPr lang="en-US" sz="1600" b="1" dirty="0">
                <a:solidFill>
                  <a:schemeClr val="tx1"/>
                </a:solidFill>
                <a:latin typeface="Cambria" panose="02040503050406030204" pitchFamily="18" charset="0"/>
              </a:rPr>
              <a:t>considers the probability of how </a:t>
            </a:r>
            <a:r>
              <a:rPr lang="en-US" sz="1600" b="1" dirty="0" smtClean="0">
                <a:solidFill>
                  <a:schemeClr val="tx1"/>
                </a:solidFill>
                <a:latin typeface="Cambria" panose="02040503050406030204" pitchFamily="18" charset="0"/>
              </a:rPr>
              <a:t>many from 1,000 live-born children will </a:t>
            </a:r>
            <a:r>
              <a:rPr lang="en-US" sz="1600" b="1" dirty="0">
                <a:solidFill>
                  <a:schemeClr val="tx1"/>
                </a:solidFill>
                <a:latin typeface="Cambria" panose="02040503050406030204" pitchFamily="18" charset="0"/>
              </a:rPr>
              <a:t>die by age 5</a:t>
            </a:r>
            <a:r>
              <a:rPr lang="bg-BG" sz="1600" b="1" dirty="0" smtClean="0">
                <a:solidFill>
                  <a:schemeClr val="tx1"/>
                </a:solidFill>
                <a:latin typeface="Cambria" panose="02040503050406030204" pitchFamily="18" charset="0"/>
              </a:rPr>
              <a:t>)</a:t>
            </a:r>
            <a:endParaRPr lang="bg-BG" sz="1600" b="1" dirty="0">
              <a:solidFill>
                <a:schemeClr val="tx1"/>
              </a:solidFill>
              <a:latin typeface="Cambria" panose="02040503050406030204" pitchFamily="18" charset="0"/>
            </a:endParaRPr>
          </a:p>
        </p:txBody>
      </p:sp>
      <p:pic>
        <p:nvPicPr>
          <p:cNvPr id="4" name="Content Placeholder 3"/>
          <p:cNvPicPr>
            <a:picLocks noGrp="1" noChangeAspect="1"/>
          </p:cNvPicPr>
          <p:nvPr>
            <p:ph sz="quarter" idx="1"/>
          </p:nvPr>
        </p:nvPicPr>
        <p:blipFill>
          <a:blip r:embed="rId3" cstate="print"/>
          <a:stretch>
            <a:fillRect/>
          </a:stretch>
        </p:blipFill>
        <p:spPr>
          <a:xfrm>
            <a:off x="1619672" y="1916832"/>
            <a:ext cx="5760640" cy="4392488"/>
          </a:xfrm>
          <a:prstGeom prst="rect">
            <a:avLst/>
          </a:prstGeom>
        </p:spPr>
      </p:pic>
      <p:sp>
        <p:nvSpPr>
          <p:cNvPr id="5" name="Rectangle 4"/>
          <p:cNvSpPr/>
          <p:nvPr/>
        </p:nvSpPr>
        <p:spPr>
          <a:xfrm>
            <a:off x="6948264" y="4221088"/>
            <a:ext cx="648072" cy="432048"/>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bg-BG" dirty="0" smtClean="0">
                <a:solidFill>
                  <a:schemeClr val="tx1"/>
                </a:solidFill>
              </a:rPr>
              <a:t>10,2</a:t>
            </a:r>
            <a:endParaRPr lang="bg-BG" dirty="0">
              <a:solidFill>
                <a:schemeClr val="tx1"/>
              </a:solidFill>
            </a:endParaRPr>
          </a:p>
        </p:txBody>
      </p:sp>
      <p:sp>
        <p:nvSpPr>
          <p:cNvPr id="6" name="Rectangle 5"/>
          <p:cNvSpPr/>
          <p:nvPr/>
        </p:nvSpPr>
        <p:spPr>
          <a:xfrm>
            <a:off x="6948264" y="4941168"/>
            <a:ext cx="648072" cy="432048"/>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bg-BG" dirty="0" smtClean="0">
                <a:solidFill>
                  <a:schemeClr val="tx1"/>
                </a:solidFill>
              </a:rPr>
              <a:t>4,8</a:t>
            </a:r>
            <a:endParaRPr lang="bg-BG" dirty="0">
              <a:solidFill>
                <a:schemeClr val="tx1"/>
              </a:solidFill>
            </a:endParaRPr>
          </a:p>
        </p:txBody>
      </p:sp>
    </p:spTree>
    <p:extLst>
      <p:ext uri="{BB962C8B-B14F-4D97-AF65-F5344CB8AC3E}">
        <p14:creationId xmlns:p14="http://schemas.microsoft.com/office/powerpoint/2010/main" val="293183101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лавие 1"/>
          <p:cNvSpPr>
            <a:spLocks noGrp="1"/>
          </p:cNvSpPr>
          <p:nvPr>
            <p:ph type="title"/>
          </p:nvPr>
        </p:nvSpPr>
        <p:spPr/>
        <p:txBody>
          <a:bodyPr>
            <a:normAutofit/>
          </a:bodyPr>
          <a:lstStyle/>
          <a:p>
            <a:r>
              <a:rPr lang="en-US" sz="3200" b="1" dirty="0" smtClean="0">
                <a:solidFill>
                  <a:schemeClr val="tx1"/>
                </a:solidFill>
                <a:latin typeface="Cambria" panose="02040503050406030204" pitchFamily="18" charset="0"/>
              </a:rPr>
              <a:t>Reforming the System</a:t>
            </a:r>
            <a:endParaRPr lang="bg-BG" sz="3200" b="1" dirty="0">
              <a:solidFill>
                <a:schemeClr val="tx1"/>
              </a:solidFill>
              <a:latin typeface="Cambria" panose="02040503050406030204" pitchFamily="18" charset="0"/>
            </a:endParaRPr>
          </a:p>
        </p:txBody>
      </p:sp>
      <p:sp>
        <p:nvSpPr>
          <p:cNvPr id="3" name="Контейнер за съдържание 2"/>
          <p:cNvSpPr>
            <a:spLocks noGrp="1"/>
          </p:cNvSpPr>
          <p:nvPr>
            <p:ph sz="quarter" idx="1"/>
          </p:nvPr>
        </p:nvSpPr>
        <p:spPr/>
        <p:txBody>
          <a:bodyPr/>
          <a:lstStyle/>
          <a:p>
            <a:pPr>
              <a:buNone/>
            </a:pPr>
            <a:endParaRPr lang="bg-BG" dirty="0" smtClean="0"/>
          </a:p>
          <a:p>
            <a:pPr>
              <a:buNone/>
            </a:pPr>
            <a:r>
              <a:rPr lang="bg-BG" dirty="0" smtClean="0"/>
              <a:t>	</a:t>
            </a:r>
            <a:r>
              <a:rPr lang="en-US" dirty="0" smtClean="0">
                <a:latin typeface="Cambria" panose="02040503050406030204" pitchFamily="18" charset="0"/>
              </a:rPr>
              <a:t>Why do we do it</a:t>
            </a:r>
            <a:r>
              <a:rPr lang="bg-BG" dirty="0" smtClean="0">
                <a:latin typeface="Cambria" panose="02040503050406030204" pitchFamily="18" charset="0"/>
              </a:rPr>
              <a:t>?</a:t>
            </a:r>
            <a:endParaRPr lang="bg-BG" dirty="0">
              <a:latin typeface="Cambria" panose="02040503050406030204" pitchFamily="18" charset="0"/>
            </a:endParaRPr>
          </a:p>
        </p:txBody>
      </p:sp>
      <p:sp>
        <p:nvSpPr>
          <p:cNvPr id="18434" name="AutoShape 2" descr="data:image/jpeg;base64,/9j/4AAQSkZJRgABAQAAAQABAAD/2wCEAAkGBhAQEBAPDxQPDw8PEBAPEBAQDw8PEBAPFBAVFBUQEhIXGyYeFxkkGRIUHy8gIycpLSwsFR4xNTAqNSYrLCkBCQoKDgwOGg8PGjIlHyUsLC8pKSwsLC0uLDQsKSwsLCksLSwsKSwsLCwsLywsKiksLCwpKSwsNCwsLCwpLCwsLP/AABEIAPwAyAMBIgACEQEDEQH/xAAbAAEAAQUBAAAAAAAAAAAAAAAAAQMEBQYHAv/EAEMQAAIBAwAGBgYIBAUEAwAAAAABAgMEEQUGEiExURNBYXGBkQciQnKhsRQjMjNSc7LhQ4LB0WKis8LwU2OS8RUkNP/EABoBAQACAwEAAAAAAAAAAAAAAAAEBQIDBgH/xAAyEQACAgECAwYEBgIDAAAAAAAAAQIDEQQxBRIhEzJBUXGBIjNhkUKhsdHh8DTBFBUj/9oADAMBAAIRAxEAPwDuIAAAAAABSuK6hFyk1GK3tt4SQPG8dWVHItL3StGis1JqPJcZPwRq+l9cZSbhb+rHrqe0/dXUa3UquTzJuTfFt5b8TRO5Lojn9XxuFb5aVl+fh/Jt11rrFZ6KDl2zeyvJbzG1db7h8HCHdHPzMDtY7izr6Sxuhv7eoju2TKOfEtXc+/j06fybBPWK54urJd2EihLXCtH+NJ9281ipWlLfJt/I8HnaS8zFWX7uyX3ZtcfSDcLlP3oRXyK0PSVVX2qVOX80kacQx2svMkw1mohtN+7z+pvlH0mx9uhL+Wqn80ZSz9IFnPdNzpN/jju845OXgzV0iVDiuoju0/b9juFrf06sVKlONSPOLTK6Zw60vKlKW3SnKnLnFtefPxN21f8ASFvVO7ws4SrRWF/PH+qN8bk9y10/Fa7Hyz6P8jfAU6VZSSlFpprKaeU12MqG4twAAAAAAAAAAAAAQ2AU69eMIylJqMYptt8EuZzvT+sMrmWysxoxfqx/F/ilzL7XXTu1J21N+rBrpGuuXFR8DVdoiXWfhRynFte5ydNb6Lf6/T0KykRKqlvZT2iyua208LgiOUEYZJubpz3cI8ufeUAASEsbAAAyAAPAQAwegAAA2PVTWyVrJU6jcreT3rrpv8UezsOo0K0ZRUotSjJJpremmcMRuvo/1h2ZfRKj9WX3LfVLrh48V+5Jqs/Cy84brXFqqb6eH7HQgQmSSjpAAAAAAAAAAYnWPSytqEqnttbMFzm/7cfAysjnOvek+kuFSX2aKw/fksv4YRrslyxyQdfqOwpclu+iNelUbbbeW2231t8/iRk8ZG0QDhmiK9XCxzLU9Tll5PINqWAAAegEwg20km23hJb23yRvOr3o/TSqXed+9UU8Y99r5IzjBy2JOn01l8sQXuaRSoSm8QjKT5RTk/JFvdXMaUnCq1TmuMZZUl3o7naWFOktmnGEI8opIweuGpNDSNNqaUK8U+irJesn+GX4o9hu/wCP03Lf/psRzzdTkkNIUnwnB/zIuDVdLaFq2tadCtHZqU3hrimuqSfWmsNHm0valJ+q3jri96ZpcCvno8bP7m2AtbK/jVWVukuMeX7F0YEJxcXhg906ji1KLxKLTTXFNb0zwD08TOz6B0mri3pVlxlH1lymt0l55MiaH6Nb5tVqD9lxqxXful8UjfCwg+aOTttJd21MZgAGRJAAAAAAKN3XVOnOo+EIyk+5LJxi4uHUnKo97nJyfi8nTNd7lwsqqWczcYbk3hN735HK1Ii3vZHNcZszOMPJZ+5U2iJy3HnJEmRihSIIJIBkADM6p6I+k3MItZhD6yp7q4LxZkll4NldbsmoR3Zteo2q6pxV1WX1k1mnFr7Efxd7+RuSREY4PRPjFRWEdtRRGmChEAGH1k04ramsYdWpuguXOT7jI3mselPVlXNKFamo/SabSUcpSqUm/s7+OG8+LOay1FvktpUW1yjOnKXkmdEt7iU5bc25SfFvezL29dGuVak8kWzSwslzM4dsVKFT1oypzi98ZJxfc0zY7aspxUl19XJ8joWsOg6N7ScJpKok+jqr7UX1d67DmFjSlRqVKFTdKDaa6k1yI1kOUotfpXWsmRwSeckpmkpzY9QrjYvYL8cKkO/dtL9J1RHH9UpYvrb8zHnFnYETKH8J1HCJZpa+v7EgA3luAAAAAAeZQysPeuTMFpPUiyr5cqfRzft0ZOlLxxufijPg8ayYShGSxJZOZ6U9GNzDLtK8Kq6qdxDYl3KpDd5pGrX9ld2v/wCq2rU4r+JBdNS79qPA7pgbKNbpiyBbwyieyx6HBKF5Tn9iUZdz3+RVOs6U1H0fctyq29LbftwXRTzz2oYyYO59FlH+BXr0+UamzXh8cS+JpdD8Crt4PYu48mhHRfRxo/ZoTrPjVnsr3IfvnyMDcejq8j9mVGquyUoPyl/c6BoOw6C3o0uuEEpY/Fxl8WzKqtqWWbOHaKyu7msWMLoZAAEk6IHNdebxu92Xwp04JL3syfzOknOPSVYShXp3KXqVI9HJ8px4Z70AWNrcl/TvTV6N2XML0A2aN8aXrLj6cpr+JTi33pNZ+CMlG+MHpWrtXSfH1I/Jmm7uldxL5DKiAQIZyJmNUVm9tvzM/wCVnYUcj1Jp5vqHZty8otnXES6O6dPwdf8Ai/X/AEiQAby4AAAAAAAAAAAAAAAABDYBJjtJaap0dzzKX4Y8fHkUNJaa2cwpYcuDl1Lu5s0/SelIU85e1J8ett9oBlL7Xeqvu6cF7zlJ/DBrulddLmtCVKrTt5058U4TT709rc1zLKek1ItK9wgDETnKP/PgQr7fjr5cWXdKmpOTlwxu7GTY2kYxnUwm4pvyPDByxnO2NyY1HGO1Pcsbl1vsMfQm51Np8fl2HmvVcnlv+yK1lDi/Ah2Wcxzet1ju6LYu0AgainZtXo4t9q7lLqhSk/GTUf7nT0aR6M7LFOtWftzjCPdFZfxfwN4J1SxFHXcMhyaeP16gAGwsQAAAAAAAAAAAAAAAYDSmmE5SpQeFFtTae9vkjPs5zrVaztrlz39FXblF8pZ9aP8AUAstN6f2cwp8eDfaadd3EpSy22ZrTlq89JHfGe/ul1owMqTyAVKdZoq0Kc6stmCcnhyeFuUVxlJ9S7WetF6O6etTo7SpqpNRc3wjk2TWO8t7am7Gy4cLitxnUkvY2uXPqMZSUVkj6i+NEHKXsalVbyo+z832mZ0VS2ozg/ai15owzlvRm9ES9byMK58y6mnRah6iv4t/E1zG/HXw8TI04YSRF1abNeryUm1/Nvz8T0iG11wcteuWTj5Ho9Qi20lvbaSXNvgjybTqDoTpq/TyX1dBprlKo+C8OPkexjzPBjTU7rFBeJv+r+jfo9vSo9cY+t2ze+T82ZIiKJLDY7eEVGKitkAADIAAAAAAAAAAAAAAAGO09oyFxQqU5r2XKL64zSymidK6coWqjKvLYU21Hc25NLOEka9eeku1jnYjVqeChH47/gYuSW7NFmpqreJySNU0fUynQq8f69TRYXtlKEmpLh18+0p19M06s244pz2m4Rb9lv7Oes2DR99RrRSq4U47vWPU01lGyE4zjzRfQ1SpHkeVb7XH9zfXoi3mvsQfav2Zr+k9Ax2ZStW5Tj/CcuPNLa3phpPcTrhNYmsmt3Oj5pZh63Y3j4l5oi8x9tOnNbmnx3dfaWtLSzT2ZLDW5prgzIULyjLG3GL70YxUVsR6KaoNyq8fqedJ1oyqbS3+rFPv3/sWyM5HR9vW+z9VLqcd8fIxt3o6dKp0TW1J42dnft53Joi2Qknk57Xaa2E3ZJdG/AWFjOvUhSprM5vC7ObfYjsWhdExtqMKMPZW+XXKb4yfiYfUzVf6LDpKiXT1Es/9uH4F/U2dG+qHKsst+HaPsY88u8/yJABuLUAAAAAAAAAAAAAAAAAA0P0rfdW35s/0HNzpXpUX1Nv+dL/TZzbBCu7xyvEv8h+36FvXtoy4izvZQezJuUVwftR8etFct5U97MYycdjTRqJ1PMWbBZ168sOjNSXa2i/uriWVSuYqnUktqnXi+tc31rmjEauSanLHDZT8cl7rHPahTb6pP5EpWfBzHRLV50/bY9jCX8lOo5pYzja97G9opxiTgyOidCV7qexRg5fik90I9spdREy2+hzTnOyeY7t+BT0fWcZLedD1UoUqtWNSaUqlOD6Nvq3rL7yw0jqTTtLGpUb6SvF05OfCMVtJOMFy38RqldbNSHa9l9z3E2CaXxHUaaE+ySu6v+4OhpEkIkzJYAAAAAAAAAAAAAIYBIIGQCSBkZANI9Kf3FD85/oZzU6Z6Ul/9eh+c/8ATkczwQru8ctxP579hgpNbyqU3xNRXpmV0BHfN9kV5/8AoudO/dw95/pKego+rN/4kvJfuVNO/dw95/pJS+UX8Vjh/wDfMxmj6SlVpRlvUqkItc05JNHc7Syp0oqFOMYQXCMVhHD9F/f0fzaf60d2FGzPOEJYk/Qx2slDbs7mP/Zm/FLK+RzrQtbGGdRvIbVOpH8UJrzizkuiXjC5biQXZ1y1rbcIy/FFPzRVMTq5X2qEV1xbj4cV/wA7DK5AJBAAJBBIAAAAAAAIZJGQAQMgAZIBDANN9J33FD86X+mzm8kdzurWnVjsVIxqRfszipL4msaT9HdtUy6TlQlyT24f+L3/ABI9lTk8opddoLLZuyH2OY7JSlxNn0lqJeUcuMVXiuunvljtg95ibbV27qv6uhWe/i4OK83hEfkkvApnp7Yy5XF59C90NH6rPOT+GCNOfdw97+heULGdGCpTWJxypLKeJZ4ZXeZCw0FC6lGlVc4RztJxxltLhlkvlbhg6TsJPSKtb4RqWjH9fR/Np/rR3bJrdjqLZUnGShKcotNSnOTw08ppLcbDkVwcV1MdBpZ6eLU/Emo9z5YfyORWXF+8/LLOi61aU6C1qSTxOf1cPelnf5ZOc2k1lG0sTe9Ua/24PrSku9bjZsml6GrKOGnhm0216pbnufzALsZPKkesgEknk9AAAAAAgAZIBGQCSMkZIyATk8uRDkU5SALXSumaVtFTqtpSeFhNtvGcGs3vpKpRz0dKc+TlKMF8Mnr0iy+opfmv9LOdyI9lji8Io9drbarOSDwjY770o3L+7jSpr3XN+b/sYG812vKudqtUxyi9leSLSdFMoSoR7TS5yfiVj1Vk+9Jm/aCpqrTpze9uMW+vfg2CjQUcOO5reu81LU+9SgofhePPeblTmiZF5SZ1VE1OuMl5Fxb60W8qjoyl0dVNLYqLZy3w2ZcHky20aJrJopSqW9xFb4VacZ+65rD8HnzN3TCby8nlcpuUoy8NvQtNNaGp3dPo6mVh7UZR4xlhrPbxNJ0lqXcUMyp4rwW/1FiaXbDr8MnRAZG45hYaQcHjlua4bzadH6RUsGS0rq5RuPWa2Kn/AFIYUvHn4mu1tAXNu8xXSw5w447Y8fIA3Czudrc+PUXqNS0TpCUpRglLayuprHebZEA9EoglAEgAAhkZJPLYAbPLZDkeHIA9OR5cjw5nlzAPbkUpyIlMoTqgGtekGf1FP83/AGM58ze9fJ5oU/zf9rNEZDu7xy/E/n+yIZRaKp5waStLrRV10c+x7n39RvFhpRNLec+wVoXU0sJs312qKwy30OvjTHks28DotbSNNpRk1vlFeO0sfE2OEzj9jVlKtS2m39ZDr/xI6tGoSIT5i302qjqOZxXRF+pnpSLSFUqxqGZMK6ZODwpEqQB7RUTKSke0wCqgeEz2mASgEAAzxI9s8SAKUmUZSKky3qMASqFOVU8SZRlIAqTqltUrCci3qSAMBrnVzRh+Z/tZprNt1ohtQio78Sy0u5mpuPMiXd45nikX22cdMHkYJwelE0FUzzgbJU2SVE8PCpYLFWm+U4P/ADI6NG9Od21N7cfeXzNuoRl1kujZnRcIXwS9TNxuivTuDGUkXdMkF0ZKFYqqqY+MiqpgF9GoVI1CxjIr02AXcZFWDLeCLiAB7QCABJ4aPZGAC3nEt5wL1wKc6QBYSgUJxMhKiUpW4BjaiLOtBszE7YpStQDWrmyyYq50LnqN1lZlKVkMZPJRUlho5/U0DU9lZPH/AMTUXGLOguwC0d2Gl0xZXT4ZRKWcY+iNAjoqb6i6o6FfWbutFrkVI6NXIzVcV4EivR0V7RX6mr22iMdRlKNs0ZiNgVFZGZKMdTolaNIvo2hUjbAFlGmVY0i8jblSNAAtI0i4p0ysqR7VMAQgVEhFHpIAIEgAAAAAAAhxPLpo9gAougeXblwAC1dqR9ERdkAFr9FRKtkXJIBbq2J6ArgAo9CSqRVABT6IlUz2ADx0ZOyegARsjBIAAAAAAAP/2Q=="/>
          <p:cNvSpPr>
            <a:spLocks noChangeAspect="1" noChangeArrowheads="1"/>
          </p:cNvSpPr>
          <p:nvPr/>
        </p:nvSpPr>
        <p:spPr bwMode="auto">
          <a:xfrm>
            <a:off x="0"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bg-BG" dirty="0"/>
          </a:p>
        </p:txBody>
      </p:sp>
      <p:sp>
        <p:nvSpPr>
          <p:cNvPr id="18436" name="AutoShape 4" descr="data:image/jpeg;base64,/9j/4AAQSkZJRgABAQAAAQABAAD/2wCEAAkGBhAQEBAPDxQPDw8PEBAPEBAQDw8PEBAPFBAVFBUQEhIXGyYeFxkkGRIUHy8gIycpLSwsFR4xNTAqNSYrLCkBCQoKDgwOGg8PGjIlHyUsLC8pKSwsLC0uLDQsKSwsLCksLSwsKSwsLCwsLywsKiksLCwpKSwsNCwsLCwpLCwsLP/AABEIAPwAyAMBIgACEQEDEQH/xAAbAAEAAQUBAAAAAAAAAAAAAAAAAQMEBQYHAv/EAEMQAAIBAwAGBgYIBAUEAwAAAAABAgMEEQUGEiExURNBYXGBkQciQnKhsRQjMjNSc7LhQ4LB0WKis8LwU2OS8RUkNP/EABoBAQACAwEAAAAAAAAAAAAAAAAEBQIDBgH/xAAyEQACAgECAwYEBgIDAAAAAAAAAQIDEQQxBRIhEzJBUXGBIjNhkUKhsdHh8DTBFBUj/9oADAMBAAIRAxEAPwDuIAAAAAABSuK6hFyk1GK3tt4SQPG8dWVHItL3StGis1JqPJcZPwRq+l9cZSbhb+rHrqe0/dXUa3UquTzJuTfFt5b8TRO5Lojn9XxuFb5aVl+fh/Jt11rrFZ6KDl2zeyvJbzG1db7h8HCHdHPzMDtY7izr6Sxuhv7eoju2TKOfEtXc+/j06fybBPWK54urJd2EihLXCtH+NJ9281ipWlLfJt/I8HnaS8zFWX7uyX3ZtcfSDcLlP3oRXyK0PSVVX2qVOX80kacQx2svMkw1mohtN+7z+pvlH0mx9uhL+Wqn80ZSz9IFnPdNzpN/jju845OXgzV0iVDiuoju0/b9juFrf06sVKlONSPOLTK6Zw60vKlKW3SnKnLnFtefPxN21f8ASFvVO7ws4SrRWF/PH+qN8bk9y10/Fa7Hyz6P8jfAU6VZSSlFpprKaeU12MqG4twAAAAAAAAAAAAAQ2AU69eMIylJqMYptt8EuZzvT+sMrmWysxoxfqx/F/ilzL7XXTu1J21N+rBrpGuuXFR8DVdoiXWfhRynFte5ydNb6Lf6/T0KykRKqlvZT2iyua208LgiOUEYZJubpz3cI8ufeUAASEsbAAAyAAPAQAwegAAA2PVTWyVrJU6jcreT3rrpv8UezsOo0K0ZRUotSjJJpremmcMRuvo/1h2ZfRKj9WX3LfVLrh48V+5Jqs/Cy84brXFqqb6eH7HQgQmSSjpAAAAAAAAAAYnWPSytqEqnttbMFzm/7cfAysjnOvek+kuFSX2aKw/fksv4YRrslyxyQdfqOwpclu+iNelUbbbeW2231t8/iRk8ZG0QDhmiK9XCxzLU9Tll5PINqWAAAegEwg20km23hJb23yRvOr3o/TSqXed+9UU8Y99r5IzjBy2JOn01l8sQXuaRSoSm8QjKT5RTk/JFvdXMaUnCq1TmuMZZUl3o7naWFOktmnGEI8opIweuGpNDSNNqaUK8U+irJesn+GX4o9hu/wCP03Lf/psRzzdTkkNIUnwnB/zIuDVdLaFq2tadCtHZqU3hrimuqSfWmsNHm0valJ+q3jri96ZpcCvno8bP7m2AtbK/jVWVukuMeX7F0YEJxcXhg906ji1KLxKLTTXFNb0zwD08TOz6B0mri3pVlxlH1lymt0l55MiaH6Nb5tVqD9lxqxXful8UjfCwg+aOTttJd21MZgAGRJAAAAAAKN3XVOnOo+EIyk+5LJxi4uHUnKo97nJyfi8nTNd7lwsqqWczcYbk3hN735HK1Ii3vZHNcZszOMPJZ+5U2iJy3HnJEmRihSIIJIBkADM6p6I+k3MItZhD6yp7q4LxZkll4NldbsmoR3Zteo2q6pxV1WX1k1mnFr7Efxd7+RuSREY4PRPjFRWEdtRRGmChEAGH1k04ramsYdWpuguXOT7jI3mselPVlXNKFamo/SabSUcpSqUm/s7+OG8+LOay1FvktpUW1yjOnKXkmdEt7iU5bc25SfFvezL29dGuVak8kWzSwslzM4dsVKFT1oypzi98ZJxfc0zY7aspxUl19XJ8joWsOg6N7ScJpKok+jqr7UX1d67DmFjSlRqVKFTdKDaa6k1yI1kOUotfpXWsmRwSeckpmkpzY9QrjYvYL8cKkO/dtL9J1RHH9UpYvrb8zHnFnYETKH8J1HCJZpa+v7EgA3luAAAAAAeZQysPeuTMFpPUiyr5cqfRzft0ZOlLxxufijPg8ayYShGSxJZOZ6U9GNzDLtK8Kq6qdxDYl3KpDd5pGrX9ld2v/wCq2rU4r+JBdNS79qPA7pgbKNbpiyBbwyieyx6HBKF5Tn9iUZdz3+RVOs6U1H0fctyq29LbftwXRTzz2oYyYO59FlH+BXr0+UamzXh8cS+JpdD8Crt4PYu48mhHRfRxo/ZoTrPjVnsr3IfvnyMDcejq8j9mVGquyUoPyl/c6BoOw6C3o0uuEEpY/Fxl8WzKqtqWWbOHaKyu7msWMLoZAAEk6IHNdebxu92Xwp04JL3syfzOknOPSVYShXp3KXqVI9HJ8px4Z70AWNrcl/TvTV6N2XML0A2aN8aXrLj6cpr+JTi33pNZ+CMlG+MHpWrtXSfH1I/Jmm7uldxL5DKiAQIZyJmNUVm9tvzM/wCVnYUcj1Jp5vqHZty8otnXES6O6dPwdf8Ai/X/AEiQAby4AAAAAAAAAAAAAAAABDYBJjtJaap0dzzKX4Y8fHkUNJaa2cwpYcuDl1Lu5s0/SelIU85e1J8ett9oBlL7Xeqvu6cF7zlJ/DBrulddLmtCVKrTt5058U4TT709rc1zLKek1ItK9wgDETnKP/PgQr7fjr5cWXdKmpOTlwxu7GTY2kYxnUwm4pvyPDByxnO2NyY1HGO1Pcsbl1vsMfQm51Np8fl2HmvVcnlv+yK1lDi/Ah2Wcxzet1ju6LYu0AgainZtXo4t9q7lLqhSk/GTUf7nT0aR6M7LFOtWftzjCPdFZfxfwN4J1SxFHXcMhyaeP16gAGwsQAAAAAAAAAAAAAAAYDSmmE5SpQeFFtTae9vkjPs5zrVaztrlz39FXblF8pZ9aP8AUAstN6f2cwp8eDfaadd3EpSy22ZrTlq89JHfGe/ul1owMqTyAVKdZoq0Kc6stmCcnhyeFuUVxlJ9S7WetF6O6etTo7SpqpNRc3wjk2TWO8t7am7Gy4cLitxnUkvY2uXPqMZSUVkj6i+NEHKXsalVbyo+z832mZ0VS2ozg/ai15owzlvRm9ES9byMK58y6mnRah6iv4t/E1zG/HXw8TI04YSRF1abNeryUm1/Nvz8T0iG11wcteuWTj5Ho9Qi20lvbaSXNvgjybTqDoTpq/TyX1dBprlKo+C8OPkexjzPBjTU7rFBeJv+r+jfo9vSo9cY+t2ze+T82ZIiKJLDY7eEVGKitkAADIAAAAAAAAAAAAAAAGO09oyFxQqU5r2XKL64zSymidK6coWqjKvLYU21Hc25NLOEka9eeku1jnYjVqeChH47/gYuSW7NFmpqreJySNU0fUynQq8f69TRYXtlKEmpLh18+0p19M06s244pz2m4Rb9lv7Oes2DR99RrRSq4U47vWPU01lGyE4zjzRfQ1SpHkeVb7XH9zfXoi3mvsQfav2Zr+k9Ax2ZStW5Tj/CcuPNLa3phpPcTrhNYmsmt3Oj5pZh63Y3j4l5oi8x9tOnNbmnx3dfaWtLSzT2ZLDW5prgzIULyjLG3GL70YxUVsR6KaoNyq8fqedJ1oyqbS3+rFPv3/sWyM5HR9vW+z9VLqcd8fIxt3o6dKp0TW1J42dnft53Joi2Qknk57Xaa2E3ZJdG/AWFjOvUhSprM5vC7ObfYjsWhdExtqMKMPZW+XXKb4yfiYfUzVf6LDpKiXT1Es/9uH4F/U2dG+qHKsst+HaPsY88u8/yJABuLUAAAAAAAAAAAAAAAAAA0P0rfdW35s/0HNzpXpUX1Nv+dL/TZzbBCu7xyvEv8h+36FvXtoy4izvZQezJuUVwftR8etFct5U97MYycdjTRqJ1PMWbBZ168sOjNSXa2i/uriWVSuYqnUktqnXi+tc31rmjEauSanLHDZT8cl7rHPahTb6pP5EpWfBzHRLV50/bY9jCX8lOo5pYzja97G9opxiTgyOidCV7qexRg5fik90I9spdREy2+hzTnOyeY7t+BT0fWcZLedD1UoUqtWNSaUqlOD6Nvq3rL7yw0jqTTtLGpUb6SvF05OfCMVtJOMFy38RqldbNSHa9l9z3E2CaXxHUaaE+ySu6v+4OhpEkIkzJYAAAAAAAAAAAAAIYBIIGQCSBkZANI9Kf3FD85/oZzU6Z6Ul/9eh+c/8ATkczwQru8ctxP579hgpNbyqU3xNRXpmV0BHfN9kV5/8AoudO/dw95/pKego+rN/4kvJfuVNO/dw95/pJS+UX8Vjh/wDfMxmj6SlVpRlvUqkItc05JNHc7Syp0oqFOMYQXCMVhHD9F/f0fzaf60d2FGzPOEJYk/Qx2slDbs7mP/Zm/FLK+RzrQtbGGdRvIbVOpH8UJrzizkuiXjC5biQXZ1y1rbcIy/FFPzRVMTq5X2qEV1xbj4cV/wA7DK5AJBAAJBBIAAAAAAAIZJGQAQMgAZIBDANN9J33FD86X+mzm8kdzurWnVjsVIxqRfszipL4msaT9HdtUy6TlQlyT24f+L3/ABI9lTk8opddoLLZuyH2OY7JSlxNn0lqJeUcuMVXiuunvljtg95ibbV27qv6uhWe/i4OK83hEfkkvApnp7Yy5XF59C90NH6rPOT+GCNOfdw97+heULGdGCpTWJxypLKeJZ4ZXeZCw0FC6lGlVc4RztJxxltLhlkvlbhg6TsJPSKtb4RqWjH9fR/Np/rR3bJrdjqLZUnGShKcotNSnOTw08ppLcbDkVwcV1MdBpZ6eLU/Emo9z5YfyORWXF+8/LLOi61aU6C1qSTxOf1cPelnf5ZOc2k1lG0sTe9Ua/24PrSku9bjZsml6GrKOGnhm0216pbnufzALsZPKkesgEknk9AAAAAAgAZIBGQCSMkZIyATk8uRDkU5SALXSumaVtFTqtpSeFhNtvGcGs3vpKpRz0dKc+TlKMF8Mnr0iy+opfmv9LOdyI9lji8Io9drbarOSDwjY770o3L+7jSpr3XN+b/sYG812vKudqtUxyi9leSLSdFMoSoR7TS5yfiVj1Vk+9Jm/aCpqrTpze9uMW+vfg2CjQUcOO5reu81LU+9SgofhePPeblTmiZF5SZ1VE1OuMl5Fxb60W8qjoyl0dVNLYqLZy3w2ZcHky20aJrJopSqW9xFb4VacZ+65rD8HnzN3TCby8nlcpuUoy8NvQtNNaGp3dPo6mVh7UZR4xlhrPbxNJ0lqXcUMyp4rwW/1FiaXbDr8MnRAZG45hYaQcHjlua4bzadH6RUsGS0rq5RuPWa2Kn/AFIYUvHn4mu1tAXNu8xXSw5w447Y8fIA3Czudrc+PUXqNS0TpCUpRglLayuprHebZEA9EoglAEgAAhkZJPLYAbPLZDkeHIA9OR5cjw5nlzAPbkUpyIlMoTqgGtekGf1FP83/AGM58ze9fJ5oU/zf9rNEZDu7xy/E/n+yIZRaKp5waStLrRV10c+x7n39RvFhpRNLec+wVoXU0sJs312qKwy30OvjTHks28DotbSNNpRk1vlFeO0sfE2OEzj9jVlKtS2m39ZDr/xI6tGoSIT5i302qjqOZxXRF+pnpSLSFUqxqGZMK6ZODwpEqQB7RUTKSke0wCqgeEz2mASgEAAzxI9s8SAKUmUZSKky3qMASqFOVU8SZRlIAqTqltUrCci3qSAMBrnVzRh+Z/tZprNt1ohtQio78Sy0u5mpuPMiXd45nikX22cdMHkYJwelE0FUzzgbJU2SVE8PCpYLFWm+U4P/ADI6NG9Od21N7cfeXzNuoRl1kujZnRcIXwS9TNxuivTuDGUkXdMkF0ZKFYqqqY+MiqpgF9GoVI1CxjIr02AXcZFWDLeCLiAB7QCABJ4aPZGAC3nEt5wL1wKc6QBYSgUJxMhKiUpW4BjaiLOtBszE7YpStQDWrmyyYq50LnqN1lZlKVkMZPJRUlho5/U0DU9lZPH/AMTUXGLOguwC0d2Gl0xZXT4ZRKWcY+iNAjoqb6i6o6FfWbutFrkVI6NXIzVcV4EivR0V7RX6mr22iMdRlKNs0ZiNgVFZGZKMdTolaNIvo2hUjbAFlGmVY0i8jblSNAAtI0i4p0ysqR7VMAQgVEhFHpIAIEgAAAAAAAhxPLpo9gAougeXblwAC1dqR9ERdkAFr9FRKtkXJIBbq2J6ArgAo9CSqRVABT6IlUz2ADx0ZOyegARsjBIAAAAAAAP/2Q=="/>
          <p:cNvSpPr>
            <a:spLocks noChangeAspect="1" noChangeArrowheads="1"/>
          </p:cNvSpPr>
          <p:nvPr/>
        </p:nvSpPr>
        <p:spPr bwMode="auto">
          <a:xfrm>
            <a:off x="0"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bg-BG" dirty="0"/>
          </a:p>
        </p:txBody>
      </p:sp>
      <p:pic>
        <p:nvPicPr>
          <p:cNvPr id="18438" name="Picture 6" descr="https://encrypted-tbn2.gstatic.com/images?q=tbn:ANd9GcRGPxucAcEbjblrWGTqVaPIya3h9lJDpUCK0-jjABdqRKza3WuV"/>
          <p:cNvPicPr>
            <a:picLocks noChangeAspect="1" noChangeArrowheads="1"/>
          </p:cNvPicPr>
          <p:nvPr/>
        </p:nvPicPr>
        <p:blipFill>
          <a:blip r:embed="rId2" cstate="print"/>
          <a:srcRect/>
          <a:stretch>
            <a:fillRect/>
          </a:stretch>
        </p:blipFill>
        <p:spPr bwMode="auto">
          <a:xfrm>
            <a:off x="3131840" y="2852936"/>
            <a:ext cx="2808312" cy="3312368"/>
          </a:xfrm>
          <a:prstGeom prst="rect">
            <a:avLst/>
          </a:prstGeom>
          <a:noFill/>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лавие 1"/>
          <p:cNvSpPr>
            <a:spLocks noGrp="1"/>
          </p:cNvSpPr>
          <p:nvPr>
            <p:ph type="title"/>
          </p:nvPr>
        </p:nvSpPr>
        <p:spPr>
          <a:xfrm>
            <a:off x="757808" y="620688"/>
            <a:ext cx="7772400" cy="1143000"/>
          </a:xfrm>
        </p:spPr>
        <p:txBody>
          <a:bodyPr>
            <a:normAutofit/>
          </a:bodyPr>
          <a:lstStyle/>
          <a:p>
            <a:pPr algn="ctr"/>
            <a:r>
              <a:rPr lang="en-US" sz="3200" b="1" dirty="0" smtClean="0">
                <a:solidFill>
                  <a:schemeClr val="tx1"/>
                </a:solidFill>
                <a:latin typeface="Cambria" panose="02040503050406030204" pitchFamily="18" charset="0"/>
              </a:rPr>
              <a:t>Children in Bulgaria die from</a:t>
            </a:r>
            <a:r>
              <a:rPr lang="bg-BG" sz="3200" b="1" dirty="0" smtClean="0">
                <a:solidFill>
                  <a:schemeClr val="tx1"/>
                </a:solidFill>
                <a:latin typeface="Cambria" panose="02040503050406030204" pitchFamily="18" charset="0"/>
              </a:rPr>
              <a:t>:</a:t>
            </a:r>
            <a:endParaRPr lang="bg-BG" sz="3200" b="1" dirty="0">
              <a:solidFill>
                <a:schemeClr val="tx1"/>
              </a:solidFill>
              <a:latin typeface="Cambria" panose="02040503050406030204" pitchFamily="18" charset="0"/>
            </a:endParaRPr>
          </a:p>
        </p:txBody>
      </p:sp>
      <p:pic>
        <p:nvPicPr>
          <p:cNvPr id="3" name="Picture 2"/>
          <p:cNvPicPr>
            <a:picLocks noChangeAspect="1"/>
          </p:cNvPicPr>
          <p:nvPr/>
        </p:nvPicPr>
        <p:blipFill>
          <a:blip r:embed="rId3" cstate="print"/>
          <a:stretch>
            <a:fillRect/>
          </a:stretch>
        </p:blipFill>
        <p:spPr>
          <a:xfrm>
            <a:off x="539552" y="2348880"/>
            <a:ext cx="4032448" cy="3159036"/>
          </a:xfrm>
          <a:prstGeom prst="rect">
            <a:avLst/>
          </a:prstGeom>
        </p:spPr>
      </p:pic>
      <p:pic>
        <p:nvPicPr>
          <p:cNvPr id="4" name="Picture 3"/>
          <p:cNvPicPr>
            <a:picLocks noChangeAspect="1"/>
          </p:cNvPicPr>
          <p:nvPr/>
        </p:nvPicPr>
        <p:blipFill>
          <a:blip r:embed="rId4" cstate="print"/>
          <a:stretch>
            <a:fillRect/>
          </a:stretch>
        </p:blipFill>
        <p:spPr>
          <a:xfrm>
            <a:off x="4644008" y="2348880"/>
            <a:ext cx="4032448" cy="3159036"/>
          </a:xfrm>
          <a:prstGeom prst="rect">
            <a:avLst/>
          </a:prstGeom>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341784"/>
            <a:ext cx="7772400" cy="1143000"/>
          </a:xfrm>
        </p:spPr>
        <p:txBody>
          <a:bodyPr>
            <a:normAutofit/>
          </a:bodyPr>
          <a:lstStyle/>
          <a:p>
            <a:pPr algn="ctr"/>
            <a:r>
              <a:rPr lang="en-US" sz="3200" b="1" dirty="0" smtClean="0">
                <a:solidFill>
                  <a:schemeClr val="tx1"/>
                </a:solidFill>
                <a:latin typeface="Cambria" panose="02040503050406030204" pitchFamily="18" charset="0"/>
              </a:rPr>
              <a:t>Bulgaria’s population pays more and more for health</a:t>
            </a:r>
            <a:endParaRPr lang="bg-BG" sz="3200" b="1" dirty="0">
              <a:solidFill>
                <a:schemeClr val="tx1"/>
              </a:solidFill>
              <a:latin typeface="Cambria" panose="02040503050406030204" pitchFamily="18" charset="0"/>
            </a:endParaRPr>
          </a:p>
        </p:txBody>
      </p:sp>
      <p:pic>
        <p:nvPicPr>
          <p:cNvPr id="4" name="Content Placeholder 3"/>
          <p:cNvPicPr>
            <a:picLocks noGrp="1" noChangeAspect="1"/>
          </p:cNvPicPr>
          <p:nvPr>
            <p:ph sz="quarter" idx="1"/>
          </p:nvPr>
        </p:nvPicPr>
        <p:blipFill>
          <a:blip r:embed="rId3" cstate="print"/>
          <a:stretch>
            <a:fillRect/>
          </a:stretch>
        </p:blipFill>
        <p:spPr>
          <a:xfrm>
            <a:off x="1187624" y="1916832"/>
            <a:ext cx="6984776" cy="3816424"/>
          </a:xfrm>
          <a:prstGeom prst="rect">
            <a:avLst/>
          </a:prstGeom>
        </p:spPr>
      </p:pic>
    </p:spTree>
    <p:extLst>
      <p:ext uri="{BB962C8B-B14F-4D97-AF65-F5344CB8AC3E}">
        <p14:creationId xmlns:p14="http://schemas.microsoft.com/office/powerpoint/2010/main" val="1740842189"/>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274638"/>
            <a:ext cx="8424936" cy="1143000"/>
          </a:xfrm>
        </p:spPr>
        <p:txBody>
          <a:bodyPr>
            <a:normAutofit/>
          </a:bodyPr>
          <a:lstStyle/>
          <a:p>
            <a:r>
              <a:rPr lang="en-US" sz="3200" b="1" dirty="0" smtClean="0">
                <a:solidFill>
                  <a:schemeClr val="tx1"/>
                </a:solidFill>
                <a:latin typeface="Cambria" panose="02040503050406030204" pitchFamily="18" charset="0"/>
              </a:rPr>
              <a:t>Public money for healthcare is getting more</a:t>
            </a:r>
            <a:endParaRPr lang="bg-BG" sz="3200" b="1" dirty="0">
              <a:solidFill>
                <a:schemeClr val="tx1"/>
              </a:solidFill>
              <a:latin typeface="Cambria" panose="02040503050406030204" pitchFamily="18" charset="0"/>
            </a:endParaRPr>
          </a:p>
        </p:txBody>
      </p:sp>
      <p:graphicFrame>
        <p:nvGraphicFramePr>
          <p:cNvPr id="4" name="Content Placeholder 3"/>
          <p:cNvGraphicFramePr>
            <a:graphicFrameLocks noGrp="1"/>
          </p:cNvGraphicFramePr>
          <p:nvPr>
            <p:ph sz="quarter" idx="1"/>
            <p:extLst>
              <p:ext uri="{D42A27DB-BD31-4B8C-83A1-F6EECF244321}">
                <p14:modId xmlns:p14="http://schemas.microsoft.com/office/powerpoint/2010/main" val="2176017381"/>
              </p:ext>
            </p:extLst>
          </p:nvPr>
        </p:nvGraphicFramePr>
        <p:xfrm>
          <a:off x="914400" y="1447800"/>
          <a:ext cx="7772400" cy="457200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868168544"/>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3793" y="476672"/>
            <a:ext cx="7772400" cy="1143000"/>
          </a:xfrm>
        </p:spPr>
        <p:txBody>
          <a:bodyPr>
            <a:normAutofit/>
          </a:bodyPr>
          <a:lstStyle/>
          <a:p>
            <a:r>
              <a:rPr lang="en-US" sz="3200" b="1" dirty="0" smtClean="0">
                <a:solidFill>
                  <a:schemeClr val="tx1"/>
                </a:solidFill>
                <a:latin typeface="+mn-lt"/>
              </a:rPr>
              <a:t>The conclusion</a:t>
            </a:r>
            <a:r>
              <a:rPr lang="bg-BG" sz="3200" b="1" dirty="0" smtClean="0">
                <a:solidFill>
                  <a:schemeClr val="tx1"/>
                </a:solidFill>
                <a:latin typeface="+mn-lt"/>
              </a:rPr>
              <a:t>:</a:t>
            </a:r>
            <a:endParaRPr lang="bg-BG" sz="3200" b="1" dirty="0">
              <a:solidFill>
                <a:schemeClr val="tx1"/>
              </a:solidFill>
              <a:latin typeface="+mn-lt"/>
            </a:endParaRPr>
          </a:p>
        </p:txBody>
      </p:sp>
      <p:sp>
        <p:nvSpPr>
          <p:cNvPr id="3" name="Content Placeholder 2"/>
          <p:cNvSpPr>
            <a:spLocks noGrp="1"/>
          </p:cNvSpPr>
          <p:nvPr>
            <p:ph sz="quarter" idx="1"/>
          </p:nvPr>
        </p:nvSpPr>
        <p:spPr/>
        <p:txBody>
          <a:bodyPr/>
          <a:lstStyle/>
          <a:p>
            <a:pPr marL="0" indent="0">
              <a:buNone/>
            </a:pPr>
            <a:endParaRPr lang="bg-BG" dirty="0" smtClean="0"/>
          </a:p>
          <a:p>
            <a:pPr marL="0" indent="0">
              <a:buNone/>
            </a:pPr>
            <a:endParaRPr lang="bg-BG" dirty="0" smtClean="0"/>
          </a:p>
          <a:p>
            <a:pPr marL="0" indent="0" algn="ctr">
              <a:buNone/>
            </a:pPr>
            <a:r>
              <a:rPr lang="en-US" b="1" dirty="0" smtClean="0">
                <a:latin typeface="Cambria" panose="02040503050406030204" pitchFamily="18" charset="0"/>
              </a:rPr>
              <a:t>We pay even more money for less health</a:t>
            </a:r>
            <a:r>
              <a:rPr lang="bg-BG" b="1" dirty="0" smtClean="0"/>
              <a:t>!</a:t>
            </a:r>
            <a:endParaRPr lang="bg-BG" b="1" dirty="0"/>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555777" y="3356992"/>
            <a:ext cx="3888432" cy="2302768"/>
          </a:xfrm>
          <a:prstGeom prst="rect">
            <a:avLst/>
          </a:prstGeom>
        </p:spPr>
      </p:pic>
    </p:spTree>
    <p:extLst>
      <p:ext uri="{BB962C8B-B14F-4D97-AF65-F5344CB8AC3E}">
        <p14:creationId xmlns:p14="http://schemas.microsoft.com/office/powerpoint/2010/main" val="2822807408"/>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b="1" dirty="0" smtClean="0">
                <a:solidFill>
                  <a:schemeClr val="tx1"/>
                </a:solidFill>
                <a:latin typeface="Cambria" panose="02040503050406030204" pitchFamily="18" charset="0"/>
              </a:rPr>
              <a:t>We lose more from bad health</a:t>
            </a:r>
            <a:r>
              <a:rPr lang="bg-BG" sz="3200" b="1" dirty="0" smtClean="0">
                <a:solidFill>
                  <a:schemeClr val="tx1"/>
                </a:solidFill>
                <a:latin typeface="Cambria" panose="02040503050406030204" pitchFamily="18" charset="0"/>
              </a:rPr>
              <a:t>:</a:t>
            </a:r>
            <a:endParaRPr lang="bg-BG" sz="3200" b="1" dirty="0">
              <a:solidFill>
                <a:schemeClr val="tx1"/>
              </a:solidFill>
              <a:latin typeface="Cambria" panose="02040503050406030204" pitchFamily="18" charset="0"/>
            </a:endParaRPr>
          </a:p>
        </p:txBody>
      </p:sp>
      <p:sp>
        <p:nvSpPr>
          <p:cNvPr id="3" name="Content Placeholder 2"/>
          <p:cNvSpPr>
            <a:spLocks noGrp="1"/>
          </p:cNvSpPr>
          <p:nvPr>
            <p:ph sz="quarter" idx="1"/>
          </p:nvPr>
        </p:nvSpPr>
        <p:spPr/>
        <p:txBody>
          <a:bodyPr>
            <a:normAutofit/>
          </a:bodyPr>
          <a:lstStyle/>
          <a:p>
            <a:pPr marL="0" indent="0">
              <a:buNone/>
            </a:pPr>
            <a:r>
              <a:rPr lang="en-US" sz="2000" dirty="0" smtClean="0">
                <a:latin typeface="Cambria" panose="02040503050406030204" pitchFamily="18" charset="0"/>
              </a:rPr>
              <a:t>In 2013 the death cases of people in working age (20-65 years) from the 4 classes of diseases the most </a:t>
            </a:r>
            <a:r>
              <a:rPr lang="en-US" sz="2000" dirty="0">
                <a:latin typeface="Cambria" panose="02040503050406030204" pitchFamily="18" charset="0"/>
              </a:rPr>
              <a:t>frequent </a:t>
            </a:r>
            <a:r>
              <a:rPr lang="en-US" sz="2000" dirty="0" smtClean="0">
                <a:latin typeface="Cambria" panose="02040503050406030204" pitchFamily="18" charset="0"/>
              </a:rPr>
              <a:t>reason for death are </a:t>
            </a:r>
            <a:r>
              <a:rPr lang="ru-RU" sz="2000" dirty="0">
                <a:latin typeface="Cambria" panose="02040503050406030204" pitchFamily="18" charset="0"/>
              </a:rPr>
              <a:t>18 </a:t>
            </a:r>
            <a:r>
              <a:rPr lang="ru-RU" sz="2000" dirty="0" smtClean="0">
                <a:latin typeface="Cambria" panose="02040503050406030204" pitchFamily="18" charset="0"/>
              </a:rPr>
              <a:t>828</a:t>
            </a:r>
            <a:r>
              <a:rPr lang="en-US" sz="2000" dirty="0" smtClean="0">
                <a:latin typeface="Cambria" panose="02040503050406030204" pitchFamily="18" charset="0"/>
              </a:rPr>
              <a:t>, incl. </a:t>
            </a:r>
            <a:r>
              <a:rPr lang="ru-RU" sz="2000" dirty="0" smtClean="0">
                <a:latin typeface="Cambria" panose="02040503050406030204" pitchFamily="18" charset="0"/>
              </a:rPr>
              <a:t>:</a:t>
            </a:r>
          </a:p>
          <a:p>
            <a:pPr>
              <a:buFontTx/>
              <a:buChar char="-"/>
            </a:pPr>
            <a:r>
              <a:rPr lang="ru-RU" sz="2000" dirty="0" smtClean="0"/>
              <a:t>9 952 </a:t>
            </a:r>
            <a:r>
              <a:rPr lang="en-US" sz="2000" dirty="0" smtClean="0">
                <a:latin typeface="Cambria" panose="02040503050406030204" pitchFamily="18" charset="0"/>
              </a:rPr>
              <a:t>from circulation organs diseases</a:t>
            </a:r>
            <a:r>
              <a:rPr lang="ru-RU" sz="2000" dirty="0" smtClean="0"/>
              <a:t>;</a:t>
            </a:r>
          </a:p>
          <a:p>
            <a:pPr>
              <a:buFontTx/>
              <a:buChar char="-"/>
            </a:pPr>
            <a:r>
              <a:rPr lang="ru-RU" sz="2000" dirty="0" smtClean="0"/>
              <a:t>6 482 </a:t>
            </a:r>
            <a:r>
              <a:rPr lang="en-US" sz="2000" dirty="0" smtClean="0">
                <a:latin typeface="Cambria" panose="02040503050406030204" pitchFamily="18" charset="0"/>
              </a:rPr>
              <a:t>from cancer diseases</a:t>
            </a:r>
            <a:r>
              <a:rPr lang="ru-RU" sz="2000" dirty="0" smtClean="0"/>
              <a:t>;</a:t>
            </a:r>
          </a:p>
          <a:p>
            <a:pPr>
              <a:buFontTx/>
              <a:buChar char="-"/>
            </a:pPr>
            <a:r>
              <a:rPr lang="ru-RU" sz="2000" dirty="0" smtClean="0"/>
              <a:t>941 </a:t>
            </a:r>
            <a:r>
              <a:rPr lang="en-US" sz="2000" dirty="0" smtClean="0">
                <a:latin typeface="Cambria" panose="02040503050406030204" pitchFamily="18" charset="0"/>
              </a:rPr>
              <a:t>from respiratory system diseases</a:t>
            </a:r>
            <a:r>
              <a:rPr lang="ru-RU" sz="2000" dirty="0" smtClean="0"/>
              <a:t>;</a:t>
            </a:r>
          </a:p>
          <a:p>
            <a:pPr>
              <a:buFontTx/>
              <a:buChar char="-"/>
            </a:pPr>
            <a:r>
              <a:rPr lang="ru-RU" sz="2000" dirty="0" smtClean="0"/>
              <a:t>1 453 </a:t>
            </a:r>
            <a:r>
              <a:rPr lang="en-US" sz="2000" dirty="0" smtClean="0">
                <a:latin typeface="Cambria" panose="02040503050406030204" pitchFamily="18" charset="0"/>
              </a:rPr>
              <a:t>diseases of the digestive system</a:t>
            </a:r>
            <a:r>
              <a:rPr lang="ru-RU" sz="2000" dirty="0" smtClean="0"/>
              <a:t>.</a:t>
            </a:r>
          </a:p>
          <a:p>
            <a:pPr marL="0" indent="0">
              <a:buNone/>
            </a:pPr>
            <a:endParaRPr lang="ru-RU" sz="2000" dirty="0"/>
          </a:p>
          <a:p>
            <a:pPr marL="0" indent="0" algn="just">
              <a:buNone/>
            </a:pPr>
            <a:r>
              <a:rPr lang="en-US" sz="2000" dirty="0" smtClean="0">
                <a:latin typeface="Cambria" panose="02040503050406030204" pitchFamily="18" charset="0"/>
              </a:rPr>
              <a:t>In 2013 every working person has BGN 5 199 from the current volume of the GDP of the country</a:t>
            </a:r>
            <a:r>
              <a:rPr lang="ru-RU" sz="2000" dirty="0" smtClean="0">
                <a:latin typeface="Cambria" panose="02040503050406030204" pitchFamily="18" charset="0"/>
              </a:rPr>
              <a:t>. </a:t>
            </a:r>
          </a:p>
          <a:p>
            <a:pPr marL="0" indent="0" algn="just">
              <a:buNone/>
            </a:pPr>
            <a:r>
              <a:rPr lang="en-US" sz="2000" dirty="0" smtClean="0">
                <a:latin typeface="Cambria" panose="02040503050406030204" pitchFamily="18" charset="0"/>
              </a:rPr>
              <a:t>Unrealized benefits for the GDP for 2013 as a result of the death of these persons can be calculated to BGN </a:t>
            </a:r>
            <a:r>
              <a:rPr lang="en-US" sz="2000" b="1" dirty="0" smtClean="0">
                <a:latin typeface="Cambria" panose="02040503050406030204" pitchFamily="18" charset="0"/>
              </a:rPr>
              <a:t>97 886 772</a:t>
            </a:r>
            <a:r>
              <a:rPr lang="en-US" sz="2000" dirty="0" smtClean="0">
                <a:latin typeface="Cambria" panose="02040503050406030204" pitchFamily="18" charset="0"/>
              </a:rPr>
              <a:t>.</a:t>
            </a:r>
            <a:endParaRPr lang="ru-RU" sz="2000" dirty="0" smtClean="0">
              <a:latin typeface="Cambria" panose="02040503050406030204" pitchFamily="18" charset="0"/>
            </a:endParaRPr>
          </a:p>
          <a:p>
            <a:pPr marL="0" indent="0">
              <a:buNone/>
            </a:pPr>
            <a:endParaRPr lang="bg-BG" dirty="0"/>
          </a:p>
        </p:txBody>
      </p:sp>
    </p:spTree>
    <p:extLst>
      <p:ext uri="{BB962C8B-B14F-4D97-AF65-F5344CB8AC3E}">
        <p14:creationId xmlns:p14="http://schemas.microsoft.com/office/powerpoint/2010/main" val="2510444441"/>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лавие 1"/>
          <p:cNvSpPr>
            <a:spLocks noGrp="1"/>
          </p:cNvSpPr>
          <p:nvPr>
            <p:ph type="title"/>
          </p:nvPr>
        </p:nvSpPr>
        <p:spPr>
          <a:xfrm>
            <a:off x="914400" y="274638"/>
            <a:ext cx="7772400" cy="1858218"/>
          </a:xfrm>
        </p:spPr>
        <p:txBody>
          <a:bodyPr>
            <a:normAutofit fontScale="90000"/>
          </a:bodyPr>
          <a:lstStyle/>
          <a:p>
            <a:r>
              <a:rPr lang="en-US" b="1" dirty="0" smtClean="0">
                <a:solidFill>
                  <a:schemeClr val="tx1"/>
                </a:solidFill>
                <a:latin typeface="Cambria" panose="02040503050406030204" pitchFamily="18" charset="0"/>
              </a:rPr>
              <a:t>Healthcare in Bulgaria doesn’t achieve its main objective </a:t>
            </a:r>
            <a:r>
              <a:rPr lang="bg-BG" b="1" dirty="0" smtClean="0">
                <a:solidFill>
                  <a:schemeClr val="tx1"/>
                </a:solidFill>
                <a:latin typeface="Cambria" panose="02040503050406030204" pitchFamily="18" charset="0"/>
              </a:rPr>
              <a:t>– </a:t>
            </a:r>
            <a:r>
              <a:rPr lang="en-US" b="1" dirty="0" smtClean="0">
                <a:solidFill>
                  <a:schemeClr val="tx1"/>
                </a:solidFill>
                <a:latin typeface="Cambria" panose="02040503050406030204" pitchFamily="18" charset="0"/>
              </a:rPr>
              <a:t>better health for the citizens</a:t>
            </a:r>
            <a:r>
              <a:rPr lang="bg-BG" b="1" dirty="0" smtClean="0">
                <a:solidFill>
                  <a:schemeClr val="tx1"/>
                </a:solidFill>
                <a:latin typeface="Cambria" panose="02040503050406030204" pitchFamily="18" charset="0"/>
              </a:rPr>
              <a:t>!</a:t>
            </a:r>
            <a:endParaRPr lang="bg-BG" b="1" dirty="0">
              <a:solidFill>
                <a:schemeClr val="tx1"/>
              </a:solidFill>
              <a:latin typeface="Cambria" panose="02040503050406030204" pitchFamily="18" charset="0"/>
            </a:endParaRPr>
          </a:p>
        </p:txBody>
      </p:sp>
      <p:pic>
        <p:nvPicPr>
          <p:cNvPr id="62468" name="Picture 4" descr="http://www.iaim.ru/wp-content/uploads/2013/05/ne_popal_cel.jpg"/>
          <p:cNvPicPr>
            <a:picLocks noChangeAspect="1" noChangeArrowheads="1"/>
          </p:cNvPicPr>
          <p:nvPr/>
        </p:nvPicPr>
        <p:blipFill>
          <a:blip r:embed="rId2" cstate="print"/>
          <a:srcRect/>
          <a:stretch>
            <a:fillRect/>
          </a:stretch>
        </p:blipFill>
        <p:spPr bwMode="auto">
          <a:xfrm>
            <a:off x="1979712" y="2420888"/>
            <a:ext cx="5472608" cy="3744416"/>
          </a:xfrm>
          <a:prstGeom prst="rect">
            <a:avLst/>
          </a:prstGeom>
          <a:noFill/>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3528" y="274638"/>
            <a:ext cx="8363272" cy="922114"/>
          </a:xfrm>
        </p:spPr>
        <p:txBody>
          <a:bodyPr>
            <a:normAutofit/>
          </a:bodyPr>
          <a:lstStyle/>
          <a:p>
            <a:r>
              <a:rPr lang="bg-BG" sz="3200" b="1" dirty="0" smtClean="0">
                <a:solidFill>
                  <a:schemeClr val="tx1"/>
                </a:solidFill>
                <a:latin typeface="+mn-lt"/>
              </a:rPr>
              <a:t>5 </a:t>
            </a:r>
            <a:r>
              <a:rPr lang="en-US" sz="3200" b="1" dirty="0" smtClean="0">
                <a:solidFill>
                  <a:schemeClr val="tx1"/>
                </a:solidFill>
                <a:latin typeface="+mn-lt"/>
              </a:rPr>
              <a:t>national healthcare objectives</a:t>
            </a:r>
            <a:r>
              <a:rPr lang="bg-BG" sz="3200" b="1" dirty="0" smtClean="0">
                <a:solidFill>
                  <a:schemeClr val="tx1"/>
                </a:solidFill>
                <a:latin typeface="+mn-lt"/>
              </a:rPr>
              <a:t>:</a:t>
            </a:r>
            <a:endParaRPr lang="bg-BG" sz="3200" b="1" dirty="0">
              <a:solidFill>
                <a:schemeClr val="tx1"/>
              </a:solidFill>
              <a:latin typeface="+mn-lt"/>
            </a:endParaRPr>
          </a:p>
        </p:txBody>
      </p:sp>
      <p:sp>
        <p:nvSpPr>
          <p:cNvPr id="3" name="Content Placeholder 2"/>
          <p:cNvSpPr>
            <a:spLocks noGrp="1"/>
          </p:cNvSpPr>
          <p:nvPr>
            <p:ph sz="quarter" idx="1"/>
          </p:nvPr>
        </p:nvSpPr>
        <p:spPr>
          <a:xfrm>
            <a:off x="914400" y="1737320"/>
            <a:ext cx="7772400" cy="4572000"/>
          </a:xfrm>
        </p:spPr>
        <p:txBody>
          <a:bodyPr>
            <a:normAutofit/>
          </a:bodyPr>
          <a:lstStyle/>
          <a:p>
            <a:pPr marL="0" indent="0" algn="just">
              <a:lnSpc>
                <a:spcPct val="115000"/>
              </a:lnSpc>
              <a:buNone/>
            </a:pPr>
            <a:r>
              <a:rPr lang="en-US" sz="1700" dirty="0" smtClean="0">
                <a:latin typeface="Cambria" panose="02040503050406030204" pitchFamily="18" charset="0"/>
                <a:ea typeface="MyriadPro-Regular"/>
                <a:cs typeface="Times New Roman" panose="02020603050405020304" pitchFamily="18" charset="0"/>
              </a:rPr>
              <a:t>Integrated prophylaxis, early diagnosis and effective treatment of diseases and disabilities among</a:t>
            </a:r>
            <a:r>
              <a:rPr lang="bg-BG" sz="1700" dirty="0" smtClean="0">
                <a:latin typeface="Cambria" panose="02040503050406030204" pitchFamily="18" charset="0"/>
                <a:ea typeface="MyriadPro-Regular"/>
                <a:cs typeface="Times New Roman" panose="02020603050405020304" pitchFamily="18" charset="0"/>
              </a:rPr>
              <a:t>:</a:t>
            </a:r>
          </a:p>
          <a:p>
            <a:pPr marL="342900" indent="-342900" algn="just">
              <a:lnSpc>
                <a:spcPct val="115000"/>
              </a:lnSpc>
              <a:buClrTx/>
              <a:buFont typeface="+mj-lt"/>
              <a:buAutoNum type="arabicPeriod"/>
            </a:pPr>
            <a:r>
              <a:rPr lang="en-US" sz="1700" b="1" dirty="0" smtClean="0">
                <a:latin typeface="Cambria" panose="02040503050406030204" pitchFamily="18" charset="0"/>
                <a:ea typeface="MyriadPro-Regular"/>
                <a:cs typeface="Times New Roman" panose="02020603050405020304" pitchFamily="18" charset="0"/>
              </a:rPr>
              <a:t>children from 0-1 years </a:t>
            </a:r>
            <a:r>
              <a:rPr lang="en-US" sz="1700" dirty="0" smtClean="0">
                <a:latin typeface="Cambria" panose="02040503050406030204" pitchFamily="18" charset="0"/>
                <a:ea typeface="MyriadPro-Regular"/>
                <a:cs typeface="Times New Roman" panose="02020603050405020304" pitchFamily="18" charset="0"/>
              </a:rPr>
              <a:t>in order to decrease the mortality with 20% for a 10 year period (up to 6.8 in1000 live-born children in </a:t>
            </a:r>
            <a:r>
              <a:rPr lang="bg-BG" sz="1700" dirty="0" smtClean="0">
                <a:latin typeface="Cambria" panose="02040503050406030204" pitchFamily="18" charset="0"/>
                <a:ea typeface="MyriadPro-Regular"/>
                <a:cs typeface="Times New Roman" panose="02020603050405020304" pitchFamily="18" charset="0"/>
              </a:rPr>
              <a:t>2020); </a:t>
            </a:r>
            <a:endParaRPr lang="bg-BG" sz="1700" dirty="0">
              <a:latin typeface="Cambria" panose="02040503050406030204" pitchFamily="18" charset="0"/>
              <a:ea typeface="Times New Roman" panose="02020603050405020304" pitchFamily="18" charset="0"/>
              <a:cs typeface="Times New Roman" panose="02020603050405020304" pitchFamily="18" charset="0"/>
            </a:endParaRPr>
          </a:p>
          <a:p>
            <a:pPr marL="342900" indent="-342900" algn="just">
              <a:lnSpc>
                <a:spcPct val="115000"/>
              </a:lnSpc>
              <a:buClrTx/>
              <a:buFont typeface="+mj-lt"/>
              <a:buAutoNum type="arabicPeriod"/>
            </a:pPr>
            <a:r>
              <a:rPr lang="en-US" sz="1700" b="1" dirty="0" smtClean="0">
                <a:latin typeface="Cambria" panose="02040503050406030204" pitchFamily="18" charset="0"/>
                <a:ea typeface="MyriadPro-Regular"/>
                <a:cs typeface="Times New Roman" panose="02020603050405020304" pitchFamily="18" charset="0"/>
              </a:rPr>
              <a:t>children from 1-9 years </a:t>
            </a:r>
            <a:r>
              <a:rPr lang="en-US" sz="1700" dirty="0" smtClean="0">
                <a:latin typeface="Cambria" panose="02040503050406030204" pitchFamily="18" charset="0"/>
                <a:ea typeface="MyriadPro-Regular"/>
                <a:cs typeface="Times New Roman" panose="02020603050405020304" pitchFamily="18" charset="0"/>
              </a:rPr>
              <a:t>in order to decrease mortality with 20% for a 10 year period (up to 0.24 in1000 in </a:t>
            </a:r>
            <a:r>
              <a:rPr lang="bg-BG" sz="1700" dirty="0" smtClean="0">
                <a:latin typeface="Cambria" panose="02040503050406030204" pitchFamily="18" charset="0"/>
                <a:ea typeface="MyriadPro-Regular"/>
                <a:cs typeface="Times New Roman" panose="02020603050405020304" pitchFamily="18" charset="0"/>
              </a:rPr>
              <a:t>2020);</a:t>
            </a:r>
            <a:r>
              <a:rPr lang="bg-BG" sz="1700" dirty="0">
                <a:latin typeface="Cambria" panose="02040503050406030204" pitchFamily="18" charset="0"/>
                <a:ea typeface="Times New Roman" panose="02020603050405020304" pitchFamily="18" charset="0"/>
                <a:cs typeface="Times New Roman" panose="02020603050405020304" pitchFamily="18" charset="0"/>
              </a:rPr>
              <a:t> </a:t>
            </a:r>
          </a:p>
          <a:p>
            <a:pPr marL="342900" indent="-342900" algn="just">
              <a:lnSpc>
                <a:spcPct val="115000"/>
              </a:lnSpc>
              <a:buClrTx/>
              <a:buFont typeface="+mj-lt"/>
              <a:buAutoNum type="arabicPeriod"/>
            </a:pPr>
            <a:r>
              <a:rPr lang="en-US" sz="1700" b="1" dirty="0" smtClean="0">
                <a:latin typeface="Cambria" panose="02040503050406030204" pitchFamily="18" charset="0"/>
                <a:ea typeface="MyriadPro-Regular"/>
                <a:cs typeface="Times New Roman" panose="02020603050405020304" pitchFamily="18" charset="0"/>
              </a:rPr>
              <a:t>teenagers and young people from 10-19 years </a:t>
            </a:r>
            <a:r>
              <a:rPr lang="en-US" sz="1700" dirty="0" smtClean="0">
                <a:latin typeface="Cambria" panose="02040503050406030204" pitchFamily="18" charset="0"/>
                <a:ea typeface="MyriadPro-Regular"/>
                <a:cs typeface="Times New Roman" panose="02020603050405020304" pitchFamily="18" charset="0"/>
              </a:rPr>
              <a:t>in order to decrease mortality with 20% for a 10 year period (up to 0.32 in 1000 in </a:t>
            </a:r>
            <a:r>
              <a:rPr lang="bg-BG" sz="1700" dirty="0" smtClean="0">
                <a:latin typeface="Cambria" panose="02040503050406030204" pitchFamily="18" charset="0"/>
                <a:ea typeface="MyriadPro-Regular"/>
                <a:cs typeface="Times New Roman" panose="02020603050405020304" pitchFamily="18" charset="0"/>
              </a:rPr>
              <a:t>2020);</a:t>
            </a:r>
            <a:endParaRPr lang="bg-BG" sz="1700" dirty="0">
              <a:latin typeface="Cambria" panose="02040503050406030204" pitchFamily="18" charset="0"/>
              <a:ea typeface="MyriadPro-Regular"/>
              <a:cs typeface="Times New Roman" panose="02020603050405020304" pitchFamily="18" charset="0"/>
            </a:endParaRPr>
          </a:p>
          <a:p>
            <a:pPr marL="342900" indent="-342900" algn="just">
              <a:lnSpc>
                <a:spcPct val="115000"/>
              </a:lnSpc>
              <a:buClrTx/>
              <a:buFont typeface="+mj-lt"/>
              <a:buAutoNum type="arabicPeriod"/>
            </a:pPr>
            <a:r>
              <a:rPr lang="en-US" sz="1700" b="1" dirty="0" smtClean="0">
                <a:latin typeface="Cambria" panose="02040503050406030204" pitchFamily="18" charset="0"/>
                <a:ea typeface="MyriadPro-Regular"/>
                <a:cs typeface="Times New Roman" panose="02020603050405020304" pitchFamily="18" charset="0"/>
              </a:rPr>
              <a:t>people in economically active groups from 20-65 years </a:t>
            </a:r>
            <a:r>
              <a:rPr lang="en-US" sz="1700" dirty="0" smtClean="0">
                <a:latin typeface="Cambria" panose="02040503050406030204" pitchFamily="18" charset="0"/>
                <a:ea typeface="MyriadPro-Regular"/>
                <a:cs typeface="Times New Roman" panose="02020603050405020304" pitchFamily="18" charset="0"/>
              </a:rPr>
              <a:t>in order to increase their work abilities and to decrease mortality with 20% for a 10 year period (up to 4.19 in 1000 in 2020)</a:t>
            </a:r>
            <a:r>
              <a:rPr lang="bg-BG" sz="1700" dirty="0" smtClean="0">
                <a:latin typeface="Cambria" panose="02040503050406030204" pitchFamily="18" charset="0"/>
                <a:ea typeface="MyriadPro-Regular"/>
                <a:cs typeface="Times New Roman" panose="02020603050405020304" pitchFamily="18" charset="0"/>
              </a:rPr>
              <a:t>;</a:t>
            </a:r>
          </a:p>
          <a:p>
            <a:pPr marL="342900" indent="-342900" algn="just">
              <a:lnSpc>
                <a:spcPct val="115000"/>
              </a:lnSpc>
              <a:buClrTx/>
              <a:buFont typeface="+mj-lt"/>
              <a:buAutoNum type="arabicPeriod"/>
            </a:pPr>
            <a:r>
              <a:rPr lang="en-US" sz="1700" b="1" dirty="0" smtClean="0">
                <a:latin typeface="Cambria" panose="02040503050406030204" pitchFamily="18" charset="0"/>
                <a:ea typeface="MyriadPro-Regular"/>
                <a:cs typeface="Times New Roman" panose="02020603050405020304" pitchFamily="18" charset="0"/>
              </a:rPr>
              <a:t>Old people above 65 years</a:t>
            </a:r>
            <a:r>
              <a:rPr lang="en-US" sz="1700" dirty="0" smtClean="0">
                <a:latin typeface="Cambria" panose="02040503050406030204" pitchFamily="18" charset="0"/>
                <a:ea typeface="MyriadPro-Regular"/>
                <a:cs typeface="Times New Roman" panose="02020603050405020304" pitchFamily="18" charset="0"/>
              </a:rPr>
              <a:t> in order to increase with 20% the average future life duration of the people after becoming 65 years old (to 15.6 years in 2020).</a:t>
            </a:r>
            <a:r>
              <a:rPr lang="bg-BG" sz="1700" dirty="0" smtClean="0">
                <a:latin typeface="Cambria" panose="02040503050406030204" pitchFamily="18" charset="0"/>
                <a:ea typeface="MyriadPro-Regular"/>
                <a:cs typeface="Times New Roman" panose="02020603050405020304" pitchFamily="18" charset="0"/>
              </a:rPr>
              <a:t> </a:t>
            </a:r>
            <a:endParaRPr lang="bg-BG" sz="1700" dirty="0">
              <a:latin typeface="Cambria" panose="02040503050406030204" pitchFamily="18" charset="0"/>
              <a:ea typeface="MyriadPro-Regular"/>
              <a:cs typeface="Times New Roman" panose="02020603050405020304" pitchFamily="18" charset="0"/>
            </a:endParaRPr>
          </a:p>
          <a:p>
            <a:endParaRPr lang="bg-BG" sz="1400" dirty="0"/>
          </a:p>
        </p:txBody>
      </p:sp>
      <p:pic>
        <p:nvPicPr>
          <p:cNvPr id="21506" name="Picture 2" descr="https://encrypted-tbn0.gstatic.com/images?q=tbn:ANd9GcRNochwlfANapq3Cbf9G5GGEaIsw5uaLnSGg2651PGtRkMOX554"/>
          <p:cNvPicPr>
            <a:picLocks noChangeAspect="1" noChangeArrowheads="1"/>
          </p:cNvPicPr>
          <p:nvPr/>
        </p:nvPicPr>
        <p:blipFill>
          <a:blip r:embed="rId2" cstate="print"/>
          <a:srcRect/>
          <a:stretch>
            <a:fillRect/>
          </a:stretch>
        </p:blipFill>
        <p:spPr bwMode="auto">
          <a:xfrm>
            <a:off x="6657975" y="188641"/>
            <a:ext cx="2234505" cy="1656184"/>
          </a:xfrm>
          <a:prstGeom prst="rect">
            <a:avLst/>
          </a:prstGeom>
          <a:noFill/>
        </p:spPr>
      </p:pic>
    </p:spTree>
    <p:extLst>
      <p:ext uri="{BB962C8B-B14F-4D97-AF65-F5344CB8AC3E}">
        <p14:creationId xmlns:p14="http://schemas.microsoft.com/office/powerpoint/2010/main" val="3204286288"/>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лавие 1"/>
          <p:cNvSpPr>
            <a:spLocks noGrp="1"/>
          </p:cNvSpPr>
          <p:nvPr>
            <p:ph type="title"/>
          </p:nvPr>
        </p:nvSpPr>
        <p:spPr>
          <a:xfrm>
            <a:off x="914400" y="274638"/>
            <a:ext cx="7772400" cy="1642194"/>
          </a:xfrm>
        </p:spPr>
        <p:txBody>
          <a:bodyPr>
            <a:normAutofit fontScale="90000"/>
          </a:bodyPr>
          <a:lstStyle/>
          <a:p>
            <a:pPr algn="ctr"/>
            <a:r>
              <a:rPr lang="bg-BG" sz="3200" dirty="0" smtClean="0">
                <a:solidFill>
                  <a:schemeClr val="tx1"/>
                </a:solidFill>
                <a:latin typeface="+mn-lt"/>
              </a:rPr>
              <a:t/>
            </a:r>
            <a:br>
              <a:rPr lang="bg-BG" sz="3200" dirty="0" smtClean="0">
                <a:solidFill>
                  <a:schemeClr val="tx1"/>
                </a:solidFill>
                <a:latin typeface="+mn-lt"/>
              </a:rPr>
            </a:br>
            <a:r>
              <a:rPr lang="bg-BG" sz="3200" dirty="0" smtClean="0">
                <a:solidFill>
                  <a:schemeClr val="tx1"/>
                </a:solidFill>
                <a:latin typeface="+mn-lt"/>
              </a:rPr>
              <a:t/>
            </a:r>
            <a:br>
              <a:rPr lang="bg-BG" sz="3200" dirty="0" smtClean="0">
                <a:solidFill>
                  <a:schemeClr val="tx1"/>
                </a:solidFill>
                <a:latin typeface="+mn-lt"/>
              </a:rPr>
            </a:br>
            <a:r>
              <a:rPr lang="bg-BG" sz="3200" dirty="0">
                <a:solidFill>
                  <a:schemeClr val="tx1"/>
                </a:solidFill>
                <a:latin typeface="+mn-lt"/>
              </a:rPr>
              <a:t/>
            </a:r>
            <a:br>
              <a:rPr lang="bg-BG" sz="3200" dirty="0">
                <a:solidFill>
                  <a:schemeClr val="tx1"/>
                </a:solidFill>
                <a:latin typeface="+mn-lt"/>
              </a:rPr>
            </a:br>
            <a:r>
              <a:rPr lang="bg-BG" sz="3200" dirty="0" smtClean="0">
                <a:solidFill>
                  <a:schemeClr val="tx1"/>
                </a:solidFill>
                <a:latin typeface="+mn-lt"/>
              </a:rPr>
              <a:t/>
            </a:r>
            <a:br>
              <a:rPr lang="bg-BG" sz="3200" dirty="0" smtClean="0">
                <a:solidFill>
                  <a:schemeClr val="tx1"/>
                </a:solidFill>
                <a:latin typeface="+mn-lt"/>
              </a:rPr>
            </a:br>
            <a:r>
              <a:rPr lang="bg-BG" sz="3200" dirty="0">
                <a:solidFill>
                  <a:schemeClr val="tx1"/>
                </a:solidFill>
                <a:latin typeface="+mn-lt"/>
              </a:rPr>
              <a:t/>
            </a:r>
            <a:br>
              <a:rPr lang="bg-BG" sz="3200" dirty="0">
                <a:solidFill>
                  <a:schemeClr val="tx1"/>
                </a:solidFill>
                <a:latin typeface="+mn-lt"/>
              </a:rPr>
            </a:br>
            <a:r>
              <a:rPr lang="en-US" sz="3600" b="1" dirty="0" smtClean="0">
                <a:solidFill>
                  <a:schemeClr val="tx1"/>
                </a:solidFill>
                <a:latin typeface="Cambria" panose="02040503050406030204" pitchFamily="18" charset="0"/>
              </a:rPr>
              <a:t>Regrouping resources in accordance with the objectives</a:t>
            </a:r>
            <a:r>
              <a:rPr lang="bg-BG" sz="3600" b="1" dirty="0" smtClean="0">
                <a:solidFill>
                  <a:schemeClr val="tx1"/>
                </a:solidFill>
                <a:latin typeface="Cambria" panose="02040503050406030204" pitchFamily="18" charset="0"/>
              </a:rPr>
              <a:t>:</a:t>
            </a:r>
            <a:br>
              <a:rPr lang="bg-BG" sz="3600" b="1" dirty="0" smtClean="0">
                <a:solidFill>
                  <a:schemeClr val="tx1"/>
                </a:solidFill>
                <a:latin typeface="Cambria" panose="02040503050406030204" pitchFamily="18" charset="0"/>
              </a:rPr>
            </a:br>
            <a:endParaRPr lang="bg-BG" sz="3600" b="1" dirty="0">
              <a:solidFill>
                <a:schemeClr val="tx1"/>
              </a:solidFill>
              <a:latin typeface="Cambria" panose="02040503050406030204" pitchFamily="18" charset="0"/>
            </a:endParaRPr>
          </a:p>
        </p:txBody>
      </p:sp>
      <p:sp>
        <p:nvSpPr>
          <p:cNvPr id="3" name="Контейнер за съдържание 2"/>
          <p:cNvSpPr>
            <a:spLocks noGrp="1"/>
          </p:cNvSpPr>
          <p:nvPr>
            <p:ph sz="quarter" idx="1"/>
          </p:nvPr>
        </p:nvSpPr>
        <p:spPr>
          <a:xfrm>
            <a:off x="914400" y="1916832"/>
            <a:ext cx="7772400" cy="4102968"/>
          </a:xfrm>
        </p:spPr>
        <p:txBody>
          <a:bodyPr/>
          <a:lstStyle/>
          <a:p>
            <a:pPr>
              <a:buNone/>
            </a:pPr>
            <a:r>
              <a:rPr lang="bg-BG" dirty="0" smtClean="0"/>
              <a:t>	</a:t>
            </a:r>
          </a:p>
          <a:p>
            <a:pPr marL="514350" indent="-514350">
              <a:buClrTx/>
              <a:buFont typeface="+mj-lt"/>
              <a:buAutoNum type="arabicPeriod"/>
            </a:pPr>
            <a:r>
              <a:rPr lang="en-US" dirty="0" smtClean="0">
                <a:latin typeface="Cambria" panose="02040503050406030204" pitchFamily="18" charset="0"/>
              </a:rPr>
              <a:t>Regrouping activities</a:t>
            </a:r>
            <a:r>
              <a:rPr lang="bg-BG" dirty="0" smtClean="0">
                <a:latin typeface="Cambria" panose="02040503050406030204" pitchFamily="18" charset="0"/>
              </a:rPr>
              <a:t>;</a:t>
            </a:r>
          </a:p>
          <a:p>
            <a:pPr marL="514350" indent="-514350">
              <a:buClrTx/>
              <a:buFont typeface="+mj-lt"/>
              <a:buAutoNum type="arabicPeriod"/>
            </a:pPr>
            <a:r>
              <a:rPr lang="en-US" dirty="0" smtClean="0">
                <a:latin typeface="Cambria" panose="02040503050406030204" pitchFamily="18" charset="0"/>
              </a:rPr>
              <a:t>Regrouping financial resources</a:t>
            </a:r>
            <a:r>
              <a:rPr lang="bg-BG" dirty="0" smtClean="0">
                <a:latin typeface="Cambria" panose="02040503050406030204" pitchFamily="18" charset="0"/>
              </a:rPr>
              <a:t>;</a:t>
            </a:r>
            <a:endParaRPr lang="bg-BG" dirty="0">
              <a:latin typeface="Cambria" panose="02040503050406030204" pitchFamily="18" charset="0"/>
            </a:endParaRPr>
          </a:p>
          <a:p>
            <a:pPr marL="514350" indent="-514350">
              <a:buClrTx/>
              <a:buFont typeface="+mj-lt"/>
              <a:buAutoNum type="arabicPeriod"/>
            </a:pPr>
            <a:r>
              <a:rPr lang="en-US" dirty="0" smtClean="0">
                <a:latin typeface="Cambria" panose="02040503050406030204" pitchFamily="18" charset="0"/>
              </a:rPr>
              <a:t>Regrouping structures</a:t>
            </a:r>
            <a:r>
              <a:rPr lang="bg-BG" dirty="0" smtClean="0">
                <a:latin typeface="Cambria" panose="02040503050406030204" pitchFamily="18" charset="0"/>
              </a:rPr>
              <a:t>;</a:t>
            </a:r>
            <a:endParaRPr lang="bg-BG" dirty="0">
              <a:latin typeface="Cambria" panose="02040503050406030204" pitchFamily="18" charset="0"/>
            </a:endParaRPr>
          </a:p>
          <a:p>
            <a:pPr marL="514350" indent="-514350">
              <a:buClrTx/>
              <a:buFont typeface="+mj-lt"/>
              <a:buAutoNum type="arabicPeriod"/>
            </a:pPr>
            <a:r>
              <a:rPr lang="en-US" dirty="0" smtClean="0">
                <a:latin typeface="Cambria" panose="02040503050406030204" pitchFamily="18" charset="0"/>
              </a:rPr>
              <a:t>Regrouping human resources</a:t>
            </a:r>
            <a:r>
              <a:rPr lang="bg-BG" dirty="0" smtClean="0">
                <a:latin typeface="Cambria" panose="02040503050406030204" pitchFamily="18" charset="0"/>
              </a:rPr>
              <a:t>.</a:t>
            </a:r>
            <a:endParaRPr lang="bg-BG" dirty="0">
              <a:latin typeface="Cambria" panose="02040503050406030204" pitchFamily="18" charset="0"/>
            </a:endParaRPr>
          </a:p>
        </p:txBody>
      </p:sp>
      <p:pic>
        <p:nvPicPr>
          <p:cNvPr id="12295" name="Picture 7"/>
          <p:cNvPicPr>
            <a:picLocks noChangeAspect="1" noChangeArrowheads="1"/>
          </p:cNvPicPr>
          <p:nvPr/>
        </p:nvPicPr>
        <p:blipFill>
          <a:blip r:embed="rId2" cstate="print"/>
          <a:srcRect/>
          <a:stretch>
            <a:fillRect/>
          </a:stretch>
        </p:blipFill>
        <p:spPr bwMode="auto">
          <a:xfrm>
            <a:off x="5265934" y="4200251"/>
            <a:ext cx="3810000" cy="24638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лавие 1"/>
          <p:cNvSpPr>
            <a:spLocks noGrp="1"/>
          </p:cNvSpPr>
          <p:nvPr>
            <p:ph type="title"/>
          </p:nvPr>
        </p:nvSpPr>
        <p:spPr/>
        <p:txBody>
          <a:bodyPr>
            <a:normAutofit fontScale="90000"/>
          </a:bodyPr>
          <a:lstStyle/>
          <a:p>
            <a:r>
              <a:rPr lang="bg-BG" sz="2800" b="1" dirty="0" smtClean="0">
                <a:solidFill>
                  <a:schemeClr val="tx1"/>
                </a:solidFill>
                <a:latin typeface="+mn-lt"/>
              </a:rPr>
              <a:t/>
            </a:r>
            <a:br>
              <a:rPr lang="bg-BG" sz="2800" b="1" dirty="0" smtClean="0">
                <a:solidFill>
                  <a:schemeClr val="tx1"/>
                </a:solidFill>
                <a:latin typeface="+mn-lt"/>
              </a:rPr>
            </a:br>
            <a:r>
              <a:rPr lang="bg-BG" sz="2800" b="1" dirty="0">
                <a:solidFill>
                  <a:schemeClr val="tx1"/>
                </a:solidFill>
                <a:latin typeface="+mn-lt"/>
              </a:rPr>
              <a:t/>
            </a:r>
            <a:br>
              <a:rPr lang="bg-BG" sz="2800" b="1" dirty="0">
                <a:solidFill>
                  <a:schemeClr val="tx1"/>
                </a:solidFill>
                <a:latin typeface="+mn-lt"/>
              </a:rPr>
            </a:br>
            <a:r>
              <a:rPr lang="bg-BG" sz="2800" b="1" dirty="0" smtClean="0">
                <a:solidFill>
                  <a:schemeClr val="tx1"/>
                </a:solidFill>
                <a:latin typeface="+mn-lt"/>
              </a:rPr>
              <a:t>1. </a:t>
            </a:r>
            <a:r>
              <a:rPr lang="en-US" sz="3200" b="1" dirty="0" smtClean="0">
                <a:solidFill>
                  <a:schemeClr val="tx1"/>
                </a:solidFill>
                <a:latin typeface="Cambria" panose="02040503050406030204" pitchFamily="18" charset="0"/>
              </a:rPr>
              <a:t>Regrouping activities</a:t>
            </a:r>
            <a:r>
              <a:rPr lang="bg-BG" sz="3200" b="1" dirty="0" smtClean="0">
                <a:solidFill>
                  <a:schemeClr val="tx1"/>
                </a:solidFill>
                <a:latin typeface="Cambria" panose="02040503050406030204" pitchFamily="18" charset="0"/>
              </a:rPr>
              <a:t>:</a:t>
            </a:r>
            <a:r>
              <a:rPr lang="bg-BG" sz="3200" dirty="0" smtClean="0">
                <a:solidFill>
                  <a:schemeClr val="tx1"/>
                </a:solidFill>
                <a:latin typeface="Cambria" panose="02040503050406030204" pitchFamily="18" charset="0"/>
              </a:rPr>
              <a:t/>
            </a:r>
            <a:br>
              <a:rPr lang="bg-BG" sz="3200" dirty="0" smtClean="0">
                <a:solidFill>
                  <a:schemeClr val="tx1"/>
                </a:solidFill>
                <a:latin typeface="Cambria" panose="02040503050406030204" pitchFamily="18" charset="0"/>
              </a:rPr>
            </a:br>
            <a:endParaRPr lang="bg-BG" sz="3200" dirty="0">
              <a:solidFill>
                <a:schemeClr val="tx1"/>
              </a:solidFill>
              <a:latin typeface="Cambria" panose="02040503050406030204" pitchFamily="18" charset="0"/>
            </a:endParaRPr>
          </a:p>
        </p:txBody>
      </p:sp>
      <p:sp>
        <p:nvSpPr>
          <p:cNvPr id="3" name="Контейнер за съдържание 2"/>
          <p:cNvSpPr>
            <a:spLocks noGrp="1"/>
          </p:cNvSpPr>
          <p:nvPr>
            <p:ph sz="quarter" idx="1"/>
          </p:nvPr>
        </p:nvSpPr>
        <p:spPr/>
        <p:txBody>
          <a:bodyPr>
            <a:normAutofit/>
          </a:bodyPr>
          <a:lstStyle/>
          <a:p>
            <a:pPr>
              <a:buNone/>
            </a:pPr>
            <a:r>
              <a:rPr lang="bg-BG" dirty="0"/>
              <a:t>	</a:t>
            </a:r>
            <a:r>
              <a:rPr lang="en-US" dirty="0" smtClean="0">
                <a:latin typeface="Cambria" panose="02040503050406030204" pitchFamily="18" charset="0"/>
              </a:rPr>
              <a:t>Implementation of</a:t>
            </a:r>
            <a:r>
              <a:rPr lang="bg-BG" dirty="0" smtClean="0">
                <a:latin typeface="Cambria" panose="02040503050406030204" pitchFamily="18" charset="0"/>
              </a:rPr>
              <a:t>:</a:t>
            </a:r>
          </a:p>
          <a:p>
            <a:pPr>
              <a:buClrTx/>
            </a:pPr>
            <a:r>
              <a:rPr lang="en-US" dirty="0" smtClean="0">
                <a:latin typeface="Cambria" panose="02040503050406030204" pitchFamily="18" charset="0"/>
              </a:rPr>
              <a:t>Main/basic set of healthcare activities, directed towards prophylaxis, diagnosis and treatment of the main diseases and conditions causing death and loss of work ability; maternal and child health</a:t>
            </a:r>
            <a:r>
              <a:rPr lang="bg-BG" dirty="0" smtClean="0">
                <a:latin typeface="Cambria" panose="02040503050406030204" pitchFamily="18" charset="0"/>
              </a:rPr>
              <a:t>;</a:t>
            </a:r>
            <a:endParaRPr lang="en-US" dirty="0">
              <a:latin typeface="Cambria" panose="02040503050406030204" pitchFamily="18" charset="0"/>
            </a:endParaRPr>
          </a:p>
          <a:p>
            <a:pPr marL="269875" indent="0">
              <a:buClrTx/>
              <a:buNone/>
            </a:pPr>
            <a:r>
              <a:rPr lang="en-US" dirty="0" smtClean="0">
                <a:latin typeface="Cambria" panose="02040503050406030204" pitchFamily="18" charset="0"/>
              </a:rPr>
              <a:t>Also will be regulated</a:t>
            </a:r>
            <a:r>
              <a:rPr lang="bg-BG" dirty="0" smtClean="0">
                <a:latin typeface="Cambria" panose="02040503050406030204" pitchFamily="18" charset="0"/>
              </a:rPr>
              <a:t>:</a:t>
            </a:r>
          </a:p>
          <a:p>
            <a:pPr>
              <a:buClrTx/>
            </a:pPr>
            <a:r>
              <a:rPr lang="en-US" dirty="0" smtClean="0">
                <a:latin typeface="Cambria" panose="02040503050406030204" pitchFamily="18" charset="0"/>
              </a:rPr>
              <a:t>Additional set of healthcare activities allowing resource planning</a:t>
            </a:r>
            <a:r>
              <a:rPr lang="bg-BG" dirty="0" smtClean="0">
                <a:latin typeface="Cambria" panose="02040503050406030204" pitchFamily="18" charset="0"/>
              </a:rPr>
              <a:t>;</a:t>
            </a:r>
          </a:p>
          <a:p>
            <a:pPr>
              <a:buClrTx/>
            </a:pPr>
            <a:r>
              <a:rPr lang="en-US" dirty="0" smtClean="0">
                <a:latin typeface="Cambria" panose="02040503050406030204" pitchFamily="18" charset="0"/>
              </a:rPr>
              <a:t>Emergency set of healthcare activities</a:t>
            </a:r>
            <a:endParaRPr lang="bg-BG" dirty="0">
              <a:latin typeface="Cambria" panose="02040503050406030204" pitchFamily="18" charset="0"/>
            </a:endParaRP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899592" y="1124744"/>
            <a:ext cx="7772400" cy="4572000"/>
          </a:xfrm>
        </p:spPr>
        <p:txBody>
          <a:bodyPr>
            <a:normAutofit lnSpcReduction="10000"/>
          </a:bodyPr>
          <a:lstStyle/>
          <a:p>
            <a:pPr>
              <a:buClrTx/>
            </a:pPr>
            <a:r>
              <a:rPr lang="en-US" dirty="0" smtClean="0">
                <a:latin typeface="Cambria" panose="02040503050406030204" pitchFamily="18" charset="0"/>
              </a:rPr>
              <a:t>Expanding the scope of activities, conducted in primary healthcare</a:t>
            </a:r>
            <a:r>
              <a:rPr lang="bg-BG" dirty="0" smtClean="0">
                <a:latin typeface="Cambria" panose="02040503050406030204" pitchFamily="18" charset="0"/>
              </a:rPr>
              <a:t>;</a:t>
            </a:r>
          </a:p>
          <a:p>
            <a:pPr>
              <a:buClrTx/>
            </a:pPr>
            <a:r>
              <a:rPr lang="en-US" dirty="0" smtClean="0">
                <a:latin typeface="Cambria" panose="02040503050406030204" pitchFamily="18" charset="0"/>
              </a:rPr>
              <a:t>Integrating activities of outpatient and emergency medical assistance and medical and social services</a:t>
            </a:r>
            <a:r>
              <a:rPr lang="bg-BG" dirty="0" smtClean="0">
                <a:latin typeface="Cambria" panose="02040503050406030204" pitchFamily="18" charset="0"/>
              </a:rPr>
              <a:t>;</a:t>
            </a:r>
          </a:p>
          <a:p>
            <a:pPr>
              <a:buClrTx/>
            </a:pPr>
            <a:r>
              <a:rPr lang="en-US" dirty="0" smtClean="0">
                <a:latin typeface="Cambria" panose="02040503050406030204" pitchFamily="18" charset="0"/>
              </a:rPr>
              <a:t>Increase in activities performed outside the hospital – ambulatory activities, one-day surgery, outpatient activities, home cares, medical and social cares</a:t>
            </a:r>
            <a:r>
              <a:rPr lang="bg-BG" dirty="0" smtClean="0">
                <a:latin typeface="Cambria" panose="02040503050406030204" pitchFamily="18" charset="0"/>
              </a:rPr>
              <a:t>;</a:t>
            </a:r>
          </a:p>
          <a:p>
            <a:pPr>
              <a:buClrTx/>
            </a:pPr>
            <a:r>
              <a:rPr lang="en-US" dirty="0" smtClean="0">
                <a:latin typeface="Cambria" panose="02040503050406030204" pitchFamily="18" charset="0"/>
              </a:rPr>
              <a:t>Creating conditions for intensification of hospital activities, supported by development of structures for long-term  treatment and care.</a:t>
            </a:r>
            <a:endParaRPr lang="bg-BG" dirty="0" smtClean="0">
              <a:latin typeface="Cambria" panose="02040503050406030204" pitchFamily="18" charset="0"/>
            </a:endParaRPr>
          </a:p>
          <a:p>
            <a:pPr>
              <a:buClrTx/>
            </a:pPr>
            <a:endParaRPr lang="bg-BG" dirty="0"/>
          </a:p>
        </p:txBody>
      </p:sp>
    </p:spTree>
    <p:extLst>
      <p:ext uri="{BB962C8B-B14F-4D97-AF65-F5344CB8AC3E}">
        <p14:creationId xmlns:p14="http://schemas.microsoft.com/office/powerpoint/2010/main" val="220705349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539552" y="1447800"/>
            <a:ext cx="8147248" cy="4572000"/>
          </a:xfrm>
        </p:spPr>
        <p:txBody>
          <a:bodyPr>
            <a:normAutofit/>
          </a:bodyPr>
          <a:lstStyle/>
          <a:p>
            <a:pPr>
              <a:buNone/>
            </a:pPr>
            <a:r>
              <a:rPr lang="bg-BG" dirty="0" smtClean="0"/>
              <a:t>	</a:t>
            </a:r>
          </a:p>
          <a:p>
            <a:pPr>
              <a:buNone/>
            </a:pPr>
            <a:r>
              <a:rPr lang="bg-BG" dirty="0" smtClean="0"/>
              <a:t>	</a:t>
            </a:r>
            <a:r>
              <a:rPr lang="bg-BG" b="1" dirty="0" smtClean="0">
                <a:latin typeface="Cambria" panose="02040503050406030204" pitchFamily="18" charset="0"/>
              </a:rPr>
              <a:t>“</a:t>
            </a:r>
            <a:r>
              <a:rPr lang="en-US" b="1" dirty="0" smtClean="0">
                <a:latin typeface="Cambria" panose="02040503050406030204" pitchFamily="18" charset="0"/>
              </a:rPr>
              <a:t>Healthcare is a system of medical and non-medical (political, economic, social and other) events, undertaken by society for preservation and improving population’s health in a specific country</a:t>
            </a:r>
            <a:r>
              <a:rPr lang="bg-BG" b="1" dirty="0" smtClean="0">
                <a:latin typeface="Cambria" panose="02040503050406030204" pitchFamily="18" charset="0"/>
              </a:rPr>
              <a:t>”</a:t>
            </a:r>
          </a:p>
          <a:p>
            <a:pPr algn="r">
              <a:buNone/>
            </a:pPr>
            <a:r>
              <a:rPr lang="en-US" dirty="0" smtClean="0">
                <a:latin typeface="Cambria" panose="02040503050406030204" pitchFamily="18" charset="0"/>
              </a:rPr>
              <a:t>World Health Organization</a:t>
            </a:r>
            <a:endParaRPr lang="bg-BG" dirty="0" smtClean="0">
              <a:latin typeface="Cambria" panose="02040503050406030204" pitchFamily="18" charset="0"/>
            </a:endParaRPr>
          </a:p>
          <a:p>
            <a:pPr marL="0" indent="0">
              <a:buNone/>
            </a:pPr>
            <a:endParaRPr lang="bg-BG" dirty="0" smtClean="0">
              <a:latin typeface="Cambria" panose="02040503050406030204" pitchFamily="18" charset="0"/>
            </a:endParaRPr>
          </a:p>
        </p:txBody>
      </p:sp>
    </p:spTree>
    <p:extLst>
      <p:ext uri="{BB962C8B-B14F-4D97-AF65-F5344CB8AC3E}">
        <p14:creationId xmlns:p14="http://schemas.microsoft.com/office/powerpoint/2010/main" val="2868746747"/>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31032" y="404664"/>
            <a:ext cx="8712968" cy="1008112"/>
          </a:xfrm>
        </p:spPr>
        <p:txBody>
          <a:bodyPr>
            <a:noAutofit/>
          </a:bodyPr>
          <a:lstStyle/>
          <a:p>
            <a:r>
              <a:rPr lang="bg-BG" sz="3200" b="1" dirty="0" smtClean="0">
                <a:solidFill>
                  <a:schemeClr val="tx1"/>
                </a:solidFill>
                <a:latin typeface="+mn-lt"/>
              </a:rPr>
              <a:t/>
            </a:r>
            <a:br>
              <a:rPr lang="bg-BG" sz="3200" b="1" dirty="0" smtClean="0">
                <a:solidFill>
                  <a:schemeClr val="tx1"/>
                </a:solidFill>
                <a:latin typeface="+mn-lt"/>
              </a:rPr>
            </a:br>
            <a:r>
              <a:rPr lang="bg-BG" sz="3200" b="1" dirty="0">
                <a:solidFill>
                  <a:schemeClr val="tx1"/>
                </a:solidFill>
                <a:latin typeface="+mn-lt"/>
              </a:rPr>
              <a:t/>
            </a:r>
            <a:br>
              <a:rPr lang="bg-BG" sz="3200" b="1" dirty="0">
                <a:solidFill>
                  <a:schemeClr val="tx1"/>
                </a:solidFill>
                <a:latin typeface="+mn-lt"/>
              </a:rPr>
            </a:br>
            <a:r>
              <a:rPr lang="bg-BG" sz="3200" b="1" dirty="0" smtClean="0">
                <a:solidFill>
                  <a:schemeClr val="tx1"/>
                </a:solidFill>
                <a:latin typeface="Cambria" panose="02040503050406030204" pitchFamily="18" charset="0"/>
              </a:rPr>
              <a:t>2. </a:t>
            </a:r>
            <a:r>
              <a:rPr lang="en-US" sz="3200" b="1" dirty="0" smtClean="0">
                <a:solidFill>
                  <a:schemeClr val="tx1"/>
                </a:solidFill>
                <a:latin typeface="Cambria" panose="02040503050406030204" pitchFamily="18" charset="0"/>
              </a:rPr>
              <a:t>Regrouping financial resources</a:t>
            </a:r>
            <a:r>
              <a:rPr lang="bg-BG" sz="3200" b="1" dirty="0" smtClean="0">
                <a:solidFill>
                  <a:schemeClr val="tx1"/>
                </a:solidFill>
                <a:latin typeface="Cambria" panose="02040503050406030204" pitchFamily="18" charset="0"/>
              </a:rPr>
              <a:t/>
            </a:r>
            <a:br>
              <a:rPr lang="bg-BG" sz="3200" b="1" dirty="0" smtClean="0">
                <a:solidFill>
                  <a:schemeClr val="tx1"/>
                </a:solidFill>
                <a:latin typeface="Cambria" panose="02040503050406030204" pitchFamily="18" charset="0"/>
              </a:rPr>
            </a:br>
            <a:endParaRPr lang="bg-BG" sz="3200" b="1" dirty="0">
              <a:solidFill>
                <a:schemeClr val="tx1"/>
              </a:solidFill>
              <a:latin typeface="Cambria" panose="02040503050406030204" pitchFamily="18" charset="0"/>
            </a:endParaRPr>
          </a:p>
        </p:txBody>
      </p:sp>
      <p:sp>
        <p:nvSpPr>
          <p:cNvPr id="3" name="Content Placeholder 2"/>
          <p:cNvSpPr>
            <a:spLocks noGrp="1"/>
          </p:cNvSpPr>
          <p:nvPr>
            <p:ph sz="quarter" idx="1"/>
          </p:nvPr>
        </p:nvSpPr>
        <p:spPr/>
        <p:txBody>
          <a:bodyPr>
            <a:normAutofit fontScale="92500" lnSpcReduction="10000"/>
          </a:bodyPr>
          <a:lstStyle/>
          <a:p>
            <a:pPr>
              <a:buClrTx/>
            </a:pPr>
            <a:r>
              <a:rPr lang="en-US" dirty="0" smtClean="0">
                <a:latin typeface="Cambria" panose="02040503050406030204" pitchFamily="18" charset="0"/>
              </a:rPr>
              <a:t>by sets of healthcare activities – main and additional, emergency</a:t>
            </a:r>
            <a:r>
              <a:rPr lang="bg-BG" dirty="0" smtClean="0">
                <a:latin typeface="Cambria" panose="02040503050406030204" pitchFamily="18" charset="0"/>
              </a:rPr>
              <a:t>;</a:t>
            </a:r>
          </a:p>
          <a:p>
            <a:pPr>
              <a:buClrTx/>
            </a:pPr>
            <a:r>
              <a:rPr lang="en-US" dirty="0" smtClean="0">
                <a:latin typeface="Cambria" panose="02040503050406030204" pitchFamily="18" charset="0"/>
              </a:rPr>
              <a:t>by types of medical assistance – primary, outpatient, specialized outpatient, inpatient</a:t>
            </a:r>
            <a:r>
              <a:rPr lang="bg-BG" dirty="0" smtClean="0">
                <a:latin typeface="Cambria" panose="02040503050406030204" pitchFamily="18" charset="0"/>
              </a:rPr>
              <a:t>;</a:t>
            </a:r>
          </a:p>
          <a:p>
            <a:pPr>
              <a:buClrTx/>
            </a:pPr>
            <a:r>
              <a:rPr lang="en-US" dirty="0" smtClean="0">
                <a:latin typeface="Cambria" panose="02040503050406030204" pitchFamily="18" charset="0"/>
              </a:rPr>
              <a:t>by referral promotion, prophylaxis, screening, diagnosis and treatment</a:t>
            </a:r>
            <a:r>
              <a:rPr lang="bg-BG" dirty="0" smtClean="0">
                <a:latin typeface="Cambria" panose="02040503050406030204" pitchFamily="18" charset="0"/>
              </a:rPr>
              <a:t>;</a:t>
            </a:r>
          </a:p>
          <a:p>
            <a:pPr>
              <a:buClrTx/>
            </a:pPr>
            <a:r>
              <a:rPr lang="en-US" dirty="0" smtClean="0">
                <a:latin typeface="Cambria" panose="02040503050406030204" pitchFamily="18" charset="0"/>
              </a:rPr>
              <a:t>by types provided for persons and insurance payments – increase of installments for persons insured by the state, increase of collectiveness of health insurance installments, development of health insurance</a:t>
            </a:r>
            <a:r>
              <a:rPr lang="bg-BG" dirty="0" smtClean="0">
                <a:latin typeface="Cambria" panose="02040503050406030204" pitchFamily="18" charset="0"/>
              </a:rPr>
              <a:t>.</a:t>
            </a:r>
          </a:p>
          <a:p>
            <a:pPr>
              <a:buClrTx/>
            </a:pPr>
            <a:r>
              <a:rPr lang="en-US" dirty="0">
                <a:latin typeface="Cambria" panose="02040503050406030204" pitchFamily="18" charset="0"/>
              </a:rPr>
              <a:t>o</a:t>
            </a:r>
            <a:r>
              <a:rPr lang="en-US" dirty="0" smtClean="0">
                <a:latin typeface="Cambria" panose="02040503050406030204" pitchFamily="18" charset="0"/>
              </a:rPr>
              <a:t>n the grounds of results and quality of medical assistance.</a:t>
            </a:r>
            <a:endParaRPr lang="bg-BG" dirty="0" smtClean="0">
              <a:latin typeface="Cambria" panose="02040503050406030204" pitchFamily="18" charset="0"/>
            </a:endParaRPr>
          </a:p>
          <a:p>
            <a:pPr>
              <a:buNone/>
            </a:pPr>
            <a:endParaRPr lang="bg-BG" dirty="0" smtClean="0"/>
          </a:p>
          <a:p>
            <a:pPr marL="0" indent="0">
              <a:buNone/>
            </a:pPr>
            <a:endParaRPr lang="bg-BG" dirty="0"/>
          </a:p>
        </p:txBody>
      </p:sp>
    </p:spTree>
    <p:extLst>
      <p:ext uri="{BB962C8B-B14F-4D97-AF65-F5344CB8AC3E}">
        <p14:creationId xmlns:p14="http://schemas.microsoft.com/office/powerpoint/2010/main" val="3506238096"/>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373225" y="1196752"/>
            <a:ext cx="8336425" cy="4566131"/>
            <a:chOff x="570898" y="-438155"/>
            <a:chExt cx="8689604" cy="6167125"/>
          </a:xfrm>
        </p:grpSpPr>
        <p:grpSp>
          <p:nvGrpSpPr>
            <p:cNvPr id="5" name="Group 4"/>
            <p:cNvGrpSpPr/>
            <p:nvPr/>
          </p:nvGrpSpPr>
          <p:grpSpPr>
            <a:xfrm>
              <a:off x="570898" y="-438155"/>
              <a:ext cx="8689604" cy="6167125"/>
              <a:chOff x="570898" y="-438155"/>
              <a:chExt cx="8689604" cy="6167125"/>
            </a:xfrm>
          </p:grpSpPr>
          <p:cxnSp>
            <p:nvCxnSpPr>
              <p:cNvPr id="8" name="Straight Connector 7"/>
              <p:cNvCxnSpPr/>
              <p:nvPr/>
            </p:nvCxnSpPr>
            <p:spPr>
              <a:xfrm flipV="1">
                <a:off x="1795093" y="509212"/>
                <a:ext cx="1634100" cy="1456224"/>
              </a:xfrm>
              <a:prstGeom prst="line">
                <a:avLst/>
              </a:prstGeom>
              <a:noFill/>
              <a:ln w="41275" cap="flat" cmpd="sng" algn="ctr">
                <a:solidFill>
                  <a:srgbClr val="FF3300"/>
                </a:solidFill>
                <a:prstDash val="solid"/>
                <a:miter lim="800000"/>
                <a:headEnd type="arrow"/>
              </a:ln>
              <a:effectLst/>
            </p:spPr>
          </p:cxnSp>
          <p:sp>
            <p:nvSpPr>
              <p:cNvPr id="9" name="Rounded Rectangle 8"/>
              <p:cNvSpPr/>
              <p:nvPr/>
            </p:nvSpPr>
            <p:spPr>
              <a:xfrm>
                <a:off x="3071090" y="1016009"/>
                <a:ext cx="3141027" cy="2490371"/>
              </a:xfrm>
              <a:prstGeom prst="roundRect">
                <a:avLst/>
              </a:prstGeom>
              <a:solidFill>
                <a:sysClr val="window" lastClr="FFFFFF"/>
              </a:solidFill>
              <a:ln w="38100" cap="flat" cmpd="sng" algn="ctr">
                <a:solidFill>
                  <a:srgbClr val="006600"/>
                </a:solidFill>
                <a:prstDash val="solid"/>
                <a:miter lim="800000"/>
              </a:ln>
              <a:effectLst/>
            </p:spPr>
            <p:txBody>
              <a:bodyPr rot="0" spcFirstLastPara="0" vert="horz" wrap="square" lIns="68580" tIns="34290" rIns="68580" bIns="34290" numCol="1" spcCol="0" rtlCol="0" fromWordArt="0" anchor="ctr" anchorCtr="0" forceAA="0" compatLnSpc="1">
                <a:prstTxWarp prst="textNoShape">
                  <a:avLst/>
                </a:prstTxWarp>
                <a:noAutofit/>
              </a:bodyPr>
              <a:lstStyle/>
              <a:p>
                <a:pPr algn="ctr">
                  <a:defRPr/>
                </a:pPr>
                <a:r>
                  <a:rPr lang="en-US" sz="1400" b="1" u="sng" kern="0" dirty="0" smtClean="0">
                    <a:solidFill>
                      <a:srgbClr val="006600"/>
                    </a:solidFill>
                    <a:latin typeface="Cambria" pitchFamily="18" charset="0"/>
                    <a:ea typeface="Calibri" panose="020F0502020204030204" pitchFamily="34" charset="0"/>
                    <a:cs typeface="Times New Roman" panose="02020603050405020304" pitchFamily="18" charset="0"/>
                  </a:rPr>
                  <a:t>Basic set</a:t>
                </a:r>
                <a:r>
                  <a:rPr lang="bg-BG" sz="1200" b="1" kern="0" dirty="0">
                    <a:solidFill>
                      <a:srgbClr val="006600"/>
                    </a:solidFill>
                    <a:latin typeface="Cambria" pitchFamily="18" charset="0"/>
                    <a:ea typeface="Calibri" panose="020F0502020204030204" pitchFamily="34" charset="0"/>
                    <a:cs typeface="Times New Roman" panose="02020603050405020304" pitchFamily="18" charset="0"/>
                  </a:rPr>
                  <a:t> </a:t>
                </a:r>
                <a:endParaRPr lang="bg-BG" sz="1200" kern="0" dirty="0">
                  <a:solidFill>
                    <a:sysClr val="windowText" lastClr="000000"/>
                  </a:solidFill>
                  <a:latin typeface="Cambria" pitchFamily="18" charset="0"/>
                  <a:ea typeface="Calibri" panose="020F0502020204030204" pitchFamily="34" charset="0"/>
                  <a:cs typeface="Times New Roman" panose="02020603050405020304" pitchFamily="18" charset="0"/>
                </a:endParaRPr>
              </a:p>
              <a:p>
                <a:pPr marL="257175" indent="-257175">
                  <a:buFont typeface="Calibri" panose="020F0502020204030204" pitchFamily="34" charset="0"/>
                  <a:buChar char="-"/>
                  <a:defRPr/>
                </a:pPr>
                <a:r>
                  <a:rPr lang="en-US" sz="1300" b="1" kern="0" dirty="0" smtClean="0">
                    <a:solidFill>
                      <a:srgbClr val="006600"/>
                    </a:solidFill>
                    <a:latin typeface="Cambria" pitchFamily="18" charset="0"/>
                    <a:ea typeface="Calibri" panose="020F0502020204030204" pitchFamily="34" charset="0"/>
                    <a:cs typeface="Times New Roman" panose="02020603050405020304" pitchFamily="18" charset="0"/>
                  </a:rPr>
                  <a:t>Prevention</a:t>
                </a:r>
                <a:r>
                  <a:rPr lang="en-US" sz="1300" b="1" kern="0" dirty="0">
                    <a:solidFill>
                      <a:srgbClr val="006600"/>
                    </a:solidFill>
                    <a:latin typeface="Cambria" pitchFamily="18" charset="0"/>
                    <a:ea typeface="Calibri" panose="020F0502020204030204" pitchFamily="34" charset="0"/>
                    <a:cs typeface="Times New Roman" panose="02020603050405020304" pitchFamily="18" charset="0"/>
                  </a:rPr>
                  <a:t>;</a:t>
                </a:r>
              </a:p>
              <a:p>
                <a:pPr marL="257175" indent="-257175">
                  <a:buFont typeface="Calibri" panose="020F0502020204030204" pitchFamily="34" charset="0"/>
                  <a:buChar char="-"/>
                  <a:defRPr/>
                </a:pPr>
                <a:r>
                  <a:rPr lang="en-US" sz="1300" b="1" kern="0" dirty="0">
                    <a:solidFill>
                      <a:srgbClr val="006600"/>
                    </a:solidFill>
                    <a:latin typeface="Cambria" pitchFamily="18" charset="0"/>
                    <a:ea typeface="Calibri" panose="020F0502020204030204" pitchFamily="34" charset="0"/>
                    <a:cs typeface="Times New Roman" panose="02020603050405020304" pitchFamily="18" charset="0"/>
                  </a:rPr>
                  <a:t>Diagnosis and treatment of diseases that are the most common cause of death and disability in the outpatient and hospital care;</a:t>
                </a:r>
              </a:p>
              <a:p>
                <a:pPr marL="257175" indent="-257175">
                  <a:buFont typeface="Calibri" panose="020F0502020204030204" pitchFamily="34" charset="0"/>
                  <a:buChar char="-"/>
                  <a:defRPr/>
                </a:pPr>
                <a:r>
                  <a:rPr lang="en-US" sz="1300" b="1" kern="0" dirty="0">
                    <a:solidFill>
                      <a:srgbClr val="006600"/>
                    </a:solidFill>
                    <a:latin typeface="Cambria" pitchFamily="18" charset="0"/>
                    <a:ea typeface="Calibri" panose="020F0502020204030204" pitchFamily="34" charset="0"/>
                    <a:cs typeface="Times New Roman" panose="02020603050405020304" pitchFamily="18" charset="0"/>
                  </a:rPr>
                  <a:t>maternal and child health</a:t>
                </a:r>
                <a:endParaRPr lang="bg-BG" sz="1300" b="1" kern="0" dirty="0">
                  <a:solidFill>
                    <a:sysClr val="windowText" lastClr="000000"/>
                  </a:solidFill>
                  <a:latin typeface="Cambria" pitchFamily="18" charset="0"/>
                  <a:ea typeface="Calibri" panose="020F0502020204030204" pitchFamily="34" charset="0"/>
                  <a:cs typeface="Times New Roman" panose="02020603050405020304" pitchFamily="18" charset="0"/>
                </a:endParaRPr>
              </a:p>
            </p:txBody>
          </p:sp>
          <p:cxnSp>
            <p:nvCxnSpPr>
              <p:cNvPr id="10" name="Straight Connector 9"/>
              <p:cNvCxnSpPr/>
              <p:nvPr/>
            </p:nvCxnSpPr>
            <p:spPr>
              <a:xfrm flipH="1" flipV="1">
                <a:off x="5875074" y="-351642"/>
                <a:ext cx="2520958" cy="2347057"/>
              </a:xfrm>
              <a:prstGeom prst="line">
                <a:avLst/>
              </a:prstGeom>
              <a:noFill/>
              <a:ln w="41275" cap="flat" cmpd="sng" algn="ctr">
                <a:solidFill>
                  <a:srgbClr val="CCCC00"/>
                </a:solidFill>
                <a:prstDash val="dashDot"/>
                <a:miter lim="800000"/>
                <a:headEnd type="arrow"/>
              </a:ln>
              <a:effectLst/>
            </p:spPr>
          </p:cxnSp>
          <p:sp>
            <p:nvSpPr>
              <p:cNvPr id="11" name="Rounded Rectangle 10"/>
              <p:cNvSpPr/>
              <p:nvPr/>
            </p:nvSpPr>
            <p:spPr>
              <a:xfrm>
                <a:off x="3414408" y="4572000"/>
                <a:ext cx="2461098" cy="1156970"/>
              </a:xfrm>
              <a:prstGeom prst="roundRect">
                <a:avLst/>
              </a:prstGeom>
              <a:solidFill>
                <a:sysClr val="window" lastClr="FFFFFF"/>
              </a:solidFill>
              <a:ln w="38100" cap="flat" cmpd="sng" algn="ctr">
                <a:solidFill>
                  <a:srgbClr val="5B9BD5">
                    <a:lumMod val="75000"/>
                  </a:srgbClr>
                </a:solidFill>
                <a:prstDash val="solid"/>
                <a:miter lim="800000"/>
              </a:ln>
              <a:effectLst/>
            </p:spPr>
            <p:txBody>
              <a:bodyPr rot="0" spcFirstLastPara="0" vert="horz" wrap="square" lIns="68580" tIns="34290" rIns="68580" bIns="34290" numCol="1" spcCol="0" rtlCol="0" fromWordArt="0" anchor="ctr" anchorCtr="0" forceAA="0" compatLnSpc="1">
                <a:prstTxWarp prst="textNoShape">
                  <a:avLst/>
                </a:prstTxWarp>
                <a:noAutofit/>
              </a:bodyPr>
              <a:lstStyle/>
              <a:p>
                <a:pPr algn="ctr">
                  <a:defRPr/>
                </a:pPr>
                <a:r>
                  <a:rPr lang="en-US" sz="1650" b="1" kern="0" dirty="0" smtClean="0">
                    <a:solidFill>
                      <a:srgbClr val="0070C0"/>
                    </a:solidFill>
                    <a:latin typeface="Cambria" panose="02040503050406030204" pitchFamily="18" charset="0"/>
                    <a:ea typeface="Calibri" panose="020F0502020204030204" pitchFamily="34" charset="0"/>
                    <a:cs typeface="Times New Roman" panose="02020603050405020304" pitchFamily="18" charset="0"/>
                  </a:rPr>
                  <a:t>Hospital</a:t>
                </a:r>
                <a:endParaRPr lang="bg-BG" sz="825" b="1" kern="0" dirty="0">
                  <a:solidFill>
                    <a:sysClr val="windowText" lastClr="000000"/>
                  </a:solidFill>
                  <a:ea typeface="Calibri" panose="020F0502020204030204" pitchFamily="34" charset="0"/>
                  <a:cs typeface="Times New Roman" panose="02020603050405020304" pitchFamily="18" charset="0"/>
                </a:endParaRPr>
              </a:p>
            </p:txBody>
          </p:sp>
          <p:sp>
            <p:nvSpPr>
              <p:cNvPr id="12" name="Rounded Rectangle 11"/>
              <p:cNvSpPr/>
              <p:nvPr/>
            </p:nvSpPr>
            <p:spPr>
              <a:xfrm>
                <a:off x="3404681" y="-438155"/>
                <a:ext cx="2453789" cy="963593"/>
              </a:xfrm>
              <a:prstGeom prst="roundRect">
                <a:avLst/>
              </a:prstGeom>
              <a:solidFill>
                <a:sysClr val="window" lastClr="FFFFFF"/>
              </a:solidFill>
              <a:ln w="38100" cap="flat" cmpd="sng" algn="ctr">
                <a:solidFill>
                  <a:srgbClr val="FF9900"/>
                </a:solidFill>
                <a:prstDash val="solid"/>
                <a:miter lim="800000"/>
              </a:ln>
              <a:effectLst/>
            </p:spPr>
            <p:txBody>
              <a:bodyPr rot="0" spcFirstLastPara="0" vert="horz" wrap="square" lIns="68580" tIns="34290" rIns="68580" bIns="34290" numCol="1" spcCol="0" rtlCol="0" fromWordArt="0" anchor="ctr" anchorCtr="0" forceAA="0" compatLnSpc="1">
                <a:prstTxWarp prst="textNoShape">
                  <a:avLst/>
                </a:prstTxWarp>
                <a:noAutofit/>
              </a:bodyPr>
              <a:lstStyle/>
              <a:p>
                <a:pPr algn="ctr">
                  <a:defRPr/>
                </a:pPr>
                <a:r>
                  <a:rPr lang="en-US" sz="2100" b="1" kern="0" dirty="0" smtClean="0">
                    <a:solidFill>
                      <a:srgbClr val="FF9900"/>
                    </a:solidFill>
                    <a:latin typeface="Cambria" panose="02040503050406030204" pitchFamily="18" charset="0"/>
                    <a:ea typeface="Calibri" panose="020F0502020204030204" pitchFamily="34" charset="0"/>
                    <a:cs typeface="Times New Roman" panose="02020603050405020304" pitchFamily="18" charset="0"/>
                  </a:rPr>
                  <a:t>Patient</a:t>
                </a:r>
                <a:endParaRPr lang="bg-BG" sz="825" kern="0" dirty="0">
                  <a:solidFill>
                    <a:sysClr val="windowText" lastClr="000000"/>
                  </a:solidFill>
                  <a:ea typeface="Calibri" panose="020F0502020204030204" pitchFamily="34" charset="0"/>
                  <a:cs typeface="Times New Roman" panose="02020603050405020304" pitchFamily="18" charset="0"/>
                </a:endParaRPr>
              </a:p>
            </p:txBody>
          </p:sp>
          <p:sp>
            <p:nvSpPr>
              <p:cNvPr id="13" name="Rounded Rectangle 12"/>
              <p:cNvSpPr/>
              <p:nvPr/>
            </p:nvSpPr>
            <p:spPr>
              <a:xfrm>
                <a:off x="570898" y="1989141"/>
                <a:ext cx="2021067" cy="1813724"/>
              </a:xfrm>
              <a:prstGeom prst="roundRect">
                <a:avLst/>
              </a:prstGeom>
              <a:solidFill>
                <a:sysClr val="window" lastClr="FFFFFF"/>
              </a:solidFill>
              <a:ln w="38100" cap="flat" cmpd="sng" algn="ctr">
                <a:solidFill>
                  <a:srgbClr val="FF3300"/>
                </a:solidFill>
                <a:prstDash val="solid"/>
                <a:miter lim="800000"/>
              </a:ln>
              <a:effectLst/>
            </p:spPr>
            <p:txBody>
              <a:bodyPr rot="0" spcFirstLastPara="0" vert="horz" wrap="square" lIns="68580" tIns="34290" rIns="68580" bIns="34290" numCol="1" spcCol="0" rtlCol="0" fromWordArt="0" anchor="ctr" anchorCtr="0" forceAA="0" compatLnSpc="1">
                <a:prstTxWarp prst="textNoShape">
                  <a:avLst/>
                </a:prstTxWarp>
                <a:noAutofit/>
              </a:bodyPr>
              <a:lstStyle/>
              <a:p>
                <a:pPr algn="ctr">
                  <a:defRPr/>
                </a:pPr>
                <a:endParaRPr lang="bg-BG" sz="1200" b="1" kern="0" dirty="0">
                  <a:solidFill>
                    <a:srgbClr val="FF3300"/>
                  </a:solidFill>
                  <a:latin typeface="Cambria" panose="02040503050406030204" pitchFamily="18" charset="0"/>
                  <a:ea typeface="Calibri" panose="020F0502020204030204" pitchFamily="34" charset="0"/>
                  <a:cs typeface="Times New Roman" panose="02020603050405020304" pitchFamily="18" charset="0"/>
                </a:endParaRPr>
              </a:p>
              <a:p>
                <a:pPr algn="ctr">
                  <a:defRPr/>
                </a:pPr>
                <a:endParaRPr lang="bg-BG" sz="1200" b="1" kern="0" dirty="0">
                  <a:solidFill>
                    <a:srgbClr val="FF3300"/>
                  </a:solidFill>
                  <a:latin typeface="Cambria" panose="02040503050406030204" pitchFamily="18" charset="0"/>
                  <a:ea typeface="Calibri" panose="020F0502020204030204" pitchFamily="34" charset="0"/>
                  <a:cs typeface="Times New Roman" panose="02020603050405020304" pitchFamily="18" charset="0"/>
                </a:endParaRPr>
              </a:p>
              <a:p>
                <a:pPr algn="ctr">
                  <a:defRPr/>
                </a:pPr>
                <a:r>
                  <a:rPr lang="en-US" sz="1600" b="1" kern="0" dirty="0" smtClean="0">
                    <a:solidFill>
                      <a:srgbClr val="FF3300"/>
                    </a:solidFill>
                    <a:latin typeface="Cambria" panose="02040503050406030204" pitchFamily="18" charset="0"/>
                    <a:ea typeface="Calibri" panose="020F0502020204030204" pitchFamily="34" charset="0"/>
                    <a:cs typeface="Times New Roman" panose="02020603050405020304" pitchFamily="18" charset="0"/>
                  </a:rPr>
                  <a:t>Emergency set</a:t>
                </a:r>
                <a:endParaRPr lang="bg-BG" sz="1600" b="1" kern="0" dirty="0" smtClean="0">
                  <a:solidFill>
                    <a:srgbClr val="FF3300"/>
                  </a:solidFill>
                  <a:latin typeface="Cambria" panose="02040503050406030204" pitchFamily="18" charset="0"/>
                  <a:ea typeface="Calibri" panose="020F0502020204030204" pitchFamily="34" charset="0"/>
                  <a:cs typeface="Times New Roman" panose="02020603050405020304" pitchFamily="18" charset="0"/>
                </a:endParaRPr>
              </a:p>
              <a:p>
                <a:pPr algn="ctr">
                  <a:defRPr/>
                </a:pPr>
                <a:endParaRPr lang="bg-BG" sz="1200" b="1" kern="0" dirty="0" smtClean="0">
                  <a:solidFill>
                    <a:srgbClr val="FF3300"/>
                  </a:solidFill>
                  <a:latin typeface="Cambria" panose="02040503050406030204" pitchFamily="18" charset="0"/>
                  <a:ea typeface="Calibri" panose="020F0502020204030204" pitchFamily="34" charset="0"/>
                  <a:cs typeface="Times New Roman" panose="02020603050405020304" pitchFamily="18" charset="0"/>
                </a:endParaRPr>
              </a:p>
              <a:p>
                <a:pPr marL="67628">
                  <a:defRPr/>
                </a:pPr>
                <a:r>
                  <a:rPr lang="en-US" sz="1400" b="1" kern="0" dirty="0">
                    <a:solidFill>
                      <a:srgbClr val="FF3300"/>
                    </a:solidFill>
                    <a:latin typeface="Cambria" panose="02040503050406030204" pitchFamily="18" charset="0"/>
                    <a:ea typeface="Calibri" panose="020F0502020204030204" pitchFamily="34" charset="0"/>
                    <a:cs typeface="Times New Roman" panose="02020603050405020304" pitchFamily="18" charset="0"/>
                  </a:rPr>
                  <a:t>Life-threatening </a:t>
                </a:r>
                <a:r>
                  <a:rPr lang="en-US" sz="1400" b="1" kern="0" dirty="0" smtClean="0">
                    <a:solidFill>
                      <a:srgbClr val="FF3300"/>
                    </a:solidFill>
                    <a:latin typeface="Cambria" panose="02040503050406030204" pitchFamily="18" charset="0"/>
                    <a:ea typeface="Calibri" panose="020F0502020204030204" pitchFamily="34" charset="0"/>
                    <a:cs typeface="Times New Roman" panose="02020603050405020304" pitchFamily="18" charset="0"/>
                  </a:rPr>
                  <a:t>emergency conditions</a:t>
                </a:r>
                <a:r>
                  <a:rPr lang="bg-BG" sz="1200" kern="0" dirty="0">
                    <a:solidFill>
                      <a:srgbClr val="FF3300"/>
                    </a:solidFill>
                    <a:latin typeface="Cambria" panose="02040503050406030204" pitchFamily="18" charset="0"/>
                    <a:ea typeface="Calibri" panose="020F0502020204030204" pitchFamily="34" charset="0"/>
                    <a:cs typeface="Times New Roman" panose="02020603050405020304" pitchFamily="18" charset="0"/>
                  </a:rPr>
                  <a:t> </a:t>
                </a:r>
                <a:endParaRPr lang="bg-BG" sz="1200" kern="0" dirty="0">
                  <a:solidFill>
                    <a:sysClr val="windowText" lastClr="000000"/>
                  </a:solidFill>
                  <a:ea typeface="Calibri" panose="020F0502020204030204" pitchFamily="34" charset="0"/>
                  <a:cs typeface="Times New Roman" panose="02020603050405020304" pitchFamily="18" charset="0"/>
                </a:endParaRPr>
              </a:p>
              <a:p>
                <a:pPr marL="67628">
                  <a:defRPr/>
                </a:pPr>
                <a:r>
                  <a:rPr lang="bg-BG" sz="975" kern="0" dirty="0">
                    <a:solidFill>
                      <a:srgbClr val="FF3300"/>
                    </a:solidFill>
                    <a:latin typeface="Cambria" panose="02040503050406030204" pitchFamily="18" charset="0"/>
                    <a:ea typeface="Calibri" panose="020F0502020204030204" pitchFamily="34" charset="0"/>
                    <a:cs typeface="Times New Roman" panose="02020603050405020304" pitchFamily="18" charset="0"/>
                  </a:rPr>
                  <a:t> </a:t>
                </a:r>
                <a:endParaRPr lang="bg-BG" sz="825" kern="0" dirty="0">
                  <a:solidFill>
                    <a:sysClr val="windowText" lastClr="000000"/>
                  </a:solidFill>
                  <a:ea typeface="Calibri" panose="020F0502020204030204" pitchFamily="34" charset="0"/>
                  <a:cs typeface="Times New Roman" panose="02020603050405020304" pitchFamily="18" charset="0"/>
                </a:endParaRPr>
              </a:p>
              <a:p>
                <a:pPr marL="67628">
                  <a:defRPr/>
                </a:pPr>
                <a:r>
                  <a:rPr lang="bg-BG" sz="975" kern="0" dirty="0">
                    <a:solidFill>
                      <a:srgbClr val="FF3300"/>
                    </a:solidFill>
                    <a:latin typeface="Cambria" panose="02040503050406030204" pitchFamily="18" charset="0"/>
                    <a:ea typeface="Calibri" panose="020F0502020204030204" pitchFamily="34" charset="0"/>
                    <a:cs typeface="Times New Roman" panose="02020603050405020304" pitchFamily="18" charset="0"/>
                  </a:rPr>
                  <a:t> </a:t>
                </a:r>
                <a:endParaRPr lang="bg-BG" sz="825" kern="0" dirty="0">
                  <a:solidFill>
                    <a:sysClr val="windowText" lastClr="000000"/>
                  </a:solidFill>
                  <a:ea typeface="Calibri" panose="020F0502020204030204" pitchFamily="34" charset="0"/>
                  <a:cs typeface="Times New Roman" panose="02020603050405020304" pitchFamily="18" charset="0"/>
                </a:endParaRPr>
              </a:p>
            </p:txBody>
          </p:sp>
          <p:sp>
            <p:nvSpPr>
              <p:cNvPr id="14" name="Rounded Rectangle 13"/>
              <p:cNvSpPr/>
              <p:nvPr/>
            </p:nvSpPr>
            <p:spPr>
              <a:xfrm>
                <a:off x="6536987" y="2003898"/>
                <a:ext cx="2723515" cy="1614792"/>
              </a:xfrm>
              <a:prstGeom prst="roundRect">
                <a:avLst/>
              </a:prstGeom>
              <a:solidFill>
                <a:sysClr val="window" lastClr="FFFFFF"/>
              </a:solidFill>
              <a:ln w="38100" cap="flat" cmpd="sng" algn="ctr">
                <a:solidFill>
                  <a:srgbClr val="CCCC00"/>
                </a:solidFill>
                <a:prstDash val="solid"/>
                <a:miter lim="800000"/>
              </a:ln>
              <a:effectLst/>
            </p:spPr>
            <p:txBody>
              <a:bodyPr rot="0" spcFirstLastPara="0" vert="horz" wrap="square" lIns="68580" tIns="34290" rIns="68580" bIns="34290" numCol="1" spcCol="0" rtlCol="0" fromWordArt="0" anchor="ctr" anchorCtr="0" forceAA="0" compatLnSpc="1">
                <a:prstTxWarp prst="textNoShape">
                  <a:avLst/>
                </a:prstTxWarp>
                <a:noAutofit/>
              </a:bodyPr>
              <a:lstStyle/>
              <a:p>
                <a:pPr algn="ctr">
                  <a:defRPr/>
                </a:pPr>
                <a:r>
                  <a:rPr lang="en-US" sz="1400" b="1" kern="0" dirty="0" smtClean="0">
                    <a:solidFill>
                      <a:srgbClr val="CCCC00"/>
                    </a:solidFill>
                    <a:latin typeface="Cambria" panose="02040503050406030204" pitchFamily="18" charset="0"/>
                    <a:ea typeface="Calibri" panose="020F0502020204030204" pitchFamily="34" charset="0"/>
                    <a:cs typeface="Times New Roman" panose="02020603050405020304" pitchFamily="18" charset="0"/>
                  </a:rPr>
                  <a:t>Additional set</a:t>
                </a:r>
                <a:endParaRPr lang="bg-BG" sz="1400" kern="0" dirty="0">
                  <a:solidFill>
                    <a:sysClr val="windowText" lastClr="000000"/>
                  </a:solidFill>
                  <a:ea typeface="Calibri" panose="020F0502020204030204" pitchFamily="34" charset="0"/>
                  <a:cs typeface="Times New Roman" panose="02020603050405020304" pitchFamily="18" charset="0"/>
                </a:endParaRPr>
              </a:p>
              <a:p>
                <a:pPr algn="ctr">
                  <a:defRPr/>
                </a:pPr>
                <a:r>
                  <a:rPr lang="bg-BG" sz="1200" b="1" kern="0" dirty="0">
                    <a:solidFill>
                      <a:srgbClr val="CCCC00"/>
                    </a:solidFill>
                    <a:latin typeface="Cambria" panose="02040503050406030204" pitchFamily="18" charset="0"/>
                    <a:ea typeface="Calibri" panose="020F0502020204030204" pitchFamily="34" charset="0"/>
                    <a:cs typeface="Times New Roman" panose="02020603050405020304" pitchFamily="18" charset="0"/>
                  </a:rPr>
                  <a:t> </a:t>
                </a:r>
                <a:endParaRPr lang="bg-BG" sz="1200" kern="0" dirty="0">
                  <a:solidFill>
                    <a:sysClr val="windowText" lastClr="000000"/>
                  </a:solidFill>
                  <a:ea typeface="Calibri" panose="020F0502020204030204" pitchFamily="34" charset="0"/>
                  <a:cs typeface="Times New Roman" panose="02020603050405020304" pitchFamily="18" charset="0"/>
                </a:endParaRPr>
              </a:p>
              <a:p>
                <a:pPr>
                  <a:defRPr/>
                </a:pPr>
                <a:r>
                  <a:rPr lang="en-US" sz="1300" b="1" kern="0" dirty="0" smtClean="0">
                    <a:solidFill>
                      <a:srgbClr val="CCCC00"/>
                    </a:solidFill>
                    <a:latin typeface="Cambria" panose="02040503050406030204" pitchFamily="18" charset="0"/>
                    <a:ea typeface="Calibri" panose="020F0502020204030204" pitchFamily="34" charset="0"/>
                    <a:cs typeface="Times New Roman" panose="02020603050405020304" pitchFamily="18" charset="0"/>
                  </a:rPr>
                  <a:t>Diagnosis and treatment of disease outside the scope of the basic set</a:t>
                </a:r>
                <a:endParaRPr lang="bg-BG" sz="1300" b="1" kern="0" dirty="0">
                  <a:solidFill>
                    <a:sysClr val="windowText" lastClr="000000"/>
                  </a:solidFill>
                  <a:ea typeface="Calibri" panose="020F0502020204030204" pitchFamily="34" charset="0"/>
                  <a:cs typeface="Times New Roman" panose="02020603050405020304" pitchFamily="18" charset="0"/>
                </a:endParaRPr>
              </a:p>
              <a:p>
                <a:pPr marL="67628">
                  <a:defRPr/>
                </a:pPr>
                <a:r>
                  <a:rPr lang="bg-BG" sz="900" kern="0" dirty="0">
                    <a:solidFill>
                      <a:srgbClr val="CCCC00"/>
                    </a:solidFill>
                    <a:latin typeface="Cambria" panose="02040503050406030204" pitchFamily="18" charset="0"/>
                    <a:ea typeface="Calibri" panose="020F0502020204030204" pitchFamily="34" charset="0"/>
                    <a:cs typeface="Times New Roman" panose="02020603050405020304" pitchFamily="18" charset="0"/>
                  </a:rPr>
                  <a:t> </a:t>
                </a:r>
                <a:endParaRPr lang="bg-BG" sz="825" kern="0" dirty="0">
                  <a:solidFill>
                    <a:sysClr val="windowText" lastClr="000000"/>
                  </a:solidFill>
                  <a:ea typeface="Calibri" panose="020F0502020204030204" pitchFamily="34" charset="0"/>
                  <a:cs typeface="Times New Roman" panose="02020603050405020304" pitchFamily="18" charset="0"/>
                </a:endParaRPr>
              </a:p>
            </p:txBody>
          </p:sp>
          <p:cxnSp>
            <p:nvCxnSpPr>
              <p:cNvPr id="15" name="Straight Arrow Connector 14"/>
              <p:cNvCxnSpPr/>
              <p:nvPr/>
            </p:nvCxnSpPr>
            <p:spPr>
              <a:xfrm flipH="1">
                <a:off x="5875938" y="3673697"/>
                <a:ext cx="2520093" cy="1918002"/>
              </a:xfrm>
              <a:prstGeom prst="straightConnector1">
                <a:avLst/>
              </a:prstGeom>
              <a:noFill/>
              <a:ln w="38100" cap="flat" cmpd="sng" algn="ctr">
                <a:solidFill>
                  <a:srgbClr val="CCCC00"/>
                </a:solidFill>
                <a:prstDash val="dashDot"/>
                <a:miter lim="800000"/>
                <a:tailEnd type="triangle"/>
              </a:ln>
              <a:effectLst/>
            </p:spPr>
          </p:cxnSp>
          <p:cxnSp>
            <p:nvCxnSpPr>
              <p:cNvPr id="16" name="Straight Arrow Connector 15"/>
              <p:cNvCxnSpPr/>
              <p:nvPr/>
            </p:nvCxnSpPr>
            <p:spPr>
              <a:xfrm flipH="1">
                <a:off x="5875506" y="3638145"/>
                <a:ext cx="1468579" cy="1161821"/>
              </a:xfrm>
              <a:prstGeom prst="straightConnector1">
                <a:avLst/>
              </a:prstGeom>
              <a:noFill/>
              <a:ln w="38100" cap="flat" cmpd="sng" algn="ctr">
                <a:solidFill>
                  <a:srgbClr val="006600"/>
                </a:solidFill>
                <a:prstDash val="solid"/>
                <a:miter lim="800000"/>
                <a:tailEnd type="triangle"/>
              </a:ln>
              <a:effectLst/>
            </p:spPr>
          </p:cxnSp>
          <p:sp>
            <p:nvSpPr>
              <p:cNvPr id="17" name="Rounded Rectangle 16"/>
              <p:cNvSpPr/>
              <p:nvPr/>
            </p:nvSpPr>
            <p:spPr>
              <a:xfrm>
                <a:off x="6011693" y="3706154"/>
                <a:ext cx="1104076" cy="751128"/>
              </a:xfrm>
              <a:prstGeom prst="roundRect">
                <a:avLst/>
              </a:prstGeom>
              <a:solidFill>
                <a:sysClr val="window" lastClr="FFFFFF"/>
              </a:solidFill>
              <a:ln w="38100" cap="flat" cmpd="sng" algn="ctr">
                <a:solidFill>
                  <a:srgbClr val="800000"/>
                </a:solidFill>
                <a:prstDash val="solid"/>
                <a:miter lim="800000"/>
              </a:ln>
              <a:effectLst/>
            </p:spPr>
            <p:txBody>
              <a:bodyPr rot="0" spcFirstLastPara="0" vert="horz" wrap="square" lIns="68580" tIns="34290" rIns="68580" bIns="34290" numCol="1" spcCol="0" rtlCol="0" fromWordArt="0" anchor="ctr" anchorCtr="0" forceAA="0" compatLnSpc="1">
                <a:prstTxWarp prst="textNoShape">
                  <a:avLst/>
                </a:prstTxWarp>
                <a:noAutofit/>
              </a:bodyPr>
              <a:lstStyle/>
              <a:p>
                <a:pPr algn="ctr">
                  <a:defRPr/>
                </a:pPr>
                <a:r>
                  <a:rPr lang="en-US" sz="1200" b="1" kern="0" dirty="0" smtClean="0">
                    <a:solidFill>
                      <a:srgbClr val="800000"/>
                    </a:solidFill>
                    <a:latin typeface="Cambria" panose="02040503050406030204" pitchFamily="18" charset="0"/>
                    <a:ea typeface="Calibri" panose="020F0502020204030204" pitchFamily="34" charset="0"/>
                    <a:cs typeface="Times New Roman" panose="02020603050405020304" pitchFamily="18" charset="0"/>
                  </a:rPr>
                  <a:t>List of waiting people</a:t>
                </a:r>
                <a:endParaRPr lang="bg-BG" sz="1200" b="1" kern="0" dirty="0">
                  <a:solidFill>
                    <a:sysClr val="window" lastClr="FFFFFF"/>
                  </a:solidFill>
                  <a:ea typeface="Calibri" panose="020F0502020204030204" pitchFamily="34" charset="0"/>
                  <a:cs typeface="Times New Roman" panose="02020603050405020304" pitchFamily="18" charset="0"/>
                </a:endParaRPr>
              </a:p>
            </p:txBody>
          </p:sp>
          <p:cxnSp>
            <p:nvCxnSpPr>
              <p:cNvPr id="18" name="Straight Connector 17"/>
              <p:cNvCxnSpPr/>
              <p:nvPr/>
            </p:nvCxnSpPr>
            <p:spPr>
              <a:xfrm>
                <a:off x="2470621" y="3780267"/>
                <a:ext cx="3527845" cy="46305"/>
              </a:xfrm>
              <a:prstGeom prst="line">
                <a:avLst/>
              </a:prstGeom>
              <a:noFill/>
              <a:ln w="41275" cap="flat" cmpd="sng" algn="ctr">
                <a:solidFill>
                  <a:srgbClr val="FF3300"/>
                </a:solidFill>
                <a:prstDash val="solid"/>
                <a:miter lim="800000"/>
                <a:headEnd type="arrow"/>
              </a:ln>
              <a:effectLst/>
            </p:spPr>
          </p:cxnSp>
          <p:cxnSp>
            <p:nvCxnSpPr>
              <p:cNvPr id="19" name="Straight Connector 18"/>
              <p:cNvCxnSpPr/>
              <p:nvPr/>
            </p:nvCxnSpPr>
            <p:spPr>
              <a:xfrm flipH="1" flipV="1">
                <a:off x="1795093" y="3826572"/>
                <a:ext cx="1613318" cy="972995"/>
              </a:xfrm>
              <a:prstGeom prst="line">
                <a:avLst/>
              </a:prstGeom>
              <a:noFill/>
              <a:ln w="41275" cap="flat" cmpd="sng" algn="ctr">
                <a:solidFill>
                  <a:srgbClr val="FF3300"/>
                </a:solidFill>
                <a:prstDash val="solid"/>
                <a:miter lim="800000"/>
                <a:headEnd type="arrow"/>
              </a:ln>
              <a:effectLst/>
            </p:spPr>
          </p:cxnSp>
        </p:grpSp>
        <p:sp>
          <p:nvSpPr>
            <p:cNvPr id="6" name="Rounded Rectangle 5"/>
            <p:cNvSpPr/>
            <p:nvPr/>
          </p:nvSpPr>
          <p:spPr>
            <a:xfrm>
              <a:off x="4844374" y="3644419"/>
              <a:ext cx="1030699" cy="607389"/>
            </a:xfrm>
            <a:prstGeom prst="roundRect">
              <a:avLst/>
            </a:prstGeom>
            <a:solidFill>
              <a:sysClr val="window" lastClr="FFFFFF"/>
            </a:solidFill>
            <a:ln w="38100" cap="flat" cmpd="sng" algn="ctr">
              <a:solidFill>
                <a:srgbClr val="FF3300"/>
              </a:solidFill>
              <a:prstDash val="solid"/>
              <a:miter lim="800000"/>
            </a:ln>
            <a:effectLst/>
          </p:spPr>
          <p:txBody>
            <a:bodyPr rot="0" spcFirstLastPara="0" vert="horz" wrap="square" lIns="68580" tIns="34290" rIns="68580" bIns="34290" numCol="1" spcCol="0" rtlCol="0" fromWordArt="0" anchor="ctr" anchorCtr="0" forceAA="0" compatLnSpc="1">
              <a:prstTxWarp prst="textNoShape">
                <a:avLst/>
              </a:prstTxWarp>
              <a:noAutofit/>
            </a:bodyPr>
            <a:lstStyle/>
            <a:p>
              <a:pPr algn="ctr">
                <a:defRPr/>
              </a:pPr>
              <a:r>
                <a:rPr lang="en-US" sz="1200" b="1" kern="0" dirty="0" smtClean="0">
                  <a:solidFill>
                    <a:srgbClr val="FF3300"/>
                  </a:solidFill>
                  <a:latin typeface="Cambria" panose="02040503050406030204" pitchFamily="18" charset="0"/>
                  <a:ea typeface="Calibri" panose="020F0502020204030204" pitchFamily="34" charset="0"/>
                  <a:cs typeface="Times New Roman" panose="02020603050405020304" pitchFamily="18" charset="0"/>
                </a:rPr>
                <a:t>Emergency conditions</a:t>
              </a:r>
              <a:endParaRPr lang="bg-BG" sz="1200" b="1" kern="0" dirty="0">
                <a:solidFill>
                  <a:sysClr val="window" lastClr="FFFFFF"/>
                </a:solidFill>
                <a:ea typeface="Calibri" panose="020F0502020204030204" pitchFamily="34" charset="0"/>
                <a:cs typeface="Times New Roman" panose="02020603050405020304" pitchFamily="18" charset="0"/>
              </a:endParaRPr>
            </a:p>
          </p:txBody>
        </p:sp>
        <p:cxnSp>
          <p:nvCxnSpPr>
            <p:cNvPr id="7" name="Straight Connector 6"/>
            <p:cNvCxnSpPr/>
            <p:nvPr/>
          </p:nvCxnSpPr>
          <p:spPr>
            <a:xfrm flipH="1" flipV="1">
              <a:off x="5858470" y="509212"/>
              <a:ext cx="1502384" cy="1479930"/>
            </a:xfrm>
            <a:prstGeom prst="line">
              <a:avLst/>
            </a:prstGeom>
            <a:noFill/>
            <a:ln w="41275" cap="flat" cmpd="sng" algn="ctr">
              <a:solidFill>
                <a:srgbClr val="006600"/>
              </a:solidFill>
              <a:prstDash val="solid"/>
              <a:miter lim="800000"/>
              <a:headEnd type="arrow"/>
            </a:ln>
            <a:effectLst/>
          </p:spPr>
        </p:cxnSp>
      </p:grpSp>
      <p:graphicFrame>
        <p:nvGraphicFramePr>
          <p:cNvPr id="36" name="Table 35"/>
          <p:cNvGraphicFramePr>
            <a:graphicFrameLocks noGrp="1"/>
          </p:cNvGraphicFramePr>
          <p:nvPr>
            <p:extLst>
              <p:ext uri="{D42A27DB-BD31-4B8C-83A1-F6EECF244321}">
                <p14:modId xmlns:p14="http://schemas.microsoft.com/office/powerpoint/2010/main" val="2757804451"/>
              </p:ext>
            </p:extLst>
          </p:nvPr>
        </p:nvGraphicFramePr>
        <p:xfrm>
          <a:off x="467544" y="4645570"/>
          <a:ext cx="1584176" cy="1447727"/>
        </p:xfrm>
        <a:graphic>
          <a:graphicData uri="http://schemas.openxmlformats.org/drawingml/2006/table">
            <a:tbl>
              <a:tblPr firstRow="1" firstCol="1" bandRow="1"/>
              <a:tblGrid>
                <a:gridCol w="635858"/>
                <a:gridCol w="948318"/>
              </a:tblGrid>
              <a:tr h="368563">
                <a:tc gridSpan="2">
                  <a:txBody>
                    <a:bodyPr/>
                    <a:lstStyle/>
                    <a:p>
                      <a:pPr algn="l">
                        <a:spcAft>
                          <a:spcPts val="0"/>
                        </a:spcAft>
                        <a:tabLst>
                          <a:tab pos="1028700" algn="l"/>
                        </a:tabLst>
                      </a:pPr>
                      <a:r>
                        <a:rPr lang="en-US" sz="1100" b="1" dirty="0" smtClean="0">
                          <a:effectLst/>
                          <a:latin typeface="Cambria" panose="02040503050406030204" pitchFamily="18" charset="0"/>
                          <a:ea typeface="Calibri" panose="020F0502020204030204" pitchFamily="34" charset="0"/>
                          <a:cs typeface="Times New Roman" panose="02020603050405020304" pitchFamily="18" charset="0"/>
                        </a:rPr>
                        <a:t>Possible</a:t>
                      </a:r>
                      <a:r>
                        <a:rPr lang="en-US" sz="1100" b="1" baseline="0" dirty="0" smtClean="0">
                          <a:effectLst/>
                          <a:latin typeface="Cambria" panose="02040503050406030204" pitchFamily="18" charset="0"/>
                          <a:ea typeface="Calibri" panose="020F0502020204030204" pitchFamily="34" charset="0"/>
                          <a:cs typeface="Times New Roman" panose="02020603050405020304" pitchFamily="18" charset="0"/>
                        </a:rPr>
                        <a:t> sources of financing</a:t>
                      </a:r>
                      <a:endParaRPr lang="bg-BG"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bg-BG"/>
                    </a:p>
                  </a:txBody>
                  <a:tcPr/>
                </a:tc>
              </a:tr>
              <a:tr h="368563">
                <a:tc>
                  <a:txBody>
                    <a:bodyPr/>
                    <a:lstStyle/>
                    <a:p>
                      <a:pPr algn="l">
                        <a:spcAft>
                          <a:spcPts val="0"/>
                        </a:spcAft>
                        <a:tabLst>
                          <a:tab pos="1028700" algn="l"/>
                        </a:tabLst>
                      </a:pPr>
                      <a:r>
                        <a:rPr lang="bg-BG" sz="800" dirty="0">
                          <a:effectLst/>
                          <a:latin typeface="Calibri" panose="020F0502020204030204" pitchFamily="34" charset="0"/>
                          <a:ea typeface="Calibri" panose="020F0502020204030204" pitchFamily="34" charset="0"/>
                          <a:cs typeface="Times New Roman" panose="02020603050405020304" pitchFamily="18" charset="0"/>
                        </a:rPr>
                        <a:t> </a:t>
                      </a:r>
                    </a:p>
                  </a:txBody>
                  <a:tcPr marL="51435" marR="514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tabLst>
                          <a:tab pos="1028700" algn="l"/>
                        </a:tabLst>
                      </a:pPr>
                      <a:r>
                        <a:rPr lang="en-US" sz="1200" b="1" dirty="0" smtClean="0">
                          <a:effectLst/>
                          <a:latin typeface="Cambria" panose="02040503050406030204" pitchFamily="18" charset="0"/>
                          <a:ea typeface="Calibri" panose="020F0502020204030204" pitchFamily="34" charset="0"/>
                          <a:cs typeface="Times New Roman" panose="02020603050405020304" pitchFamily="18" charset="0"/>
                        </a:rPr>
                        <a:t>State budget</a:t>
                      </a:r>
                      <a:endParaRPr lang="bg-BG"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76940">
                <a:tc>
                  <a:txBody>
                    <a:bodyPr/>
                    <a:lstStyle/>
                    <a:p>
                      <a:pPr algn="l">
                        <a:spcAft>
                          <a:spcPts val="0"/>
                        </a:spcAft>
                        <a:tabLst>
                          <a:tab pos="1028700" algn="l"/>
                        </a:tabLst>
                      </a:pPr>
                      <a:r>
                        <a:rPr lang="bg-BG" sz="800">
                          <a:effectLst/>
                          <a:latin typeface="Calibri" panose="020F0502020204030204" pitchFamily="34" charset="0"/>
                          <a:ea typeface="Calibri" panose="020F0502020204030204" pitchFamily="34" charset="0"/>
                          <a:cs typeface="Times New Roman" panose="02020603050405020304" pitchFamily="18" charset="0"/>
                        </a:rPr>
                        <a:t> </a:t>
                      </a:r>
                    </a:p>
                  </a:txBody>
                  <a:tcPr marL="51435" marR="514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tabLst>
                          <a:tab pos="1028700" algn="l"/>
                        </a:tabLst>
                      </a:pPr>
                      <a:r>
                        <a:rPr lang="en-US" sz="1200" b="1" dirty="0" smtClean="0">
                          <a:effectLst/>
                          <a:latin typeface="Cambria" panose="02040503050406030204" pitchFamily="18" charset="0"/>
                          <a:ea typeface="Calibri" panose="020F0502020204030204" pitchFamily="34" charset="0"/>
                          <a:cs typeface="Times New Roman" panose="02020603050405020304" pitchFamily="18" charset="0"/>
                        </a:rPr>
                        <a:t>NHIF</a:t>
                      </a:r>
                      <a:endParaRPr lang="bg-BG"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33661">
                <a:tc>
                  <a:txBody>
                    <a:bodyPr/>
                    <a:lstStyle/>
                    <a:p>
                      <a:pPr algn="l">
                        <a:spcAft>
                          <a:spcPts val="0"/>
                        </a:spcAft>
                        <a:tabLst>
                          <a:tab pos="1028700" algn="l"/>
                        </a:tabLst>
                      </a:pPr>
                      <a:r>
                        <a:rPr lang="bg-BG" sz="800">
                          <a:effectLst/>
                          <a:latin typeface="Calibri" panose="020F0502020204030204" pitchFamily="34" charset="0"/>
                          <a:ea typeface="Calibri" panose="020F0502020204030204" pitchFamily="34" charset="0"/>
                          <a:cs typeface="Times New Roman" panose="02020603050405020304" pitchFamily="18" charset="0"/>
                        </a:rPr>
                        <a:t> </a:t>
                      </a:r>
                    </a:p>
                  </a:txBody>
                  <a:tcPr marL="51435" marR="514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tabLst>
                          <a:tab pos="1028700" algn="l"/>
                        </a:tabLst>
                      </a:pPr>
                      <a:r>
                        <a:rPr lang="en-US" sz="1200" b="1" dirty="0" smtClean="0">
                          <a:effectLst/>
                          <a:latin typeface="Cambria" panose="02040503050406030204" pitchFamily="18" charset="0"/>
                          <a:ea typeface="Calibri" panose="020F0502020204030204" pitchFamily="34" charset="0"/>
                          <a:cs typeface="Times New Roman" panose="02020603050405020304" pitchFamily="18" charset="0"/>
                        </a:rPr>
                        <a:t>SOI</a:t>
                      </a:r>
                      <a:endParaRPr lang="bg-BG"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cxnSp>
        <p:nvCxnSpPr>
          <p:cNvPr id="37" name="Straight Arrow Connector 36"/>
          <p:cNvCxnSpPr/>
          <p:nvPr/>
        </p:nvCxnSpPr>
        <p:spPr>
          <a:xfrm>
            <a:off x="624180" y="5157192"/>
            <a:ext cx="256699" cy="0"/>
          </a:xfrm>
          <a:prstGeom prst="straightConnector1">
            <a:avLst/>
          </a:prstGeom>
          <a:noFill/>
          <a:ln w="38100" cap="flat" cmpd="sng" algn="ctr">
            <a:solidFill>
              <a:srgbClr val="FF3300"/>
            </a:solidFill>
            <a:prstDash val="solid"/>
            <a:miter lim="800000"/>
            <a:tailEnd type="triangle"/>
          </a:ln>
          <a:effectLst/>
        </p:spPr>
      </p:cxnSp>
      <p:cxnSp>
        <p:nvCxnSpPr>
          <p:cNvPr id="38" name="Straight Arrow Connector 37"/>
          <p:cNvCxnSpPr/>
          <p:nvPr/>
        </p:nvCxnSpPr>
        <p:spPr>
          <a:xfrm>
            <a:off x="624180" y="5589240"/>
            <a:ext cx="256699" cy="0"/>
          </a:xfrm>
          <a:prstGeom prst="straightConnector1">
            <a:avLst/>
          </a:prstGeom>
          <a:noFill/>
          <a:ln w="38100" cap="flat" cmpd="sng" algn="ctr">
            <a:solidFill>
              <a:srgbClr val="006600"/>
            </a:solidFill>
            <a:prstDash val="solid"/>
            <a:miter lim="800000"/>
            <a:tailEnd type="triangle"/>
          </a:ln>
          <a:effectLst/>
        </p:spPr>
      </p:cxnSp>
      <p:cxnSp>
        <p:nvCxnSpPr>
          <p:cNvPr id="39" name="Straight Arrow Connector 38"/>
          <p:cNvCxnSpPr/>
          <p:nvPr/>
        </p:nvCxnSpPr>
        <p:spPr>
          <a:xfrm>
            <a:off x="624180" y="5949280"/>
            <a:ext cx="256699" cy="0"/>
          </a:xfrm>
          <a:prstGeom prst="straightConnector1">
            <a:avLst/>
          </a:prstGeom>
          <a:noFill/>
          <a:ln w="38100" cap="flat" cmpd="sng" algn="ctr">
            <a:solidFill>
              <a:srgbClr val="CCCC00"/>
            </a:solidFill>
            <a:prstDash val="dashDot"/>
            <a:miter lim="800000"/>
            <a:tailEnd type="triangle"/>
          </a:ln>
          <a:effectLst/>
        </p:spPr>
      </p:cxnSp>
      <p:sp>
        <p:nvSpPr>
          <p:cNvPr id="2" name="Rectangle 1"/>
          <p:cNvSpPr/>
          <p:nvPr/>
        </p:nvSpPr>
        <p:spPr>
          <a:xfrm>
            <a:off x="467544" y="186687"/>
            <a:ext cx="8178141" cy="697584"/>
          </a:xfrm>
          <a:prstGeom prst="rect">
            <a:avLst/>
          </a:prstGeom>
          <a:ln>
            <a:solidFill>
              <a:schemeClr val="bg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bg-BG" sz="3200" b="1" dirty="0" smtClean="0"/>
          </a:p>
          <a:p>
            <a:pPr algn="ctr"/>
            <a:r>
              <a:rPr lang="en-US" sz="2800" b="1" dirty="0" smtClean="0">
                <a:solidFill>
                  <a:schemeClr val="tx1"/>
                </a:solidFill>
                <a:latin typeface="Cambria" panose="02040503050406030204" pitchFamily="18" charset="0"/>
                <a:ea typeface="+mj-ea"/>
                <a:cs typeface="+mj-cs"/>
              </a:rPr>
              <a:t>Financing sets of healthcare activities</a:t>
            </a:r>
            <a:r>
              <a:rPr lang="bg-BG" sz="3200" b="1" dirty="0">
                <a:solidFill>
                  <a:schemeClr val="tx1"/>
                </a:solidFill>
                <a:ea typeface="+mj-ea"/>
                <a:cs typeface="+mj-cs"/>
              </a:rPr>
              <a:t/>
            </a:r>
            <a:br>
              <a:rPr lang="bg-BG" sz="3200" b="1" dirty="0">
                <a:solidFill>
                  <a:schemeClr val="tx1"/>
                </a:solidFill>
                <a:ea typeface="+mj-ea"/>
                <a:cs typeface="+mj-cs"/>
              </a:rPr>
            </a:br>
            <a:endParaRPr lang="bg-BG" sz="3200" b="1" dirty="0">
              <a:solidFill>
                <a:schemeClr val="tx1"/>
              </a:solidFill>
              <a:ea typeface="+mj-ea"/>
              <a:cs typeface="+mj-cs"/>
            </a:endParaRPr>
          </a:p>
        </p:txBody>
      </p:sp>
      <p:cxnSp>
        <p:nvCxnSpPr>
          <p:cNvPr id="23" name="Straight Connector 22"/>
          <p:cNvCxnSpPr>
            <a:stCxn id="9" idx="0"/>
            <a:endCxn id="12" idx="2"/>
          </p:cNvCxnSpPr>
          <p:nvPr/>
        </p:nvCxnSpPr>
        <p:spPr>
          <a:xfrm flipH="1" flipV="1">
            <a:off x="4268861" y="1910195"/>
            <a:ext cx="9621" cy="363218"/>
          </a:xfrm>
          <a:prstGeom prst="line">
            <a:avLst/>
          </a:prstGeom>
          <a:noFill/>
          <a:ln w="41275" cap="flat" cmpd="sng" algn="ctr">
            <a:solidFill>
              <a:srgbClr val="006600"/>
            </a:solidFill>
            <a:prstDash val="solid"/>
            <a:miter lim="800000"/>
            <a:headEnd type="arrow"/>
          </a:ln>
          <a:effectLst/>
        </p:spPr>
      </p:cxnSp>
      <p:cxnSp>
        <p:nvCxnSpPr>
          <p:cNvPr id="27" name="Straight Connector 26"/>
          <p:cNvCxnSpPr>
            <a:stCxn id="11" idx="0"/>
            <a:endCxn id="9" idx="2"/>
          </p:cNvCxnSpPr>
          <p:nvPr/>
        </p:nvCxnSpPr>
        <p:spPr>
          <a:xfrm flipH="1" flipV="1">
            <a:off x="4278482" y="4117280"/>
            <a:ext cx="3217" cy="788984"/>
          </a:xfrm>
          <a:prstGeom prst="line">
            <a:avLst/>
          </a:prstGeom>
          <a:noFill/>
          <a:ln w="41275" cap="flat" cmpd="sng" algn="ctr">
            <a:solidFill>
              <a:srgbClr val="006600"/>
            </a:solidFill>
            <a:prstDash val="solid"/>
            <a:miter lim="800000"/>
            <a:headEnd type="arrow"/>
          </a:ln>
          <a:effectLst/>
        </p:spPr>
      </p:cxnSp>
    </p:spTree>
    <p:extLst>
      <p:ext uri="{BB962C8B-B14F-4D97-AF65-F5344CB8AC3E}">
        <p14:creationId xmlns:p14="http://schemas.microsoft.com/office/powerpoint/2010/main" val="1685723359"/>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520" y="274638"/>
            <a:ext cx="8435280" cy="1143000"/>
          </a:xfrm>
        </p:spPr>
        <p:txBody>
          <a:bodyPr>
            <a:normAutofit/>
          </a:bodyPr>
          <a:lstStyle/>
          <a:p>
            <a:r>
              <a:rPr lang="en-US" sz="3200" b="1" dirty="0" smtClean="0">
                <a:solidFill>
                  <a:schemeClr val="tx1"/>
                </a:solidFill>
                <a:latin typeface="Cambria" panose="02040503050406030204" pitchFamily="18" charset="0"/>
              </a:rPr>
              <a:t>New policy on medicines</a:t>
            </a:r>
            <a:endParaRPr lang="bg-BG" sz="3200" b="1" dirty="0">
              <a:latin typeface="Cambria" panose="02040503050406030204" pitchFamily="18" charset="0"/>
            </a:endParaRPr>
          </a:p>
        </p:txBody>
      </p:sp>
      <p:sp>
        <p:nvSpPr>
          <p:cNvPr id="3" name="Content Placeholder 2"/>
          <p:cNvSpPr>
            <a:spLocks noGrp="1"/>
          </p:cNvSpPr>
          <p:nvPr>
            <p:ph sz="quarter" idx="1"/>
          </p:nvPr>
        </p:nvSpPr>
        <p:spPr>
          <a:xfrm>
            <a:off x="914400" y="1124744"/>
            <a:ext cx="7772400" cy="5328592"/>
          </a:xfrm>
        </p:spPr>
        <p:txBody>
          <a:bodyPr>
            <a:normAutofit fontScale="47500" lnSpcReduction="20000"/>
          </a:bodyPr>
          <a:lstStyle/>
          <a:p>
            <a:pPr marL="0" indent="0">
              <a:lnSpc>
                <a:spcPct val="115000"/>
              </a:lnSpc>
              <a:spcAft>
                <a:spcPts val="0"/>
              </a:spcAft>
              <a:buNone/>
            </a:pPr>
            <a:endParaRPr lang="en-US" sz="3400" b="1" dirty="0" smtClean="0">
              <a:solidFill>
                <a:srgbClr val="000000"/>
              </a:solidFill>
              <a:ea typeface="Times New Roman" panose="02020603050405020304" pitchFamily="18" charset="0"/>
              <a:cs typeface="Calibri" panose="020F0502020204030204" pitchFamily="34" charset="0"/>
            </a:endParaRPr>
          </a:p>
          <a:p>
            <a:pPr marL="0" indent="0">
              <a:lnSpc>
                <a:spcPct val="115000"/>
              </a:lnSpc>
              <a:spcAft>
                <a:spcPts val="0"/>
              </a:spcAft>
              <a:buNone/>
            </a:pPr>
            <a:r>
              <a:rPr lang="en-US" sz="5900" b="1" dirty="0" smtClean="0">
                <a:solidFill>
                  <a:srgbClr val="000000"/>
                </a:solidFill>
                <a:latin typeface="Cambria" panose="02040503050406030204" pitchFamily="18" charset="0"/>
                <a:ea typeface="Times New Roman" panose="02020603050405020304" pitchFamily="18" charset="0"/>
                <a:cs typeface="Calibri" panose="020F0502020204030204" pitchFamily="34" charset="0"/>
              </a:rPr>
              <a:t>Objectives</a:t>
            </a:r>
            <a:r>
              <a:rPr lang="bg-BG" sz="5900" b="1" dirty="0" smtClean="0">
                <a:solidFill>
                  <a:srgbClr val="000000"/>
                </a:solidFill>
                <a:latin typeface="Cambria" panose="02040503050406030204" pitchFamily="18" charset="0"/>
                <a:ea typeface="Times New Roman" panose="02020603050405020304" pitchFamily="18" charset="0"/>
                <a:cs typeface="Calibri" panose="020F0502020204030204" pitchFamily="34" charset="0"/>
              </a:rPr>
              <a:t>:</a:t>
            </a:r>
            <a:endParaRPr lang="en-US" sz="5900" b="1" dirty="0" smtClean="0">
              <a:solidFill>
                <a:srgbClr val="000000"/>
              </a:solidFill>
              <a:latin typeface="Cambria" panose="02040503050406030204" pitchFamily="18" charset="0"/>
              <a:ea typeface="Times New Roman" panose="02020603050405020304" pitchFamily="18" charset="0"/>
              <a:cs typeface="Calibri" panose="020F0502020204030204" pitchFamily="34" charset="0"/>
            </a:endParaRPr>
          </a:p>
          <a:p>
            <a:pPr marL="0" indent="0">
              <a:lnSpc>
                <a:spcPct val="115000"/>
              </a:lnSpc>
              <a:spcAft>
                <a:spcPts val="0"/>
              </a:spcAft>
              <a:buNone/>
            </a:pPr>
            <a:endParaRPr lang="bg-BG" sz="3400" dirty="0">
              <a:latin typeface="Cambria" panose="02040503050406030204" pitchFamily="18" charset="0"/>
              <a:ea typeface="Times New Roman" panose="02020603050405020304" pitchFamily="18" charset="0"/>
              <a:cs typeface="Calibri" panose="020F0502020204030204" pitchFamily="34" charset="0"/>
            </a:endParaRPr>
          </a:p>
          <a:p>
            <a:pPr>
              <a:lnSpc>
                <a:spcPct val="115000"/>
              </a:lnSpc>
              <a:buClrTx/>
            </a:pPr>
            <a:r>
              <a:rPr lang="en-US" sz="5100" dirty="0" smtClean="0">
                <a:solidFill>
                  <a:srgbClr val="000000"/>
                </a:solidFill>
                <a:latin typeface="Cambria" panose="02040503050406030204" pitchFamily="18" charset="0"/>
                <a:ea typeface="Times New Roman" panose="02020603050405020304" pitchFamily="18" charset="0"/>
                <a:cs typeface="Calibri" panose="020F0502020204030204" pitchFamily="34" charset="0"/>
              </a:rPr>
              <a:t>Quality, safety and efficiency of medical products</a:t>
            </a:r>
            <a:r>
              <a:rPr lang="bg-BG" sz="5100" dirty="0" smtClean="0">
                <a:solidFill>
                  <a:srgbClr val="000000"/>
                </a:solidFill>
                <a:latin typeface="Cambria" panose="02040503050406030204" pitchFamily="18" charset="0"/>
                <a:ea typeface="Times New Roman" panose="02020603050405020304" pitchFamily="18" charset="0"/>
                <a:cs typeface="Calibri" panose="020F0502020204030204" pitchFamily="34" charset="0"/>
              </a:rPr>
              <a:t>;</a:t>
            </a:r>
            <a:endParaRPr lang="bg-BG" sz="5100" dirty="0">
              <a:latin typeface="Cambria" panose="02040503050406030204" pitchFamily="18" charset="0"/>
              <a:ea typeface="Times New Roman" panose="02020603050405020304" pitchFamily="18" charset="0"/>
              <a:cs typeface="Calibri" panose="020F0502020204030204" pitchFamily="34" charset="0"/>
            </a:endParaRPr>
          </a:p>
          <a:p>
            <a:pPr>
              <a:lnSpc>
                <a:spcPct val="115000"/>
              </a:lnSpc>
              <a:buClrTx/>
            </a:pPr>
            <a:r>
              <a:rPr lang="en-US" sz="5100" dirty="0" smtClean="0">
                <a:solidFill>
                  <a:srgbClr val="000000"/>
                </a:solidFill>
                <a:latin typeface="Cambria" panose="02040503050406030204" pitchFamily="18" charset="0"/>
                <a:ea typeface="Times New Roman" panose="02020603050405020304" pitchFamily="18" charset="0"/>
                <a:cs typeface="Calibri" panose="020F0502020204030204" pitchFamily="34" charset="0"/>
              </a:rPr>
              <a:t>Access – providing sufficient availability and accessibility to medicines</a:t>
            </a:r>
            <a:r>
              <a:rPr lang="bg-BG" sz="5100" dirty="0" smtClean="0">
                <a:solidFill>
                  <a:srgbClr val="000000"/>
                </a:solidFill>
                <a:latin typeface="Cambria" panose="02040503050406030204" pitchFamily="18" charset="0"/>
                <a:ea typeface="Times New Roman" panose="02020603050405020304" pitchFamily="18" charset="0"/>
                <a:cs typeface="Calibri" panose="020F0502020204030204" pitchFamily="34" charset="0"/>
              </a:rPr>
              <a:t>;</a:t>
            </a:r>
            <a:endParaRPr lang="bg-BG" sz="5100" dirty="0">
              <a:latin typeface="Cambria" panose="02040503050406030204" pitchFamily="18" charset="0"/>
              <a:ea typeface="Times New Roman" panose="02020603050405020304" pitchFamily="18" charset="0"/>
              <a:cs typeface="Calibri" panose="020F0502020204030204" pitchFamily="34" charset="0"/>
            </a:endParaRPr>
          </a:p>
          <a:p>
            <a:pPr>
              <a:lnSpc>
                <a:spcPct val="115000"/>
              </a:lnSpc>
              <a:buClrTx/>
            </a:pPr>
            <a:r>
              <a:rPr lang="en-US" sz="5100" dirty="0" smtClean="0">
                <a:solidFill>
                  <a:srgbClr val="000000"/>
                </a:solidFill>
                <a:latin typeface="Cambria" panose="02040503050406030204" pitchFamily="18" charset="0"/>
                <a:ea typeface="Times New Roman" panose="02020603050405020304" pitchFamily="18" charset="0"/>
                <a:cs typeface="Calibri" panose="020F0502020204030204" pitchFamily="34" charset="0"/>
              </a:rPr>
              <a:t>Regional use – development and affirming pharmacy and therapeutic manuals and conducting therapy with medicines with proven efficiency</a:t>
            </a:r>
            <a:r>
              <a:rPr lang="bg-BG" sz="5100" dirty="0" smtClean="0">
                <a:solidFill>
                  <a:srgbClr val="000000"/>
                </a:solidFill>
                <a:latin typeface="Cambria" panose="02040503050406030204" pitchFamily="18" charset="0"/>
                <a:ea typeface="Times New Roman" panose="02020603050405020304" pitchFamily="18" charset="0"/>
                <a:cs typeface="Calibri" panose="020F0502020204030204" pitchFamily="34" charset="0"/>
              </a:rPr>
              <a:t>;</a:t>
            </a:r>
            <a:endParaRPr lang="bg-BG" sz="5100" dirty="0">
              <a:latin typeface="Cambria" panose="02040503050406030204" pitchFamily="18" charset="0"/>
              <a:ea typeface="Times New Roman" panose="02020603050405020304" pitchFamily="18" charset="0"/>
              <a:cs typeface="Calibri" panose="020F0502020204030204" pitchFamily="34" charset="0"/>
            </a:endParaRPr>
          </a:p>
          <a:p>
            <a:pPr>
              <a:lnSpc>
                <a:spcPct val="115000"/>
              </a:lnSpc>
              <a:buClrTx/>
            </a:pPr>
            <a:r>
              <a:rPr lang="en-US" sz="5100" dirty="0" smtClean="0">
                <a:solidFill>
                  <a:srgbClr val="000000"/>
                </a:solidFill>
                <a:latin typeface="Cambria" panose="02040503050406030204" pitchFamily="18" charset="0"/>
                <a:ea typeface="Times New Roman" panose="02020603050405020304" pitchFamily="18" charset="0"/>
                <a:cs typeface="Calibri" panose="020F0502020204030204" pitchFamily="34" charset="0"/>
              </a:rPr>
              <a:t>Guaranteeing sustainability and predictability of expenses on medicines.</a:t>
            </a:r>
            <a:endParaRPr lang="bg-BG" sz="5100" dirty="0">
              <a:latin typeface="Cambria" panose="02040503050406030204" pitchFamily="18" charset="0"/>
              <a:ea typeface="Times New Roman" panose="02020603050405020304" pitchFamily="18" charset="0"/>
              <a:cs typeface="Calibri" panose="020F0502020204030204" pitchFamily="34" charset="0"/>
            </a:endParaRPr>
          </a:p>
          <a:p>
            <a:pPr marL="0" indent="0" algn="just">
              <a:lnSpc>
                <a:spcPct val="115000"/>
              </a:lnSpc>
              <a:spcAft>
                <a:spcPts val="0"/>
              </a:spcAft>
              <a:buNone/>
            </a:pPr>
            <a:r>
              <a:rPr lang="bg-BG" sz="2800" dirty="0">
                <a:solidFill>
                  <a:srgbClr val="000000"/>
                </a:solidFill>
                <a:latin typeface="Times New Roman" panose="02020603050405020304" pitchFamily="18" charset="0"/>
                <a:ea typeface="Times New Roman" panose="02020603050405020304" pitchFamily="18" charset="0"/>
                <a:cs typeface="Calibri" panose="020F0502020204030204" pitchFamily="34" charset="0"/>
              </a:rPr>
              <a:t> </a:t>
            </a:r>
            <a:endParaRPr lang="bg-BG" sz="2400" dirty="0">
              <a:latin typeface="Calibri" panose="020F0502020204030204" pitchFamily="34" charset="0"/>
              <a:ea typeface="Times New Roman" panose="02020603050405020304" pitchFamily="18" charset="0"/>
              <a:cs typeface="Calibri" panose="020F0502020204030204" pitchFamily="34" charset="0"/>
            </a:endParaRPr>
          </a:p>
          <a:p>
            <a:pPr algn="just">
              <a:lnSpc>
                <a:spcPct val="115000"/>
              </a:lnSpc>
              <a:spcAft>
                <a:spcPts val="0"/>
              </a:spcAft>
            </a:pPr>
            <a:endParaRPr lang="bg-BG" sz="2400" dirty="0">
              <a:latin typeface="Calibri" panose="020F0502020204030204" pitchFamily="34" charset="0"/>
              <a:ea typeface="Times New Roman" panose="02020603050405020304" pitchFamily="18" charset="0"/>
              <a:cs typeface="Calibri" panose="020F0502020204030204" pitchFamily="34" charset="0"/>
            </a:endParaRPr>
          </a:p>
          <a:p>
            <a:endParaRPr lang="bg-BG" dirty="0"/>
          </a:p>
        </p:txBody>
      </p:sp>
      <p:pic>
        <p:nvPicPr>
          <p:cNvPr id="4" name="Picture 3"/>
          <p:cNvPicPr>
            <a:picLocks noChangeAspect="1"/>
          </p:cNvPicPr>
          <p:nvPr/>
        </p:nvPicPr>
        <p:blipFill>
          <a:blip r:embed="rId2" cstate="print"/>
          <a:stretch>
            <a:fillRect/>
          </a:stretch>
        </p:blipFill>
        <p:spPr>
          <a:xfrm>
            <a:off x="6372200" y="274638"/>
            <a:ext cx="2592288" cy="1670449"/>
          </a:xfrm>
          <a:prstGeom prst="rect">
            <a:avLst/>
          </a:prstGeom>
        </p:spPr>
      </p:pic>
    </p:spTree>
    <p:extLst>
      <p:ext uri="{BB962C8B-B14F-4D97-AF65-F5344CB8AC3E}">
        <p14:creationId xmlns:p14="http://schemas.microsoft.com/office/powerpoint/2010/main" val="190956025"/>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914400" y="764704"/>
            <a:ext cx="7772400" cy="5255096"/>
          </a:xfrm>
        </p:spPr>
        <p:txBody>
          <a:bodyPr>
            <a:normAutofit/>
          </a:bodyPr>
          <a:lstStyle/>
          <a:p>
            <a:pPr marL="0" indent="0">
              <a:buNone/>
            </a:pPr>
            <a:r>
              <a:rPr lang="en-US" sz="2800" b="1" dirty="0" smtClean="0">
                <a:latin typeface="Cambria" panose="02040503050406030204" pitchFamily="18" charset="0"/>
              </a:rPr>
              <a:t>Mechanisms for restriction of the unjustified increase of expenses for medicines, incl.</a:t>
            </a:r>
            <a:r>
              <a:rPr lang="bg-BG" sz="2800" b="1" dirty="0" smtClean="0">
                <a:latin typeface="Cambria" panose="02040503050406030204" pitchFamily="18" charset="0"/>
              </a:rPr>
              <a:t>:</a:t>
            </a:r>
            <a:endParaRPr lang="bg-BG" sz="2000" b="1" dirty="0" smtClean="0">
              <a:latin typeface="Cambria" panose="02040503050406030204" pitchFamily="18" charset="0"/>
            </a:endParaRPr>
          </a:p>
          <a:p>
            <a:pPr marL="271463" indent="0">
              <a:buClrTx/>
            </a:pPr>
            <a:r>
              <a:rPr lang="en-US" sz="2400" dirty="0" smtClean="0">
                <a:latin typeface="Cambria" panose="02040503050406030204" pitchFamily="18" charset="0"/>
              </a:rPr>
              <a:t>reimburse policy which is objectives oriented</a:t>
            </a:r>
            <a:r>
              <a:rPr lang="bg-BG" sz="2400" dirty="0" smtClean="0">
                <a:latin typeface="Cambria" panose="02040503050406030204" pitchFamily="18" charset="0"/>
              </a:rPr>
              <a:t>;</a:t>
            </a:r>
          </a:p>
          <a:p>
            <a:pPr marL="271463" indent="0">
              <a:buClrTx/>
              <a:tabLst>
                <a:tab pos="442913" algn="l"/>
              </a:tabLst>
            </a:pPr>
            <a:r>
              <a:rPr lang="en-US" sz="2400" dirty="0" smtClean="0">
                <a:latin typeface="Cambria" panose="02040503050406030204" pitchFamily="18" charset="0"/>
              </a:rPr>
              <a:t>implementation of digital platform for delivery of medicine products for hospitals</a:t>
            </a:r>
            <a:r>
              <a:rPr lang="bg-BG" sz="2400" dirty="0" smtClean="0">
                <a:latin typeface="Cambria" panose="02040503050406030204" pitchFamily="18" charset="0"/>
              </a:rPr>
              <a:t>;</a:t>
            </a:r>
          </a:p>
          <a:p>
            <a:pPr marL="271463" indent="0">
              <a:buClrTx/>
              <a:tabLst>
                <a:tab pos="442913" algn="l"/>
              </a:tabLst>
            </a:pPr>
            <a:r>
              <a:rPr lang="en-US" sz="2400" dirty="0" smtClean="0">
                <a:latin typeface="Cambria" panose="02040503050406030204" pitchFamily="18" charset="0"/>
              </a:rPr>
              <a:t>development of capacity for evaluation of health technologies</a:t>
            </a:r>
            <a:r>
              <a:rPr lang="bg-BG" sz="2400" dirty="0" smtClean="0">
                <a:latin typeface="Cambria" panose="02040503050406030204" pitchFamily="18" charset="0"/>
              </a:rPr>
              <a:t>;</a:t>
            </a:r>
          </a:p>
          <a:p>
            <a:pPr marL="271463" indent="0">
              <a:buClrTx/>
              <a:tabLst>
                <a:tab pos="442913" algn="l"/>
              </a:tabLst>
            </a:pPr>
            <a:r>
              <a:rPr lang="en-US" sz="2400" dirty="0" err="1" smtClean="0">
                <a:latin typeface="Cambria" panose="02040503050406030204" pitchFamily="18" charset="0"/>
              </a:rPr>
              <a:t>progeneric</a:t>
            </a:r>
            <a:r>
              <a:rPr lang="en-US" sz="2400" dirty="0" smtClean="0">
                <a:latin typeface="Cambria" panose="02040503050406030204" pitchFamily="18" charset="0"/>
              </a:rPr>
              <a:t> medicine policy</a:t>
            </a:r>
            <a:r>
              <a:rPr lang="bg-BG" sz="2400" dirty="0" smtClean="0">
                <a:latin typeface="Cambria" panose="02040503050406030204" pitchFamily="18" charset="0"/>
              </a:rPr>
              <a:t>; </a:t>
            </a:r>
          </a:p>
          <a:p>
            <a:pPr marL="271463" indent="0">
              <a:buClrTx/>
              <a:tabLst>
                <a:tab pos="442913" algn="l"/>
              </a:tabLst>
            </a:pPr>
            <a:r>
              <a:rPr lang="en-US" sz="2400" dirty="0" smtClean="0">
                <a:latin typeface="Cambria" panose="02040503050406030204" pitchFamily="18" charset="0"/>
              </a:rPr>
              <a:t>usage of innovative medicines after provided financial stability and predictability through needs and proven efficiency</a:t>
            </a:r>
            <a:r>
              <a:rPr lang="bg-BG" sz="2400" dirty="0" smtClean="0">
                <a:latin typeface="Cambria" panose="02040503050406030204" pitchFamily="18" charset="0"/>
              </a:rPr>
              <a:t>.</a:t>
            </a:r>
          </a:p>
          <a:p>
            <a:pPr>
              <a:buFontTx/>
              <a:buChar char="-"/>
            </a:pPr>
            <a:endParaRPr lang="bg-BG" sz="2000" dirty="0" smtClean="0"/>
          </a:p>
          <a:p>
            <a:endParaRPr lang="bg-BG" sz="2000" dirty="0"/>
          </a:p>
        </p:txBody>
      </p:sp>
    </p:spTree>
    <p:extLst>
      <p:ext uri="{BB962C8B-B14F-4D97-AF65-F5344CB8AC3E}">
        <p14:creationId xmlns:p14="http://schemas.microsoft.com/office/powerpoint/2010/main" val="277015707"/>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лавие 1"/>
          <p:cNvSpPr>
            <a:spLocks noGrp="1"/>
          </p:cNvSpPr>
          <p:nvPr>
            <p:ph type="title"/>
          </p:nvPr>
        </p:nvSpPr>
        <p:spPr>
          <a:xfrm>
            <a:off x="899592" y="0"/>
            <a:ext cx="7772400" cy="1143000"/>
          </a:xfrm>
        </p:spPr>
        <p:txBody>
          <a:bodyPr>
            <a:normAutofit/>
          </a:bodyPr>
          <a:lstStyle/>
          <a:p>
            <a:r>
              <a:rPr lang="bg-BG" sz="3200" b="1" dirty="0" smtClean="0">
                <a:solidFill>
                  <a:schemeClr val="tx1"/>
                </a:solidFill>
                <a:latin typeface="Cambria" panose="02040503050406030204" pitchFamily="18" charset="0"/>
              </a:rPr>
              <a:t>3. </a:t>
            </a:r>
            <a:r>
              <a:rPr lang="en-US" sz="3200" b="1" dirty="0" smtClean="0">
                <a:solidFill>
                  <a:schemeClr val="tx1"/>
                </a:solidFill>
                <a:latin typeface="Cambria" panose="02040503050406030204" pitchFamily="18" charset="0"/>
              </a:rPr>
              <a:t>Regrouping structures</a:t>
            </a:r>
            <a:endParaRPr lang="bg-BG" sz="3200" b="1" dirty="0">
              <a:solidFill>
                <a:schemeClr val="tx1"/>
              </a:solidFill>
              <a:latin typeface="Cambria" panose="02040503050406030204" pitchFamily="18" charset="0"/>
            </a:endParaRPr>
          </a:p>
        </p:txBody>
      </p:sp>
      <p:sp>
        <p:nvSpPr>
          <p:cNvPr id="3" name="Контейнер за съдържание 2"/>
          <p:cNvSpPr>
            <a:spLocks noGrp="1"/>
          </p:cNvSpPr>
          <p:nvPr>
            <p:ph sz="quarter" idx="1"/>
          </p:nvPr>
        </p:nvSpPr>
        <p:spPr>
          <a:xfrm>
            <a:off x="914400" y="1447800"/>
            <a:ext cx="7772400" cy="5149552"/>
          </a:xfrm>
        </p:spPr>
        <p:txBody>
          <a:bodyPr>
            <a:normAutofit fontScale="92500"/>
          </a:bodyPr>
          <a:lstStyle/>
          <a:p>
            <a:pPr>
              <a:buNone/>
            </a:pPr>
            <a:r>
              <a:rPr lang="bg-BG" sz="2800" b="1" dirty="0" smtClean="0">
                <a:latin typeface="Cambria" panose="02040503050406030204" pitchFamily="18" charset="0"/>
              </a:rPr>
              <a:t>3.1. </a:t>
            </a:r>
            <a:r>
              <a:rPr lang="en-US" sz="2800" b="1" dirty="0" smtClean="0">
                <a:latin typeface="Cambria" panose="02040503050406030204" pitchFamily="18" charset="0"/>
              </a:rPr>
              <a:t>Implementation of obligatory National Healthcare Card</a:t>
            </a:r>
            <a:r>
              <a:rPr lang="bg-BG" sz="2800" b="1" dirty="0" smtClean="0">
                <a:latin typeface="Cambria" panose="02040503050406030204" pitchFamily="18" charset="0"/>
              </a:rPr>
              <a:t>: </a:t>
            </a:r>
          </a:p>
          <a:p>
            <a:pPr>
              <a:buClrTx/>
            </a:pPr>
            <a:r>
              <a:rPr lang="en-US" sz="2800" dirty="0" smtClean="0">
                <a:latin typeface="Cambria" panose="02040503050406030204" pitchFamily="18" charset="0"/>
              </a:rPr>
              <a:t>accounting population’s needs of medical assistance by types – in accordance with age structure, illnesses, morbidity, death rates, child death rates, etc.</a:t>
            </a:r>
            <a:r>
              <a:rPr lang="bg-BG" sz="2800" dirty="0" smtClean="0">
                <a:latin typeface="Cambria" panose="02040503050406030204" pitchFamily="18" charset="0"/>
              </a:rPr>
              <a:t>;</a:t>
            </a:r>
          </a:p>
          <a:p>
            <a:pPr>
              <a:buClrTx/>
            </a:pPr>
            <a:r>
              <a:rPr lang="en-US" sz="2800" dirty="0" smtClean="0">
                <a:latin typeface="Cambria" panose="02040503050406030204" pitchFamily="18" charset="0"/>
              </a:rPr>
              <a:t>creating obligatory minimum and maximum requirements for territory distribution of structures for outpatient, inpatient, and emergency medical assistance, high-tech medical activities</a:t>
            </a:r>
            <a:r>
              <a:rPr lang="bg-BG" sz="2800" dirty="0" smtClean="0">
                <a:latin typeface="Cambria" panose="02040503050406030204" pitchFamily="18" charset="0"/>
              </a:rPr>
              <a:t>;</a:t>
            </a:r>
          </a:p>
          <a:p>
            <a:pPr>
              <a:buClrTx/>
            </a:pPr>
            <a:r>
              <a:rPr lang="en-US" sz="2800" dirty="0" smtClean="0">
                <a:latin typeface="Cambria" panose="02040503050406030204" pitchFamily="18" charset="0"/>
              </a:rPr>
              <a:t>regulating the investment possibilities and access to public resources in the healthcare system</a:t>
            </a:r>
            <a:endParaRPr lang="bg-BG" sz="2800" dirty="0" smtClean="0">
              <a:latin typeface="Cambria" panose="02040503050406030204" pitchFamily="18" charset="0"/>
            </a:endParaRPr>
          </a:p>
          <a:p>
            <a:pPr>
              <a:buFontTx/>
              <a:buChar char="-"/>
            </a:pPr>
            <a:endParaRPr lang="bg-BG" dirty="0" smtClean="0"/>
          </a:p>
          <a:p>
            <a:pPr>
              <a:buNone/>
            </a:pPr>
            <a:endParaRPr lang="bg-BG" dirty="0"/>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5" name="Picture 1"/>
          <p:cNvPicPr>
            <a:picLocks noGrp="1" noChangeAspect="1" noChangeArrowheads="1"/>
          </p:cNvPicPr>
          <p:nvPr>
            <p:ph sz="quarter" idx="1"/>
          </p:nvPr>
        </p:nvPicPr>
        <p:blipFill>
          <a:blip r:embed="rId3" cstate="print"/>
          <a:srcRect/>
          <a:stretch>
            <a:fillRect/>
          </a:stretch>
        </p:blipFill>
        <p:spPr bwMode="auto">
          <a:xfrm>
            <a:off x="1568498" y="1737320"/>
            <a:ext cx="6464204" cy="4572000"/>
          </a:xfrm>
          <a:prstGeom prst="rect">
            <a:avLst/>
          </a:prstGeom>
          <a:noFill/>
          <a:ln w="9525">
            <a:noFill/>
            <a:miter lim="800000"/>
            <a:headEnd/>
            <a:tailEnd/>
          </a:ln>
        </p:spPr>
      </p:pic>
      <p:sp>
        <p:nvSpPr>
          <p:cNvPr id="5" name="Текстово поле 4"/>
          <p:cNvSpPr txBox="1"/>
          <p:nvPr/>
        </p:nvSpPr>
        <p:spPr>
          <a:xfrm>
            <a:off x="1568498" y="548680"/>
            <a:ext cx="6464204" cy="1200329"/>
          </a:xfrm>
          <a:prstGeom prst="rect">
            <a:avLst/>
          </a:prstGeom>
          <a:noFill/>
        </p:spPr>
        <p:txBody>
          <a:bodyPr wrap="square" rtlCol="0">
            <a:spAutoFit/>
          </a:bodyPr>
          <a:lstStyle/>
          <a:p>
            <a:pPr algn="just"/>
            <a:r>
              <a:rPr lang="en-US" dirty="0" smtClean="0">
                <a:latin typeface="Cambria" panose="02040503050406030204" pitchFamily="18" charset="0"/>
              </a:rPr>
              <a:t>When developing NHC for hospital assistance and high-tech medical activities, the model of moderate polycentrism, corresponding to the principles of regional development up to 2020 will be complied with.</a:t>
            </a:r>
            <a:endParaRPr lang="bg-BG" dirty="0">
              <a:latin typeface="Cambria" panose="02040503050406030204" pitchFamily="18" charset="0"/>
            </a:endParaRPr>
          </a:p>
        </p:txBody>
      </p:sp>
    </p:spTree>
    <p:extLst>
      <p:ext uri="{BB962C8B-B14F-4D97-AF65-F5344CB8AC3E}">
        <p14:creationId xmlns:p14="http://schemas.microsoft.com/office/powerpoint/2010/main" val="2469563143"/>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3200" b="1" dirty="0" err="1" smtClean="0">
                <a:solidFill>
                  <a:schemeClr val="tx1"/>
                </a:solidFill>
                <a:latin typeface="Cambria" panose="02040503050406030204" pitchFamily="18" charset="0"/>
              </a:rPr>
              <a:t>NHC</a:t>
            </a:r>
            <a:r>
              <a:rPr lang="en-US" sz="3200" b="1" dirty="0" smtClean="0">
                <a:solidFill>
                  <a:schemeClr val="tx1"/>
                </a:solidFill>
                <a:latin typeface="Cambria" panose="02040503050406030204" pitchFamily="18" charset="0"/>
              </a:rPr>
              <a:t> will provide</a:t>
            </a:r>
            <a:r>
              <a:rPr lang="bg-BG" sz="3200" b="1" dirty="0" smtClean="0">
                <a:solidFill>
                  <a:schemeClr val="tx1"/>
                </a:solidFill>
                <a:latin typeface="Cambria" panose="02040503050406030204" pitchFamily="18" charset="0"/>
              </a:rPr>
              <a:t>:</a:t>
            </a:r>
            <a:endParaRPr lang="bg-BG" sz="3200" b="1" dirty="0">
              <a:solidFill>
                <a:schemeClr val="tx1"/>
              </a:solidFill>
              <a:latin typeface="Cambria" panose="02040503050406030204" pitchFamily="18" charset="0"/>
            </a:endParaRPr>
          </a:p>
        </p:txBody>
      </p:sp>
      <p:sp>
        <p:nvSpPr>
          <p:cNvPr id="3" name="Content Placeholder 2"/>
          <p:cNvSpPr>
            <a:spLocks noGrp="1"/>
          </p:cNvSpPr>
          <p:nvPr>
            <p:ph sz="quarter" idx="1"/>
          </p:nvPr>
        </p:nvSpPr>
        <p:spPr/>
        <p:txBody>
          <a:bodyPr/>
          <a:lstStyle/>
          <a:p>
            <a:pPr>
              <a:buClrTx/>
            </a:pPr>
            <a:r>
              <a:rPr lang="en-US" dirty="0" smtClean="0">
                <a:latin typeface="Cambria" panose="02040503050406030204" pitchFamily="18" charset="0"/>
              </a:rPr>
              <a:t>Improvement of population’s access to quality healthcare services</a:t>
            </a:r>
            <a:r>
              <a:rPr lang="bg-BG" dirty="0" smtClean="0">
                <a:latin typeface="Cambria" panose="02040503050406030204" pitchFamily="18" charset="0"/>
              </a:rPr>
              <a:t>;</a:t>
            </a:r>
          </a:p>
          <a:p>
            <a:pPr>
              <a:buClrTx/>
            </a:pPr>
            <a:r>
              <a:rPr lang="en-US" dirty="0" smtClean="0">
                <a:latin typeface="Cambria" panose="02040503050406030204" pitchFamily="18" charset="0"/>
              </a:rPr>
              <a:t>Optimizing the structure of hospital network</a:t>
            </a:r>
            <a:r>
              <a:rPr lang="bg-BG" dirty="0" smtClean="0">
                <a:latin typeface="Cambria" panose="02040503050406030204" pitchFamily="18" charset="0"/>
              </a:rPr>
              <a:t>;</a:t>
            </a:r>
          </a:p>
          <a:p>
            <a:pPr>
              <a:buClrTx/>
            </a:pPr>
            <a:r>
              <a:rPr lang="en-US" dirty="0" smtClean="0">
                <a:latin typeface="Cambria" panose="02040503050406030204" pitchFamily="18" charset="0"/>
              </a:rPr>
              <a:t>Planning of public and private investments in the healthcare system on the grounds of objective needs</a:t>
            </a:r>
            <a:r>
              <a:rPr lang="bg-BG" dirty="0" smtClean="0">
                <a:latin typeface="Cambria" panose="02040503050406030204" pitchFamily="18" charset="0"/>
              </a:rPr>
              <a:t>;</a:t>
            </a:r>
          </a:p>
          <a:p>
            <a:pPr>
              <a:buClrTx/>
            </a:pPr>
            <a:r>
              <a:rPr lang="en-US" dirty="0" smtClean="0">
                <a:latin typeface="Cambria" panose="02040503050406030204" pitchFamily="18" charset="0"/>
              </a:rPr>
              <a:t>Improving effectiveness of public expenses</a:t>
            </a:r>
            <a:endParaRPr lang="bg-BG" dirty="0" smtClean="0">
              <a:latin typeface="Cambria" panose="02040503050406030204" pitchFamily="18" charset="0"/>
            </a:endParaRPr>
          </a:p>
          <a:p>
            <a:endParaRPr lang="bg-BG" dirty="0"/>
          </a:p>
        </p:txBody>
      </p:sp>
    </p:spTree>
    <p:extLst>
      <p:ext uri="{BB962C8B-B14F-4D97-AF65-F5344CB8AC3E}">
        <p14:creationId xmlns:p14="http://schemas.microsoft.com/office/powerpoint/2010/main" val="199983684"/>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лавие 1"/>
          <p:cNvSpPr>
            <a:spLocks noGrp="1"/>
          </p:cNvSpPr>
          <p:nvPr>
            <p:ph type="title"/>
          </p:nvPr>
        </p:nvSpPr>
        <p:spPr/>
        <p:txBody>
          <a:bodyPr>
            <a:normAutofit/>
          </a:bodyPr>
          <a:lstStyle/>
          <a:p>
            <a:r>
              <a:rPr lang="en-US" sz="3200" b="1" dirty="0" smtClean="0">
                <a:solidFill>
                  <a:schemeClr val="tx1"/>
                </a:solidFill>
                <a:latin typeface="Cambria" panose="02040503050406030204" pitchFamily="18" charset="0"/>
              </a:rPr>
              <a:t>Time framework</a:t>
            </a:r>
            <a:r>
              <a:rPr lang="bg-BG" sz="3200" b="1" dirty="0" smtClean="0">
                <a:solidFill>
                  <a:schemeClr val="tx1"/>
                </a:solidFill>
                <a:latin typeface="Cambria" panose="02040503050406030204" pitchFamily="18" charset="0"/>
              </a:rPr>
              <a:t>: </a:t>
            </a:r>
            <a:endParaRPr lang="bg-BG" sz="3200" b="1" dirty="0">
              <a:solidFill>
                <a:schemeClr val="tx1"/>
              </a:solidFill>
              <a:latin typeface="Cambria" panose="02040503050406030204" pitchFamily="18" charset="0"/>
            </a:endParaRPr>
          </a:p>
        </p:txBody>
      </p:sp>
      <p:sp>
        <p:nvSpPr>
          <p:cNvPr id="3" name="Контейнер за съдържание 2"/>
          <p:cNvSpPr>
            <a:spLocks noGrp="1"/>
          </p:cNvSpPr>
          <p:nvPr>
            <p:ph sz="quarter" idx="1"/>
          </p:nvPr>
        </p:nvSpPr>
        <p:spPr/>
        <p:txBody>
          <a:bodyPr>
            <a:normAutofit/>
          </a:bodyPr>
          <a:lstStyle/>
          <a:p>
            <a:pPr>
              <a:buClrTx/>
            </a:pPr>
            <a:r>
              <a:rPr lang="en-US" dirty="0" smtClean="0">
                <a:latin typeface="Cambria" panose="02040503050406030204" pitchFamily="18" charset="0"/>
              </a:rPr>
              <a:t>Obligatory nature of NHC through changes in the Law on Hospital Institutions – January 2015</a:t>
            </a:r>
            <a:r>
              <a:rPr lang="bg-BG" dirty="0" smtClean="0">
                <a:latin typeface="Cambria" panose="02040503050406030204" pitchFamily="18" charset="0"/>
              </a:rPr>
              <a:t>;</a:t>
            </a:r>
          </a:p>
          <a:p>
            <a:pPr>
              <a:buClrTx/>
            </a:pPr>
            <a:r>
              <a:rPr lang="en-US" dirty="0" smtClean="0">
                <a:latin typeface="Cambria" panose="02040503050406030204" pitchFamily="18" charset="0"/>
              </a:rPr>
              <a:t>Development of National Health Card – March 2015, including</a:t>
            </a:r>
            <a:r>
              <a:rPr lang="bg-BG" dirty="0" smtClean="0">
                <a:latin typeface="Cambria" panose="02040503050406030204" pitchFamily="18" charset="0"/>
              </a:rPr>
              <a:t>:</a:t>
            </a:r>
          </a:p>
          <a:p>
            <a:pPr marL="0" indent="0">
              <a:buClrTx/>
              <a:buNone/>
            </a:pPr>
            <a:r>
              <a:rPr lang="bg-BG" dirty="0" smtClean="0">
                <a:latin typeface="Cambria" panose="02040503050406030204" pitchFamily="18" charset="0"/>
              </a:rPr>
              <a:t>	- 28 </a:t>
            </a:r>
            <a:r>
              <a:rPr lang="en-US" dirty="0" smtClean="0">
                <a:latin typeface="Cambria" panose="02040503050406030204" pitchFamily="18" charset="0"/>
              </a:rPr>
              <a:t>district health cards</a:t>
            </a:r>
            <a:r>
              <a:rPr lang="bg-BG" dirty="0" smtClean="0">
                <a:latin typeface="Cambria" panose="02040503050406030204" pitchFamily="18" charset="0"/>
              </a:rPr>
              <a:t>;</a:t>
            </a:r>
          </a:p>
          <a:p>
            <a:pPr marL="0" indent="0">
              <a:buClrTx/>
              <a:buNone/>
            </a:pPr>
            <a:r>
              <a:rPr lang="bg-BG" dirty="0">
                <a:latin typeface="Cambria" panose="02040503050406030204" pitchFamily="18" charset="0"/>
              </a:rPr>
              <a:t>	</a:t>
            </a:r>
            <a:r>
              <a:rPr lang="bg-BG" dirty="0" smtClean="0">
                <a:latin typeface="Cambria" panose="02040503050406030204" pitchFamily="18" charset="0"/>
              </a:rPr>
              <a:t>- </a:t>
            </a:r>
            <a:r>
              <a:rPr lang="en-US" dirty="0" smtClean="0">
                <a:latin typeface="Cambria" panose="02040503050406030204" pitchFamily="18" charset="0"/>
              </a:rPr>
              <a:t>Card of emergency medical assistance</a:t>
            </a:r>
            <a:endParaRPr lang="bg-BG" dirty="0" smtClean="0">
              <a:latin typeface="Cambria" panose="02040503050406030204" pitchFamily="18" charset="0"/>
            </a:endParaRPr>
          </a:p>
          <a:p>
            <a:pPr marL="1077913" indent="-180975">
              <a:buClrTx/>
              <a:buNone/>
            </a:pPr>
            <a:r>
              <a:rPr lang="bg-BG" dirty="0" smtClean="0">
                <a:latin typeface="Cambria" panose="02040503050406030204" pitchFamily="18" charset="0"/>
              </a:rPr>
              <a:t>- </a:t>
            </a:r>
            <a:r>
              <a:rPr lang="en-US" dirty="0" smtClean="0">
                <a:latin typeface="Cambria" panose="02040503050406030204" pitchFamily="18" charset="0"/>
              </a:rPr>
              <a:t>Card of highly specialized medical activities</a:t>
            </a:r>
            <a:r>
              <a:rPr lang="bg-BG" dirty="0" smtClean="0">
                <a:latin typeface="Cambria" panose="02040503050406030204" pitchFamily="18" charset="0"/>
              </a:rPr>
              <a:t>; </a:t>
            </a:r>
          </a:p>
          <a:p>
            <a:pPr>
              <a:buClrTx/>
            </a:pPr>
            <a:r>
              <a:rPr lang="en-US" dirty="0" smtClean="0">
                <a:latin typeface="Cambria" panose="02040503050406030204" pitchFamily="18" charset="0"/>
              </a:rPr>
              <a:t>Approval of NHC by the Council of Ministers – April 2015</a:t>
            </a:r>
            <a:endParaRPr lang="bg-BG" dirty="0" smtClean="0">
              <a:latin typeface="Cambria" panose="02040503050406030204" pitchFamily="18" charset="0"/>
            </a:endParaRPr>
          </a:p>
          <a:p>
            <a:pPr marL="0" indent="0">
              <a:buNone/>
            </a:pPr>
            <a:endParaRPr lang="bg-BG" dirty="0" smtClean="0"/>
          </a:p>
          <a:p>
            <a:endParaRPr lang="bg-BG" dirty="0"/>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Контейнер за съдържание 2"/>
          <p:cNvSpPr>
            <a:spLocks noGrp="1"/>
          </p:cNvSpPr>
          <p:nvPr>
            <p:ph sz="quarter" idx="1"/>
          </p:nvPr>
        </p:nvSpPr>
        <p:spPr>
          <a:xfrm>
            <a:off x="914400" y="1196752"/>
            <a:ext cx="7772400" cy="4572000"/>
          </a:xfrm>
        </p:spPr>
        <p:txBody>
          <a:bodyPr>
            <a:normAutofit/>
          </a:bodyPr>
          <a:lstStyle/>
          <a:p>
            <a:pPr>
              <a:buNone/>
            </a:pPr>
            <a:r>
              <a:rPr lang="bg-BG" sz="2400" b="1" dirty="0" smtClean="0">
                <a:latin typeface="Cambria" panose="02040503050406030204" pitchFamily="18" charset="0"/>
              </a:rPr>
              <a:t>3.2. </a:t>
            </a:r>
            <a:r>
              <a:rPr lang="en-US" sz="2400" b="1" dirty="0" smtClean="0">
                <a:latin typeface="Cambria" panose="02040503050406030204" pitchFamily="18" charset="0"/>
              </a:rPr>
              <a:t>Implementation of obligatory accreditation of hospitals </a:t>
            </a:r>
            <a:r>
              <a:rPr lang="en-US" sz="2400" dirty="0" smtClean="0">
                <a:latin typeface="Cambria" panose="02040503050406030204" pitchFamily="18" charset="0"/>
              </a:rPr>
              <a:t>through transparent and objective assessment system of</a:t>
            </a:r>
            <a:r>
              <a:rPr lang="bg-BG" sz="2400" dirty="0" smtClean="0">
                <a:latin typeface="Cambria" panose="02040503050406030204" pitchFamily="18" charset="0"/>
              </a:rPr>
              <a:t>:</a:t>
            </a:r>
          </a:p>
          <a:p>
            <a:pPr lvl="1">
              <a:buFont typeface="Wingdings" pitchFamily="2" charset="2"/>
              <a:buChar char="q"/>
            </a:pPr>
            <a:r>
              <a:rPr lang="en-US" dirty="0" smtClean="0">
                <a:latin typeface="Cambria" panose="02040503050406030204" pitchFamily="18" charset="0"/>
              </a:rPr>
              <a:t>Structure</a:t>
            </a:r>
            <a:endParaRPr lang="bg-BG" dirty="0" smtClean="0">
              <a:latin typeface="Cambria" panose="02040503050406030204" pitchFamily="18" charset="0"/>
            </a:endParaRPr>
          </a:p>
          <a:p>
            <a:pPr lvl="1">
              <a:buFont typeface="Wingdings" pitchFamily="2" charset="2"/>
              <a:buChar char="q"/>
            </a:pPr>
            <a:r>
              <a:rPr lang="en-US" dirty="0" smtClean="0">
                <a:latin typeface="Cambria" panose="02040503050406030204" pitchFamily="18" charset="0"/>
              </a:rPr>
              <a:t>Processes</a:t>
            </a:r>
            <a:endParaRPr lang="bg-BG" dirty="0" smtClean="0">
              <a:latin typeface="Cambria" panose="02040503050406030204" pitchFamily="18" charset="0"/>
            </a:endParaRPr>
          </a:p>
          <a:p>
            <a:pPr lvl="1">
              <a:buFont typeface="Wingdings" pitchFamily="2" charset="2"/>
              <a:buChar char="q"/>
            </a:pPr>
            <a:r>
              <a:rPr lang="en-US" dirty="0" smtClean="0">
                <a:latin typeface="Cambria" panose="02040503050406030204" pitchFamily="18" charset="0"/>
              </a:rPr>
              <a:t>Results </a:t>
            </a:r>
          </a:p>
          <a:p>
            <a:pPr marL="320040" lvl="1" indent="0">
              <a:buNone/>
            </a:pPr>
            <a:r>
              <a:rPr lang="en-US" dirty="0" smtClean="0">
                <a:latin typeface="Cambria" panose="02040503050406030204" pitchFamily="18" charset="0"/>
              </a:rPr>
              <a:t>on the grounds of:</a:t>
            </a:r>
            <a:endParaRPr lang="en-US" dirty="0">
              <a:latin typeface="Cambria" panose="02040503050406030204" pitchFamily="18" charset="0"/>
            </a:endParaRPr>
          </a:p>
          <a:p>
            <a:pPr lvl="1">
              <a:buFont typeface="Wingdings" pitchFamily="2" charset="2"/>
              <a:buChar char="q"/>
            </a:pPr>
            <a:r>
              <a:rPr lang="en-US" dirty="0" smtClean="0">
                <a:latin typeface="Cambria" panose="02040503050406030204" pitchFamily="18" charset="0"/>
              </a:rPr>
              <a:t>improved medical standards </a:t>
            </a:r>
            <a:r>
              <a:rPr lang="bg-BG" dirty="0" smtClean="0">
                <a:latin typeface="Cambria" panose="02040503050406030204" pitchFamily="18" charset="0"/>
              </a:rPr>
              <a:t>;</a:t>
            </a:r>
          </a:p>
          <a:p>
            <a:pPr lvl="1">
              <a:buFont typeface="Wingdings" pitchFamily="2" charset="2"/>
              <a:buChar char="q"/>
            </a:pPr>
            <a:r>
              <a:rPr lang="en-US" dirty="0" smtClean="0">
                <a:latin typeface="Cambria" panose="02040503050406030204" pitchFamily="18" charset="0"/>
              </a:rPr>
              <a:t>criteria and indicators for quality of medical activities</a:t>
            </a:r>
            <a:r>
              <a:rPr lang="bg-BG" dirty="0" smtClean="0">
                <a:latin typeface="Cambria" panose="02040503050406030204" pitchFamily="18" charset="0"/>
              </a:rPr>
              <a:t>;</a:t>
            </a:r>
          </a:p>
          <a:p>
            <a:pPr lvl="1">
              <a:buFont typeface="Wingdings" pitchFamily="2" charset="2"/>
              <a:buChar char="q"/>
            </a:pPr>
            <a:r>
              <a:rPr lang="en-US" dirty="0" smtClean="0">
                <a:latin typeface="Cambria" panose="02040503050406030204" pitchFamily="18" charset="0"/>
              </a:rPr>
              <a:t>system for evaluation of patient satisfaction</a:t>
            </a:r>
            <a:r>
              <a:rPr lang="bg-BG" dirty="0" smtClean="0">
                <a:latin typeface="Cambria" panose="02040503050406030204" pitchFamily="18" charset="0"/>
              </a:rPr>
              <a:t>.</a:t>
            </a:r>
            <a:endParaRPr lang="bg-BG" dirty="0">
              <a:latin typeface="Cambria" panose="02040503050406030204" pitchFamily="18" charset="0"/>
            </a:endParaRPr>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55576" y="274638"/>
            <a:ext cx="7931224" cy="1143000"/>
          </a:xfrm>
        </p:spPr>
        <p:txBody>
          <a:bodyPr>
            <a:normAutofit/>
          </a:bodyPr>
          <a:lstStyle/>
          <a:p>
            <a:r>
              <a:rPr lang="bg-BG" sz="3200" b="1" dirty="0" smtClean="0">
                <a:solidFill>
                  <a:schemeClr val="tx1"/>
                </a:solidFill>
                <a:latin typeface="Cambria" panose="02040503050406030204" pitchFamily="18" charset="0"/>
              </a:rPr>
              <a:t>4. </a:t>
            </a:r>
            <a:r>
              <a:rPr lang="en-US" sz="3200" b="1" dirty="0" smtClean="0">
                <a:solidFill>
                  <a:schemeClr val="tx1"/>
                </a:solidFill>
                <a:latin typeface="Cambria" panose="02040503050406030204" pitchFamily="18" charset="0"/>
              </a:rPr>
              <a:t>Regrouping human resources</a:t>
            </a:r>
            <a:endParaRPr lang="bg-BG" sz="3200" b="1" dirty="0">
              <a:solidFill>
                <a:schemeClr val="tx1"/>
              </a:solidFill>
              <a:latin typeface="Cambria" panose="02040503050406030204" pitchFamily="18" charset="0"/>
            </a:endParaRPr>
          </a:p>
        </p:txBody>
      </p:sp>
      <p:sp>
        <p:nvSpPr>
          <p:cNvPr id="3" name="Content Placeholder 2"/>
          <p:cNvSpPr>
            <a:spLocks noGrp="1"/>
          </p:cNvSpPr>
          <p:nvPr>
            <p:ph sz="quarter" idx="1"/>
          </p:nvPr>
        </p:nvSpPr>
        <p:spPr/>
        <p:txBody>
          <a:bodyPr>
            <a:normAutofit lnSpcReduction="10000"/>
          </a:bodyPr>
          <a:lstStyle/>
          <a:p>
            <a:pPr marL="0" indent="0">
              <a:buNone/>
            </a:pPr>
            <a:endParaRPr lang="bg-BG" dirty="0" smtClean="0"/>
          </a:p>
          <a:p>
            <a:pPr>
              <a:buClrTx/>
            </a:pPr>
            <a:r>
              <a:rPr lang="en-US" dirty="0" smtClean="0">
                <a:latin typeface="Cambria" panose="02040503050406030204" pitchFamily="18" charset="0"/>
              </a:rPr>
              <a:t>Planning on the grounds of the needs of medical assistance</a:t>
            </a:r>
            <a:r>
              <a:rPr lang="bg-BG" dirty="0" smtClean="0">
                <a:latin typeface="Cambria" panose="02040503050406030204" pitchFamily="18" charset="0"/>
              </a:rPr>
              <a:t>;</a:t>
            </a:r>
          </a:p>
          <a:p>
            <a:pPr>
              <a:buClrTx/>
            </a:pPr>
            <a:r>
              <a:rPr lang="en-US" dirty="0" smtClean="0">
                <a:latin typeface="Cambria" panose="02040503050406030204" pitchFamily="18" charset="0"/>
              </a:rPr>
              <a:t>Implementing new personnel categories for the healthcare system – doctor’s assistants, paramedics</a:t>
            </a:r>
            <a:r>
              <a:rPr lang="bg-BG" dirty="0" smtClean="0">
                <a:latin typeface="Cambria" panose="02040503050406030204" pitchFamily="18" charset="0"/>
              </a:rPr>
              <a:t>;</a:t>
            </a:r>
          </a:p>
          <a:p>
            <a:pPr>
              <a:buClrTx/>
            </a:pPr>
            <a:r>
              <a:rPr lang="en-US" dirty="0" smtClean="0">
                <a:latin typeface="Cambria" panose="02040503050406030204" pitchFamily="18" charset="0"/>
              </a:rPr>
              <a:t>Orienting the medical education to changing needs</a:t>
            </a:r>
            <a:r>
              <a:rPr lang="bg-BG" dirty="0" smtClean="0">
                <a:latin typeface="Cambria" panose="02040503050406030204" pitchFamily="18" charset="0"/>
              </a:rPr>
              <a:t>;  </a:t>
            </a:r>
          </a:p>
          <a:p>
            <a:pPr>
              <a:buClrTx/>
            </a:pPr>
            <a:r>
              <a:rPr lang="en-US" dirty="0" smtClean="0">
                <a:latin typeface="Cambria" panose="02040503050406030204" pitchFamily="18" charset="0"/>
              </a:rPr>
              <a:t>Mitigating the specialization conditions for doctors and other medical specialists</a:t>
            </a:r>
            <a:r>
              <a:rPr lang="bg-BG" dirty="0" smtClean="0">
                <a:latin typeface="Cambria" panose="02040503050406030204" pitchFamily="18" charset="0"/>
              </a:rPr>
              <a:t>;</a:t>
            </a:r>
          </a:p>
          <a:p>
            <a:pPr>
              <a:buClrTx/>
            </a:pPr>
            <a:r>
              <a:rPr lang="en-US" dirty="0" smtClean="0">
                <a:latin typeface="Cambria" panose="02040503050406030204" pitchFamily="18" charset="0"/>
              </a:rPr>
              <a:t>Development of the system for continuing education in the healthcare system</a:t>
            </a:r>
            <a:r>
              <a:rPr lang="bg-BG" dirty="0" smtClean="0">
                <a:latin typeface="Cambria" panose="02040503050406030204" pitchFamily="18" charset="0"/>
              </a:rPr>
              <a:t>;</a:t>
            </a:r>
          </a:p>
          <a:p>
            <a:endParaRPr lang="bg-BG" dirty="0" smtClean="0"/>
          </a:p>
          <a:p>
            <a:endParaRPr lang="bg-BG" dirty="0" smtClean="0"/>
          </a:p>
          <a:p>
            <a:endParaRPr lang="bg-BG" dirty="0"/>
          </a:p>
        </p:txBody>
      </p:sp>
    </p:spTree>
    <p:extLst>
      <p:ext uri="{BB962C8B-B14F-4D97-AF65-F5344CB8AC3E}">
        <p14:creationId xmlns:p14="http://schemas.microsoft.com/office/powerpoint/2010/main" val="296841960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Контейнер за съдържание 2"/>
          <p:cNvSpPr>
            <a:spLocks noGrp="1"/>
          </p:cNvSpPr>
          <p:nvPr>
            <p:ph sz="quarter" idx="1"/>
          </p:nvPr>
        </p:nvSpPr>
        <p:spPr>
          <a:xfrm>
            <a:off x="251520" y="620688"/>
            <a:ext cx="8892480" cy="5399112"/>
          </a:xfrm>
        </p:spPr>
        <p:txBody>
          <a:bodyPr/>
          <a:lstStyle/>
          <a:p>
            <a:pPr>
              <a:buNone/>
            </a:pPr>
            <a:r>
              <a:rPr lang="bg-BG" sz="2800" b="1" dirty="0" smtClean="0"/>
              <a:t>	</a:t>
            </a:r>
            <a:r>
              <a:rPr lang="en-US" sz="2800" dirty="0" smtClean="0">
                <a:latin typeface="Cambria" panose="02040503050406030204" pitchFamily="18" charset="0"/>
              </a:rPr>
              <a:t>I.e. the meaning of existence and the final purpose of the healthcare system is</a:t>
            </a:r>
            <a:r>
              <a:rPr lang="bg-BG" sz="2800" dirty="0" smtClean="0">
                <a:latin typeface="Cambria" panose="02040503050406030204" pitchFamily="18" charset="0"/>
              </a:rPr>
              <a:t>:</a:t>
            </a:r>
            <a:endParaRPr lang="bg-BG" sz="2800" b="1" dirty="0" smtClean="0">
              <a:latin typeface="Cambria" panose="02040503050406030204" pitchFamily="18" charset="0"/>
            </a:endParaRPr>
          </a:p>
          <a:p>
            <a:pPr algn="ctr">
              <a:buNone/>
            </a:pPr>
            <a:r>
              <a:rPr lang="en-US" sz="2800" b="1" dirty="0" smtClean="0">
                <a:latin typeface="Cambria" panose="02040503050406030204" pitchFamily="18" charset="0"/>
              </a:rPr>
              <a:t>The best possible health for all citizens</a:t>
            </a:r>
            <a:endParaRPr lang="bg-BG" sz="2800" dirty="0">
              <a:latin typeface="Cambria" panose="02040503050406030204" pitchFamily="18" charset="0"/>
            </a:endParaRPr>
          </a:p>
        </p:txBody>
      </p:sp>
      <p:pic>
        <p:nvPicPr>
          <p:cNvPr id="56322" name="Picture 2" descr="https://encrypted-tbn0.gstatic.com/images?q=tbn:ANd9GcRRUXttFpFx4d0aJkZejrpCnvQCfvGohCY6fed69D1zu06sPAAl"/>
          <p:cNvPicPr>
            <a:picLocks noChangeAspect="1" noChangeArrowheads="1"/>
          </p:cNvPicPr>
          <p:nvPr/>
        </p:nvPicPr>
        <p:blipFill>
          <a:blip r:embed="rId2" cstate="print"/>
          <a:srcRect/>
          <a:stretch>
            <a:fillRect/>
          </a:stretch>
        </p:blipFill>
        <p:spPr bwMode="auto">
          <a:xfrm>
            <a:off x="6300192" y="4869160"/>
            <a:ext cx="2619375" cy="1743076"/>
          </a:xfrm>
          <a:prstGeom prst="rect">
            <a:avLst/>
          </a:prstGeom>
          <a:noFill/>
        </p:spPr>
      </p:pic>
      <p:pic>
        <p:nvPicPr>
          <p:cNvPr id="56324" name="Picture 4" descr="https://encrypted-tbn2.gstatic.com/images?q=tbn:ANd9GcQUY9WxlgwNBqGJOGWVA8UZ1E6pVlgAKIZzIVPzOJOsReN8gaNuhg"/>
          <p:cNvPicPr>
            <a:picLocks noChangeAspect="1" noChangeArrowheads="1"/>
          </p:cNvPicPr>
          <p:nvPr/>
        </p:nvPicPr>
        <p:blipFill>
          <a:blip r:embed="rId3" cstate="print"/>
          <a:srcRect/>
          <a:stretch>
            <a:fillRect/>
          </a:stretch>
        </p:blipFill>
        <p:spPr bwMode="auto">
          <a:xfrm>
            <a:off x="755576" y="4941168"/>
            <a:ext cx="2619375" cy="1743076"/>
          </a:xfrm>
          <a:prstGeom prst="rect">
            <a:avLst/>
          </a:prstGeom>
          <a:noFill/>
        </p:spPr>
      </p:pic>
      <p:pic>
        <p:nvPicPr>
          <p:cNvPr id="56326" name="Picture 6" descr="https://encrypted-tbn0.gstatic.com/images?q=tbn:ANd9GcReJmxs9xbIc8mmDiYNYWd7_pUDyCqtxqluW_60ilK-31biqcIosA"/>
          <p:cNvPicPr>
            <a:picLocks noChangeAspect="1" noChangeArrowheads="1"/>
          </p:cNvPicPr>
          <p:nvPr/>
        </p:nvPicPr>
        <p:blipFill>
          <a:blip r:embed="rId4" cstate="print"/>
          <a:srcRect/>
          <a:stretch>
            <a:fillRect/>
          </a:stretch>
        </p:blipFill>
        <p:spPr bwMode="auto">
          <a:xfrm>
            <a:off x="2411760" y="2708920"/>
            <a:ext cx="3311649" cy="2052440"/>
          </a:xfrm>
          <a:prstGeom prst="rect">
            <a:avLst/>
          </a:prstGeom>
          <a:noFill/>
        </p:spPr>
      </p:pic>
      <p:pic>
        <p:nvPicPr>
          <p:cNvPr id="56328" name="Picture 8" descr="https://encrypted-tbn0.gstatic.com/images?q=tbn:ANd9GcTrIHgjAZtAmGApxjjQJihOoPTAoPvErRfpFyBnDgEuX5zeDDkL"/>
          <p:cNvPicPr>
            <a:picLocks noChangeAspect="1" noChangeArrowheads="1"/>
          </p:cNvPicPr>
          <p:nvPr/>
        </p:nvPicPr>
        <p:blipFill>
          <a:blip r:embed="rId5" cstate="print"/>
          <a:srcRect/>
          <a:stretch>
            <a:fillRect/>
          </a:stretch>
        </p:blipFill>
        <p:spPr bwMode="auto">
          <a:xfrm>
            <a:off x="395536" y="3140968"/>
            <a:ext cx="1828800" cy="1828800"/>
          </a:xfrm>
          <a:prstGeom prst="rect">
            <a:avLst/>
          </a:prstGeom>
          <a:noFill/>
        </p:spPr>
      </p:pic>
      <p:pic>
        <p:nvPicPr>
          <p:cNvPr id="56332" name="Picture 12" descr="https://encrypted-tbn3.gstatic.com/images?q=tbn:ANd9GcT-ahQyXzs5R810jScDDP2QRP9HEvick7KcadGO13aBkoHLWTrVYg"/>
          <p:cNvPicPr>
            <a:picLocks noChangeAspect="1" noChangeArrowheads="1"/>
          </p:cNvPicPr>
          <p:nvPr/>
        </p:nvPicPr>
        <p:blipFill>
          <a:blip r:embed="rId6" cstate="print"/>
          <a:srcRect/>
          <a:stretch>
            <a:fillRect/>
          </a:stretch>
        </p:blipFill>
        <p:spPr bwMode="auto">
          <a:xfrm>
            <a:off x="3563888" y="4941168"/>
            <a:ext cx="2619375" cy="1752600"/>
          </a:xfrm>
          <a:prstGeom prst="rect">
            <a:avLst/>
          </a:prstGeom>
          <a:noFill/>
        </p:spPr>
      </p:pic>
      <p:sp>
        <p:nvSpPr>
          <p:cNvPr id="56334" name="AutoShape 14" descr="data:image/jpeg;base64,/9j/4AAQSkZJRgABAQAAAQABAAD/2wCEAAkGBxITEhQUExQUFhQXFxQUFBQUFBQUFBUVFRQWFhQVFBUYHCggGBolHBQUITEhJSkrLi4uFx8zODMsNygtLisBCgoKDg0OGhAQFywkHSQsLCwsLCwsLCwsLCwsLCwsLCwsLCwsLCwsLCwsLCwsLCwsLCwsLCwsLCwsLCwsLCwsLP/AABEIAKsBJgMBIgACEQEDEQH/xAAcAAACAgMBAQAAAAAAAAAAAAAEBQMGAQIHAAj/xAA7EAABAwIDBQYEBQMEAwEAAAABAAIDBBEFITEGEkFRcRMiYYGRoTKxwfAHQlLR4RRi8RUjM3IkgpI0/8QAGgEAAwEBAQEAAAAAAAAAAAAAAQIDBAAFBv/EACIRAAICAgMAAgMBAAAAAAAAAAABAhEDIRIxQSJRBBNhMv/aAAwDAQACEQMRAD8A5vZYK2K1KnRnNHFZhkIIt/nPRauWq6jrOoYd/wDliBz7gJtz3r6+izjtR2cTg0jtJf8AZboA1gvvnwaNb/2oTZar7WAC1g2zAOgbmlP4i1ZaCwauAjB47hG9JbqbDol9NMdoA/qQ90bgbtLTbhcs7l/Ozj0srHhUGQKp1H8MQ4sNj0eLj6q+4KzuhBosuhpBFksyRi9/vT+EXFGsvhTUKmVrEqXvDxO8fIgfVFYYzL74JhPTgqBke6UK2VT0byxqnYzSbstwNfmP8hXclK8TpQ6x+88l0jkUivpt5h8M/Q/ylccOThyzHmrnJQ7rrHQ5H6FL58P3e9bK9nf9fuxSjUV9senun1BH9/t0WxwvPTQjzByTWloyOGYXBoBFHfPw/wAIKswe+muoVu/o/W3qOS8aT/K4arOdVGHOtcjzQ9M1zHDVdDkw8EnkfYqCTBo3HOwv7IpivGB4dKbh4GY18QnmLYOJ42yM+ID1bxB8Qi8HwtjONzaxPPl5p7S07Wggei5Kznoo1PhUjbOtm3Jw5g/d/NbV9FlpwV1qYBbLVKK6myQao5HMMZp93McEoZKCeV1aNqI7AqjSPTR2ieTTGUjyHAotjw4g6eKX002+N38w08RyU8Bt05cjyRaFTLFhx4EhHyUwPifE29kooH5CyfM0ySMy/kIB7AjULYRhGuA/hCykDmpsxNEYjCz2S82QeKmbJyRRxA6HwXlmU3XlUJXCtCsrCrRWzQhestrLeCLecB6nkBmT6Arji4bGO3Ruk5nT/wBsz7BqC27aO1L8rMFmj+5wyH1Q+zdRee+l3AAchuusPYBFbfNIcw2y3ST/ANgAW+4aFN9mnF0Vukn3Z3MJyc2PPxDAQfU+66fs8LtXHat9pWkfpjI67jSPdq6zsdOHRtPAgf4Rosui1R5LWaoYBqpC3JLalgPBFugJWyGsrm2yKVyYmBxRMsTeNvkoC2L+32SORaMTDMVHP2KIjr2nkh/6CM6W8lIzDwlbKUgtzGO1WzqNjhYhRxwWU0d0LOI4aBo4ZIsRgcFjeWTdGzqMOcAgaiq4BGujuhpQ1tybWStjoUSySHQLEVPOc9OpsijX8GMv4nuhTwmR35mN6Z/VBWGzanim47g6ElMYYZDq63zQ/wDTSDPtGeYH7oyie/8AMB1BRtoDoIip38Xk+n7LWriyKPiaoa4ZJ+0TXZy7bMWBXO3nVdC28dYea520/VNBaJ5uzIdodDzTWll3xf8AMPiHMfqCUxqSmlLXAjUFM0STLJRPsRyKsdE+4sq3TFrxdvmORTrDZOB6KYMsbiGyEhByuzz/AIKJdJ/g8VBI0OFtPeyVo8+gZr81O16G7M3tcH5+6lY0hchWifVeWAF5UAVm68tAtgVSy1Gy3ZLuhwAzcLX5C9z62HutFmyVyDQZgryHg8iD6aD1y81attYt6He4hwv01PzHoqpQS7l9M7W652P18gri/wD3qQNOZ3bHwNhb5qcmXxPZzLFhbsyP0gf/ACTb2sugfhrVBzN3gCbKi4kzuWOrT7fZCffhfUWlLehTraL+nY7G1ktrXFoNhdOGC4CgqAAuktHR7OaY3LUlx3B6i/kBoq5Ni1ZGe+1tuB7PL1C63NI3QhL56GN5/lJFpaKuLkVuk7XdYSGbxAJGhF8+Hhc+iYU1Y4HI58WON7/9Tz8EacKZ4KN2DwnVtrcRkV0qZSEK7YfDUXAI0RDDdB0sG7kCSOZ1RkUdikWzpaCo47ohsKzAxGNjyTNATFVULZKhbbYhUNc2OBpJtcuAvbpfK66RUw5pNW09je3mk9G8o5NR0NU+VnadtbeG8SXWtfPQq5Ow0G3Zb1+ItlcaFPo2hH00TQq80KsK9YgoMDc547VvdOYHAEcPRXKgwtkY7unJaRyDRHU4KFpjNNBDYwEDXnJMCEuxA5FMBI5L+IUlvdc+ByV2/Ed/eaOqpCaPRnzP5EgyK2kHHmteAKlYLhEQMopy0gjz5eatGHzAm40OR5tPDqFUIU7wyUjMaj3U2OtosUgz59FDfn5H91PFZ4Cic2xPHmDqgYMkeLMGO/VbsapIW+nuEQ2K+aUk0DbiwiDGvLuR1FLCyFkBbAKzKmWBTsYo40XEFCTCZZHkfD/Csuz0ndcw8R7pEB3epTfBXhsrb6cfEGykpbHjpld2npNyR46fLP5IbYJ+7V28FZtrKa5c7qfIkEqq7P8AcrIzzuFqg9Go+gKXNvkopoipsHO8wdEVKxUqxl2JJaO+qCkw08FYSFjcCRwTKpsrP9A9SxYaeKsHZhRyNS8Eg8mLRAAsiNSzSALSB28UVRN2G0bExbFkoKONMSzJU4nJgE8SBkhB1TWQJbJIAVJqh0BvwsHRSRYUEbHIEXGVyimHkwWChARjYrLa6zvp6SGSbI3pRiIyKbTOsElxGTJcxkjjf4kH/dZ5qmMVt/El/wD5AHJv1VSjRj0Y8v8Asmb8Pmt4So26LdgXChW7x9Uyw052QEWYReHusQfFJIdFnw06jl8ka+EHXy59FDRUT7seB3HOEZdwBPw3VrqNialg3hZwIvbwRUG/COWNlVjba/2USx1l6sp3NNiDy8QVHcjhf2KRxZklGmTuIK8oo43O+Frj0F15DiwFSdEoymk0CDmjsjzsdIhiRsSCZqjYipZBqCSUTQy95oPS6DusNdmohLPjke+xruY+YVBkBZI136XAjy19lf6J3aU9uI/cqlV8WZHjl9P28lqxs1Rdo7ZsnVB0bSOICbVUtlzf8PMYvGGk5ty/ZXerqha6tei0Y7NnTr3apW6oUjJkrkaVAatkQ9TLkhpKmwSurqXOyHqpymK4hjacvddH0tPulJKSsdHkc+im/wBduc2nr/CMZpEpQbLXE8BGslCq9LX3RxrLC/BU/YKoDR7bpTi0FhvIY4w+/dZlzJsfRZqpHSCxyHJTc0yyjXZDDUI6OoSSSIt6LVtWRxSqQyimWEVClZKksNXdEtqE/Irx0GTzJLXSaouadIMcrQyNzicgCV1nHJdtqjfqpPCzfRIY9VPWTF7nPOrnF3qh2qq6PLm7lZOz6qSM5las4rLNUDgyBF04zPqgad1iQmNPqlkNE6tstEZqGZgzJi32ce+3PLkQbLpmzGI9vSQya3YL+DgLH3XI/wANK4NIaTkC5pHg69x6H2V5/D6s7GWpozoyQvjH9rsz9+K0dxTAy0R4dAcyxu9e97C6kkwSmfmYmH/1CzWMt3m+YQdPiVngE5HRPwclaA4Jq0MYMLhYLNY0DkAF5bCpsbFYSVITifPdRTpNWMsrFO5JK8XK8eEnZKhU1uaIaoiM1KxWZxKwrD1swLWQJPTiw7OzatP5gkuNwbsrgeOn396ovCJbStHQfuitrIfhPv7hWgy2J6oreDV5gmvwNg76FdNpMSD2hcqq2cR98k42dxe1muVWa8T8L/2qxJVBougqSoB4o4xAhRk2akxVLjQvYkjqPqjqWsDhkQR4ISooWuQMuFEG7CWu5tNvUaFLFiSRZd0FRPplXo62pi1AeP8A5P7I2DaC+T2lp8Rl6hV0IscvBzBGRoUZGSciUkgxuHi5vqFOcfgafjbf/sEtlVhl9Fhip1s9uSQDaIuyjY53QWHqbKKoNXJlcRg/pzPqUbSD+iXugvFMRjj+J2fBozJ6AKu1uISO+Fm7fS+Z6kBNqTZ4N7zrufzcbn3RX+m8SklJg4xXTFOGTyWAcb+ScxPKjgpgCpiAjGwpnpHlc6/EbGL/AOw056vty4BW7H8VETDbN5+EfVcsxCle4l7rlzjckq0URz5KXFCZwyCiU8rbFRuCqjCydi8NV6LRZcEAkwNiD5I+mfZwBS530RUb72PLVKFFt2bm3JiL8iPv0VrpcQdHWslBzdZp8QLNz6iypWFyd9h46dQVb8Rhs0vH5S30c3X75quLoodioq0SRh3keqrmIAtktyIcPPVAbI4vvHcv8TWvHXQ+4U2005Y6/gt0FT10xY/6ofVjzutOfUcrLyjw1wlp4ydf4WUE0tE+tHF5jkldQ5FmS4QU7V83DsiByBSRtUbzmiI1aT0cZaFuW6XWzGKSSPJTvZxph4O/veNyVYsbjD4Wm3BVsut3R5+JV0joj/Qse7gRfporxHx9nO6pm64tPLLpkUA4WOWR4JzXtzN9bk9Pu6WVEWdvQq6NCHGC43+V2quNDXAjVcmqbjPTpwKOwnaNzCGv0/V+6WUL6LQzeSOqutqshqQYdi4cBndOqecFIolJMmFMtHULTwRjDdTxBNQkZtPQodhTTwHop/8AQd1rZCwBrrhrrfpyPRN2R3TrCpTbsnt34zwAzaf1NRjC3ss/ypxWgDZ7Be0JubNba9tSToFZ6nAIhH3AQ4DW9963NS4ZQdkHAG4JBB42txTPeFs1dQSjs8/J+VOc7vRWaWjaIZHuaMxZl+fMffBJ5owrBtDUBobE3hmfoPmqzVVAAzUZpdGjE21b9BZiAkOLY0GXa3N9tBw6oafHxNMYYtB8T/oEBVwBj3eIRhCxp5K0ipYnjM5eXXz6JfJiU3FwPkmmLtb4dBqlFRE+1yLDgqEJfYLUu3syhyEUyIkZqAhcTaMxaea3cteC2Gi45GQcgpqV2dj0UDNCF5hzQCWCkeRu/wBpXScGeJWbh0c3d8wLtPsFzKmddoPr1V02QqXEBo1BHsmwyqRTwZYFOYqqMad4tPR2Y9x7q07bGzAeeXqq9jFJ2M8b75Eg+uae7Wnfp2kc2rdj9X0cn8kOdnp/9ljeQC8lOz9RYG/IBeVuNkJOmcxa3JRyBEx5hQTtXy67IiqpyW0D16pCihKtVoIxjei45g0Xtcpc0omEkg8VKjjNIO0kDbZk2yXYJMMH9GWAaM9wFzfY6kD6lngb2XYXW3S3mFrxK0NE4HjDbOJ9fL+PklMunTQ8uSs209PuzvbzJt1GnzVYOp5Z/f34oxZpA6yPK6TzM5Kw21HA+yVVdOWnmFSLFkiDD8RfEbtOXEcFfMBx9sgtfPiDqudOatoZS03BII4hGUUwQm4nbqOr8U1hnBXLsC2l0bJr+rh5q40eIAi4Kl0ao1I6jBhPbwRPa5ofY7xtk7PIG3EWUuF0zoXOEgtcCzxmOl+CquzO1HYXa4FzDna+h5hdFhnZK3LiMwdR1VYyT67M2ZSinHxiXEa8scGg8L+unt80PV4xvNHC2o5ngtcWwKRri5neHLiq7M8hr+Lm52bmbDW41WbI5Se3X2hIwxyS+/SetrdXOPiSVQNqsbc8FrDZvE8/4R2IVrpPAclXsUj7pXOdvR6PGkE7H027FJL+bOyWCZ8oIc45nUcFcdisCmkpt1sbzv3sbECx43OVlPiH4azU8EjwQ42uQ3eLhztlwWuEdGKUlyKNUYbFGCSbnmSl9SJXNuGWb48U3ZhLMiS558dFmqdG1tnOueQ4J+Iz3/Spdm52uQUFRFZNZZG8LnwS+oBOZSNCtArtAvNOS2eMgtG6IE/Tdmq84eyxdbuQGGGFy57vNWrZ2fdkte11SKeSxvyVlpX5tcPvml6ZSO0dKr5BUQtay7nt48rfYRUM4lps9QbOHIjVQbI1sbG527w/yhq94jlO78EmvIP/AJHyW6MupAS+vCKrrzG0WIzPPgvITsRLMW2uGsvnzJHBeVXKV6KLilsr9OclioKxAtKlfPVs84X1AQ8eqnleoGFWS0MFNcjqY2aTxOQSwPT7BKIyljQMyfspXE4uf4bYTYOmcOiuEzyTkvYdSiKMRNGjc7c0YKLdAJ1Oo5LXjhqikUcj2/p7OLhqCCqTW6hw0Of1/ddK2vhu6Vp4fVc3eLtLeI+il06LroGdqDwOXmFHOy4uMj7KVmYLfMdQvMPv8+KZMNCWVg4ix9v4Q0kJHTmmNZEWnwQwdb7yPkqok0aUrs1YcOq3N0J6cEiZa+QTmhp9626fVTmiuN0dc/DTAHVYM83/AAtO60C4Mjhr0aPddZijawBrQGjgAAAufbB7U01PRxU8pcHxg3IjJad5xdlbXW3krdhONsqbmJr9wZb7rNueW7fe9QFSCVEc0pNjgqk7QwtBfLFGN5mZLSWOPEm7dVcX3t9EMKBu5YWv8ydUmaDl0Qk3ao5nDJSVLiJWdk91rPabMLv7uA62TTC8AoxJuyQkvYQ60hJFgcnW0IKkxLZMPl/2i1n62kGwPNtvknWFYa+ENDn9pu5MJbYtB1be5u3wU/0yNE/nH4Sa/g5ficbIy93dY0Ek2NrAcFWcR23glie2G7i4FoJIba4te2qsNWxskbmvF2uBBHgVyjE9lOxltE89mDvNB1z4X4rVGMk0nsVQajsqmImQOcy9mg8MsuqWujAVvxXB96QEu3WkZ+JC1hwuNvws3jzcrqDNCmuJQZm55D2Xjhz3C5yHirhisG6Qe4PDJJausjaMzvu4AJJRoXlfSKrUR2yQrUyxAOJ3i2wPBL3KJNmoKkaVGstKByJBzTjCJ/ynyShE0zrEFIx4s6Fs29pcN4m4INuhzVkxmIOBAyvmPAqg4XWEEOGquf8AWdpCXE94D2WjBJVxZQ9svYue4nvHI+SysYRh57MOYbOOviOayrxckqolPbKfTlbzLeGNSuiXkOGzHYhqo0K1pT2WmQ/9EeSrFHcgKBhJA5rr+wWBdm0SuGYFmhU3ZDZ0zTC47o1XcsKoWsaLDIaKkYejx2S0FHu94/EfZR4sw7h9Ue8nhql2IytY075uToPoArRRVI5ltFGTKf7m8VzfEIt2V3iuoY/cysPLLyXPtpIbOa7h9FmyKpF4dCCRtnea1fkfdTzD9v2UTxdoPEa9ClCiOWPeB8NRzHNLZYP4TZpsQeeSjqoePDlyVIsWSEbm+ycYHOCd05HgUDNHxWIu64FM0InTOm4NKHgNdrwKvGyNc2mkcXBzg5trjmDcLlOFYqy7QSc/i6810zA5N7dYMwbBpHG/DqmggzY1xHHp3v323aG33WNzy4k81ZcGE8kbXyl0d/y2Ad18FmgwaOIh7s32t4DjkPqj5KgJ2T434aOja3Qfz4koGoqwMtTwA1U+66T4ch+o6eXNE01EyPPV3Fx1/hB/woqiBRxPObsh+nieqzJu8Wi3RGTOS6omCN8QpuTK3tbh4bGZYWgubnucDwyVGOGV03/I9sTf0t19V0XEKneaWDTiqRiGK1RcYoIbluRe7Jvgqxdq2N06jQnqNkGWu573HmXFBQ4dBDnYdSmU+E1kn/LOGDkxKKjAWB3fke/wJTV9IV/2QhxyrY+4YL9NFX5ArrW0oAsxoaLcVUKpuahNMR14CHVZB4rzwtWnNTATMciofYoJqJhda3I/NBjob4dIQbeitNBIXN3OB0+oVVjjNg8cE4pKoAgtOufQpU62VTOj0oDWBuhFvReWmFVLZ42k8Mj1WE0/y2noi3RWY6MohtIm7WDkpWsHJMsaMAl/09SRYVcgWT2OMck72fpmGRtwFRRSOW2NtmMEbDGDbM/NWSNtgs2WUtmtaVEchcchl4n9kumpADdx3jwc76Jm85Ks4jKSbkk5qmJNjxVorO1LRvGxuqDjDN9jss2m336roePDI/fBUGTMu6fuo/kQplIaKmPvyUYNumh6H7Klf8XqoD8J8lnQ55zdW8Rot45BbPz/AH8lq7VqjbxTxAyOogtcen8IPcyTeQdweY8glzNSqrojJbJ6KQNztc8l1f8ABmOV80jnm8cbbgcN9xyt0AK5NCO8F3L8Gm/+FMeJlsT4BgsPdFDraLnU1RupqKAv7zvh+f8ACWTnNOahxbG0DLIIIeXVIL3wMgonSION5ssyOKe0kT4GtVUWCqmLYi6zizPdIv0v3reSI2hncGmxtwQWAi7gDnkfkszk5zUTXDGoQc2HxMGRGh+SV4ozcde+613xHkQrD2YAsBklONRgxPuL5L010ean8ip1OLQA90PkPgDb1STEcUe7NsbW9cz7I5jASbhCYllkMh4LrZsqPVFbxEyPzcTbloFXahqsOJONkhnGShkWxJqkCPbkoDqi7ZINyiRJWoimFzunjp14IZqmjQGQ1wyTMsdl+6bQRgbwOuo/dJK3JzSNbBOB8LXcbjNIyi2PsExYwlwOhHusJO8a9V5RcUHimf/Z"/>
          <p:cNvSpPr>
            <a:spLocks noChangeAspect="1" noChangeArrowheads="1"/>
          </p:cNvSpPr>
          <p:nvPr/>
        </p:nvSpPr>
        <p:spPr bwMode="auto">
          <a:xfrm>
            <a:off x="0"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bg-BG" dirty="0"/>
          </a:p>
        </p:txBody>
      </p:sp>
      <p:sp>
        <p:nvSpPr>
          <p:cNvPr id="56336" name="AutoShape 16" descr="data:image/jpeg;base64,/9j/4AAQSkZJRgABAQAAAQABAAD/2wCEAAkGBxITEhQUExQUFhQXFxQUFBQUFBQUFBUVFRQWFhQVFBUYHCggGBolHBQUITEhJSkrLi4uFx8zODMsNygtLisBCgoKDg0OGhAQFywkHSQsLCwsLCwsLCwsLCwsLCwsLCwsLCwsLCwsLCwsLCwsLCwsLCwsLCwsLCwsLCwsLCwsLP/AABEIAKsBJgMBIgACEQEDEQH/xAAcAAACAgMBAQAAAAAAAAAAAAAEBQMGAQIHAAj/xAA7EAABAwIDBQYEBQMEAwEAAAABAAIDBBEFITEGEkFRcRMiYYGRoTKxwfAHQlLR4RRi8RUjM3IkgpI0/8QAGgEAAwEBAQEAAAAAAAAAAAAAAQIDBAAFBv/EACIRAAICAgMAAgMBAAAAAAAAAAABAhEDIRIxQSJRBBNhMv/aAAwDAQACEQMRAD8A5vZYK2K1KnRnNHFZhkIIt/nPRauWq6jrOoYd/wDliBz7gJtz3r6+izjtR2cTg0jtJf8AZboA1gvvnwaNb/2oTZar7WAC1g2zAOgbmlP4i1ZaCwauAjB47hG9JbqbDol9NMdoA/qQ90bgbtLTbhcs7l/Ozj0srHhUGQKp1H8MQ4sNj0eLj6q+4KzuhBosuhpBFksyRi9/vT+EXFGsvhTUKmVrEqXvDxO8fIgfVFYYzL74JhPTgqBke6UK2VT0byxqnYzSbstwNfmP8hXclK8TpQ6x+88l0jkUivpt5h8M/Q/ylccOThyzHmrnJQ7rrHQ5H6FL58P3e9bK9nf9fuxSjUV9senun1BH9/t0WxwvPTQjzByTWloyOGYXBoBFHfPw/wAIKswe+muoVu/o/W3qOS8aT/K4arOdVGHOtcjzQ9M1zHDVdDkw8EnkfYqCTBo3HOwv7IpivGB4dKbh4GY18QnmLYOJ42yM+ID1bxB8Qi8HwtjONzaxPPl5p7S07Wggei5Kznoo1PhUjbOtm3Jw5g/d/NbV9FlpwV1qYBbLVKK6myQao5HMMZp93McEoZKCeV1aNqI7AqjSPTR2ieTTGUjyHAotjw4g6eKX002+N38w08RyU8Bt05cjyRaFTLFhx4EhHyUwPifE29kooH5CyfM0ySMy/kIB7AjULYRhGuA/hCykDmpsxNEYjCz2S82QeKmbJyRRxA6HwXlmU3XlUJXCtCsrCrRWzQhestrLeCLecB6nkBmT6Arji4bGO3Ruk5nT/wBsz7BqC27aO1L8rMFmj+5wyH1Q+zdRee+l3AAchuusPYBFbfNIcw2y3ST/ANgAW+4aFN9mnF0Vukn3Z3MJyc2PPxDAQfU+66fs8LtXHat9pWkfpjI67jSPdq6zsdOHRtPAgf4Rosui1R5LWaoYBqpC3JLalgPBFugJWyGsrm2yKVyYmBxRMsTeNvkoC2L+32SORaMTDMVHP2KIjr2nkh/6CM6W8lIzDwlbKUgtzGO1WzqNjhYhRxwWU0d0LOI4aBo4ZIsRgcFjeWTdGzqMOcAgaiq4BGujuhpQ1tybWStjoUSySHQLEVPOc9OpsijX8GMv4nuhTwmR35mN6Z/VBWGzanim47g6ElMYYZDq63zQ/wDTSDPtGeYH7oyie/8AMB1BRtoDoIip38Xk+n7LWriyKPiaoa4ZJ+0TXZy7bMWBXO3nVdC28dYea520/VNBaJ5uzIdodDzTWll3xf8AMPiHMfqCUxqSmlLXAjUFM0STLJRPsRyKsdE+4sq3TFrxdvmORTrDZOB6KYMsbiGyEhByuzz/AIKJdJ/g8VBI0OFtPeyVo8+gZr81O16G7M3tcH5+6lY0hchWifVeWAF5UAVm68tAtgVSy1Gy3ZLuhwAzcLX5C9z62HutFmyVyDQZgryHg8iD6aD1y81attYt6He4hwv01PzHoqpQS7l9M7W652P18gri/wD3qQNOZ3bHwNhb5qcmXxPZzLFhbsyP0gf/ACTb2sugfhrVBzN3gCbKi4kzuWOrT7fZCffhfUWlLehTraL+nY7G1ktrXFoNhdOGC4CgqAAuktHR7OaY3LUlx3B6i/kBoq5Ni1ZGe+1tuB7PL1C63NI3QhL56GN5/lJFpaKuLkVuk7XdYSGbxAJGhF8+Hhc+iYU1Y4HI58WON7/9Tz8EacKZ4KN2DwnVtrcRkV0qZSEK7YfDUXAI0RDDdB0sG7kCSOZ1RkUdikWzpaCo47ohsKzAxGNjyTNATFVULZKhbbYhUNc2OBpJtcuAvbpfK66RUw5pNW09je3mk9G8o5NR0NU+VnadtbeG8SXWtfPQq5Ow0G3Zb1+ItlcaFPo2hH00TQq80KsK9YgoMDc547VvdOYHAEcPRXKgwtkY7unJaRyDRHU4KFpjNNBDYwEDXnJMCEuxA5FMBI5L+IUlvdc+ByV2/Ed/eaOqpCaPRnzP5EgyK2kHHmteAKlYLhEQMopy0gjz5eatGHzAm40OR5tPDqFUIU7wyUjMaj3U2OtosUgz59FDfn5H91PFZ4Cic2xPHmDqgYMkeLMGO/VbsapIW+nuEQ2K+aUk0DbiwiDGvLuR1FLCyFkBbAKzKmWBTsYo40XEFCTCZZHkfD/Csuz0ndcw8R7pEB3epTfBXhsrb6cfEGykpbHjpld2npNyR46fLP5IbYJ+7V28FZtrKa5c7qfIkEqq7P8AcrIzzuFqg9Go+gKXNvkopoipsHO8wdEVKxUqxl2JJaO+qCkw08FYSFjcCRwTKpsrP9A9SxYaeKsHZhRyNS8Eg8mLRAAsiNSzSALSB28UVRN2G0bExbFkoKONMSzJU4nJgE8SBkhB1TWQJbJIAVJqh0BvwsHRSRYUEbHIEXGVyimHkwWChARjYrLa6zvp6SGSbI3pRiIyKbTOsElxGTJcxkjjf4kH/dZ5qmMVt/El/wD5AHJv1VSjRj0Y8v8Asmb8Pmt4So26LdgXChW7x9Uyw052QEWYReHusQfFJIdFnw06jl8ka+EHXy59FDRUT7seB3HOEZdwBPw3VrqNialg3hZwIvbwRUG/COWNlVjba/2USx1l6sp3NNiDy8QVHcjhf2KRxZklGmTuIK8oo43O+Frj0F15DiwFSdEoymk0CDmjsjzsdIhiRsSCZqjYipZBqCSUTQy95oPS6DusNdmohLPjke+xruY+YVBkBZI136XAjy19lf6J3aU9uI/cqlV8WZHjl9P28lqxs1Rdo7ZsnVB0bSOICbVUtlzf8PMYvGGk5ty/ZXerqha6tei0Y7NnTr3apW6oUjJkrkaVAatkQ9TLkhpKmwSurqXOyHqpymK4hjacvddH0tPulJKSsdHkc+im/wBduc2nr/CMZpEpQbLXE8BGslCq9LX3RxrLC/BU/YKoDR7bpTi0FhvIY4w+/dZlzJsfRZqpHSCxyHJTc0yyjXZDDUI6OoSSSIt6LVtWRxSqQyimWEVClZKksNXdEtqE/Irx0GTzJLXSaouadIMcrQyNzicgCV1nHJdtqjfqpPCzfRIY9VPWTF7nPOrnF3qh2qq6PLm7lZOz6qSM5las4rLNUDgyBF04zPqgad1iQmNPqlkNE6tstEZqGZgzJi32ce+3PLkQbLpmzGI9vSQya3YL+DgLH3XI/wANK4NIaTkC5pHg69x6H2V5/D6s7GWpozoyQvjH9rsz9+K0dxTAy0R4dAcyxu9e97C6kkwSmfmYmH/1CzWMt3m+YQdPiVngE5HRPwclaA4Jq0MYMLhYLNY0DkAF5bCpsbFYSVITifPdRTpNWMsrFO5JK8XK8eEnZKhU1uaIaoiM1KxWZxKwrD1swLWQJPTiw7OzatP5gkuNwbsrgeOn396ovCJbStHQfuitrIfhPv7hWgy2J6oreDV5gmvwNg76FdNpMSD2hcqq2cR98k42dxe1muVWa8T8L/2qxJVBougqSoB4o4xAhRk2akxVLjQvYkjqPqjqWsDhkQR4ISooWuQMuFEG7CWu5tNvUaFLFiSRZd0FRPplXo62pi1AeP8A5P7I2DaC+T2lp8Rl6hV0IscvBzBGRoUZGSciUkgxuHi5vqFOcfgafjbf/sEtlVhl9Fhip1s9uSQDaIuyjY53QWHqbKKoNXJlcRg/pzPqUbSD+iXugvFMRjj+J2fBozJ6AKu1uISO+Fm7fS+Z6kBNqTZ4N7zrufzcbn3RX+m8SklJg4xXTFOGTyWAcb+ScxPKjgpgCpiAjGwpnpHlc6/EbGL/AOw056vty4BW7H8VETDbN5+EfVcsxCle4l7rlzjckq0URz5KXFCZwyCiU8rbFRuCqjCydi8NV6LRZcEAkwNiD5I+mfZwBS530RUb72PLVKFFt2bm3JiL8iPv0VrpcQdHWslBzdZp8QLNz6iypWFyd9h46dQVb8Rhs0vH5S30c3X75quLoodioq0SRh3keqrmIAtktyIcPPVAbI4vvHcv8TWvHXQ+4U2005Y6/gt0FT10xY/6ofVjzutOfUcrLyjw1wlp4ydf4WUE0tE+tHF5jkldQ5FmS4QU7V83DsiByBSRtUbzmiI1aT0cZaFuW6XWzGKSSPJTvZxph4O/veNyVYsbjD4Wm3BVsut3R5+JV0joj/Qse7gRfporxHx9nO6pm64tPLLpkUA4WOWR4JzXtzN9bk9Pu6WVEWdvQq6NCHGC43+V2quNDXAjVcmqbjPTpwKOwnaNzCGv0/V+6WUL6LQzeSOqutqshqQYdi4cBndOqecFIolJMmFMtHULTwRjDdTxBNQkZtPQodhTTwHop/8AQd1rZCwBrrhrrfpyPRN2R3TrCpTbsnt34zwAzaf1NRjC3ss/ypxWgDZ7Be0JubNba9tSToFZ6nAIhH3AQ4DW9963NS4ZQdkHAG4JBB42txTPeFs1dQSjs8/J+VOc7vRWaWjaIZHuaMxZl+fMffBJ5owrBtDUBobE3hmfoPmqzVVAAzUZpdGjE21b9BZiAkOLY0GXa3N9tBw6oafHxNMYYtB8T/oEBVwBj3eIRhCxp5K0ipYnjM5eXXz6JfJiU3FwPkmmLtb4dBqlFRE+1yLDgqEJfYLUu3syhyEUyIkZqAhcTaMxaea3cteC2Gi45GQcgpqV2dj0UDNCF5hzQCWCkeRu/wBpXScGeJWbh0c3d8wLtPsFzKmddoPr1V02QqXEBo1BHsmwyqRTwZYFOYqqMad4tPR2Y9x7q07bGzAeeXqq9jFJ2M8b75Eg+uae7Wnfp2kc2rdj9X0cn8kOdnp/9ljeQC8lOz9RYG/IBeVuNkJOmcxa3JRyBEx5hQTtXy67IiqpyW0D16pCihKtVoIxjei45g0Xtcpc0omEkg8VKjjNIO0kDbZk2yXYJMMH9GWAaM9wFzfY6kD6lngb2XYXW3S3mFrxK0NE4HjDbOJ9fL+PklMunTQ8uSs209PuzvbzJt1GnzVYOp5Z/f34oxZpA6yPK6TzM5Kw21HA+yVVdOWnmFSLFkiDD8RfEbtOXEcFfMBx9sgtfPiDqudOatoZS03BII4hGUUwQm4nbqOr8U1hnBXLsC2l0bJr+rh5q40eIAi4Kl0ao1I6jBhPbwRPa5ofY7xtk7PIG3EWUuF0zoXOEgtcCzxmOl+CquzO1HYXa4FzDna+h5hdFhnZK3LiMwdR1VYyT67M2ZSinHxiXEa8scGg8L+unt80PV4xvNHC2o5ngtcWwKRri5neHLiq7M8hr+Lm52bmbDW41WbI5Se3X2hIwxyS+/SetrdXOPiSVQNqsbc8FrDZvE8/4R2IVrpPAclXsUj7pXOdvR6PGkE7H027FJL+bOyWCZ8oIc45nUcFcdisCmkpt1sbzv3sbECx43OVlPiH4azU8EjwQ42uQ3eLhztlwWuEdGKUlyKNUYbFGCSbnmSl9SJXNuGWb48U3ZhLMiS558dFmqdG1tnOueQ4J+Iz3/Spdm52uQUFRFZNZZG8LnwS+oBOZSNCtArtAvNOS2eMgtG6IE/Tdmq84eyxdbuQGGGFy57vNWrZ2fdkte11SKeSxvyVlpX5tcPvml6ZSO0dKr5BUQtay7nt48rfYRUM4lps9QbOHIjVQbI1sbG527w/yhq94jlO78EmvIP/AJHyW6MupAS+vCKrrzG0WIzPPgvITsRLMW2uGsvnzJHBeVXKV6KLilsr9OclioKxAtKlfPVs84X1AQ8eqnleoGFWS0MFNcjqY2aTxOQSwPT7BKIyljQMyfspXE4uf4bYTYOmcOiuEzyTkvYdSiKMRNGjc7c0YKLdAJ1Oo5LXjhqikUcj2/p7OLhqCCqTW6hw0Of1/ddK2vhu6Vp4fVc3eLtLeI+il06LroGdqDwOXmFHOy4uMj7KVmYLfMdQvMPv8+KZMNCWVg4ix9v4Q0kJHTmmNZEWnwQwdb7yPkqok0aUrs1YcOq3N0J6cEiZa+QTmhp9626fVTmiuN0dc/DTAHVYM83/AAtO60C4Mjhr0aPddZijawBrQGjgAAAufbB7U01PRxU8pcHxg3IjJad5xdlbXW3krdhONsqbmJr9wZb7rNueW7fe9QFSCVEc0pNjgqk7QwtBfLFGN5mZLSWOPEm7dVcX3t9EMKBu5YWv8ydUmaDl0Qk3ao5nDJSVLiJWdk91rPabMLv7uA62TTC8AoxJuyQkvYQ60hJFgcnW0IKkxLZMPl/2i1n62kGwPNtvknWFYa+ENDn9pu5MJbYtB1be5u3wU/0yNE/nH4Sa/g5ficbIy93dY0Ek2NrAcFWcR23glie2G7i4FoJIba4te2qsNWxskbmvF2uBBHgVyjE9lOxltE89mDvNB1z4X4rVGMk0nsVQajsqmImQOcy9mg8MsuqWujAVvxXB96QEu3WkZ+JC1hwuNvws3jzcrqDNCmuJQZm55D2Xjhz3C5yHirhisG6Qe4PDJJausjaMzvu4AJJRoXlfSKrUR2yQrUyxAOJ3i2wPBL3KJNmoKkaVGstKByJBzTjCJ/ynyShE0zrEFIx4s6Fs29pcN4m4INuhzVkxmIOBAyvmPAqg4XWEEOGquf8AWdpCXE94D2WjBJVxZQ9svYue4nvHI+SysYRh57MOYbOOviOayrxckqolPbKfTlbzLeGNSuiXkOGzHYhqo0K1pT2WmQ/9EeSrFHcgKBhJA5rr+wWBdm0SuGYFmhU3ZDZ0zTC47o1XcsKoWsaLDIaKkYejx2S0FHu94/EfZR4sw7h9Ue8nhql2IytY075uToPoArRRVI5ltFGTKf7m8VzfEIt2V3iuoY/cysPLLyXPtpIbOa7h9FmyKpF4dCCRtnea1fkfdTzD9v2UTxdoPEa9ClCiOWPeB8NRzHNLZYP4TZpsQeeSjqoePDlyVIsWSEbm+ycYHOCd05HgUDNHxWIu64FM0InTOm4NKHgNdrwKvGyNc2mkcXBzg5trjmDcLlOFYqy7QSc/i6810zA5N7dYMwbBpHG/DqmggzY1xHHp3v323aG33WNzy4k81ZcGE8kbXyl0d/y2Ad18FmgwaOIh7s32t4DjkPqj5KgJ2T434aOja3Qfz4koGoqwMtTwA1U+66T4ch+o6eXNE01EyPPV3Fx1/hB/woqiBRxPObsh+nieqzJu8Wi3RGTOS6omCN8QpuTK3tbh4bGZYWgubnucDwyVGOGV03/I9sTf0t19V0XEKneaWDTiqRiGK1RcYoIbluRe7Jvgqxdq2N06jQnqNkGWu573HmXFBQ4dBDnYdSmU+E1kn/LOGDkxKKjAWB3fke/wJTV9IV/2QhxyrY+4YL9NFX5ArrW0oAsxoaLcVUKpuahNMR14CHVZB4rzwtWnNTATMciofYoJqJhda3I/NBjob4dIQbeitNBIXN3OB0+oVVjjNg8cE4pKoAgtOufQpU62VTOj0oDWBuhFvReWmFVLZ42k8Mj1WE0/y2noi3RWY6MohtIm7WDkpWsHJMsaMAl/09SRYVcgWT2OMck72fpmGRtwFRRSOW2NtmMEbDGDbM/NWSNtgs2WUtmtaVEchcchl4n9kumpADdx3jwc76Jm85Ks4jKSbkk5qmJNjxVorO1LRvGxuqDjDN9jss2m336roePDI/fBUGTMu6fuo/kQplIaKmPvyUYNumh6H7Klf8XqoD8J8lnQ55zdW8Rot45BbPz/AH8lq7VqjbxTxAyOogtcen8IPcyTeQdweY8glzNSqrojJbJ6KQNztc8l1f8ABmOV80jnm8cbbgcN9xyt0AK5NCO8F3L8Gm/+FMeJlsT4BgsPdFDraLnU1RupqKAv7zvh+f8ACWTnNOahxbG0DLIIIeXVIL3wMgonSION5ssyOKe0kT4GtVUWCqmLYi6zizPdIv0v3reSI2hncGmxtwQWAi7gDnkfkszk5zUTXDGoQc2HxMGRGh+SV4ozcde+613xHkQrD2YAsBklONRgxPuL5L010ean8ip1OLQA90PkPgDb1STEcUe7NsbW9cz7I5jASbhCYllkMh4LrZsqPVFbxEyPzcTbloFXahqsOJONkhnGShkWxJqkCPbkoDqi7ZINyiRJWoimFzunjp14IZqmjQGQ1wyTMsdl+6bQRgbwOuo/dJK3JzSNbBOB8LXcbjNIyi2PsExYwlwOhHusJO8a9V5RcUHimf/Z"/>
          <p:cNvSpPr>
            <a:spLocks noChangeAspect="1" noChangeArrowheads="1"/>
          </p:cNvSpPr>
          <p:nvPr/>
        </p:nvSpPr>
        <p:spPr bwMode="auto">
          <a:xfrm>
            <a:off x="0"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bg-BG" dirty="0"/>
          </a:p>
        </p:txBody>
      </p:sp>
      <p:pic>
        <p:nvPicPr>
          <p:cNvPr id="56337" name="Picture 17" descr="C:\Users\igeorgieva\Desktop\untitled.png"/>
          <p:cNvPicPr>
            <a:picLocks noChangeAspect="1" noChangeArrowheads="1"/>
          </p:cNvPicPr>
          <p:nvPr/>
        </p:nvPicPr>
        <p:blipFill>
          <a:blip r:embed="rId7" cstate="print"/>
          <a:srcRect/>
          <a:stretch>
            <a:fillRect/>
          </a:stretch>
        </p:blipFill>
        <p:spPr bwMode="auto">
          <a:xfrm>
            <a:off x="5940152" y="3068960"/>
            <a:ext cx="2800350" cy="1628775"/>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56328"/>
                                        </p:tgtEl>
                                        <p:attrNameLst>
                                          <p:attrName>style.visibility</p:attrName>
                                        </p:attrNameLst>
                                      </p:cBhvr>
                                      <p:to>
                                        <p:strVal val="visible"/>
                                      </p:to>
                                    </p:set>
                                    <p:anim calcmode="lin" valueType="num">
                                      <p:cBhvr additive="base">
                                        <p:cTn id="13" dur="500" fill="hold"/>
                                        <p:tgtEl>
                                          <p:spTgt spid="56328"/>
                                        </p:tgtEl>
                                        <p:attrNameLst>
                                          <p:attrName>ppt_x</p:attrName>
                                        </p:attrNameLst>
                                      </p:cBhvr>
                                      <p:tavLst>
                                        <p:tav tm="0">
                                          <p:val>
                                            <p:strVal val="#ppt_x"/>
                                          </p:val>
                                        </p:tav>
                                        <p:tav tm="100000">
                                          <p:val>
                                            <p:strVal val="#ppt_x"/>
                                          </p:val>
                                        </p:tav>
                                      </p:tavLst>
                                    </p:anim>
                                    <p:anim calcmode="lin" valueType="num">
                                      <p:cBhvr additive="base">
                                        <p:cTn id="14" dur="500" fill="hold"/>
                                        <p:tgtEl>
                                          <p:spTgt spid="56328"/>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56337"/>
                                        </p:tgtEl>
                                        <p:attrNameLst>
                                          <p:attrName>style.visibility</p:attrName>
                                        </p:attrNameLst>
                                      </p:cBhvr>
                                      <p:to>
                                        <p:strVal val="visible"/>
                                      </p:to>
                                    </p:set>
                                    <p:anim calcmode="lin" valueType="num">
                                      <p:cBhvr additive="base">
                                        <p:cTn id="19" dur="500" fill="hold"/>
                                        <p:tgtEl>
                                          <p:spTgt spid="56337"/>
                                        </p:tgtEl>
                                        <p:attrNameLst>
                                          <p:attrName>ppt_x</p:attrName>
                                        </p:attrNameLst>
                                      </p:cBhvr>
                                      <p:tavLst>
                                        <p:tav tm="0">
                                          <p:val>
                                            <p:strVal val="#ppt_x"/>
                                          </p:val>
                                        </p:tav>
                                        <p:tav tm="100000">
                                          <p:val>
                                            <p:strVal val="#ppt_x"/>
                                          </p:val>
                                        </p:tav>
                                      </p:tavLst>
                                    </p:anim>
                                    <p:anim calcmode="lin" valueType="num">
                                      <p:cBhvr additive="base">
                                        <p:cTn id="20" dur="500" fill="hold"/>
                                        <p:tgtEl>
                                          <p:spTgt spid="56337"/>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56324"/>
                                        </p:tgtEl>
                                        <p:attrNameLst>
                                          <p:attrName>style.visibility</p:attrName>
                                        </p:attrNameLst>
                                      </p:cBhvr>
                                      <p:to>
                                        <p:strVal val="visible"/>
                                      </p:to>
                                    </p:set>
                                    <p:anim calcmode="lin" valueType="num">
                                      <p:cBhvr additive="base">
                                        <p:cTn id="25" dur="500" fill="hold"/>
                                        <p:tgtEl>
                                          <p:spTgt spid="56324"/>
                                        </p:tgtEl>
                                        <p:attrNameLst>
                                          <p:attrName>ppt_x</p:attrName>
                                        </p:attrNameLst>
                                      </p:cBhvr>
                                      <p:tavLst>
                                        <p:tav tm="0">
                                          <p:val>
                                            <p:strVal val="#ppt_x"/>
                                          </p:val>
                                        </p:tav>
                                        <p:tav tm="100000">
                                          <p:val>
                                            <p:strVal val="#ppt_x"/>
                                          </p:val>
                                        </p:tav>
                                      </p:tavLst>
                                    </p:anim>
                                    <p:anim calcmode="lin" valueType="num">
                                      <p:cBhvr additive="base">
                                        <p:cTn id="26" dur="500" fill="hold"/>
                                        <p:tgtEl>
                                          <p:spTgt spid="56324"/>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56326"/>
                                        </p:tgtEl>
                                        <p:attrNameLst>
                                          <p:attrName>style.visibility</p:attrName>
                                        </p:attrNameLst>
                                      </p:cBhvr>
                                      <p:to>
                                        <p:strVal val="visible"/>
                                      </p:to>
                                    </p:set>
                                    <p:anim calcmode="lin" valueType="num">
                                      <p:cBhvr additive="base">
                                        <p:cTn id="31" dur="500" fill="hold"/>
                                        <p:tgtEl>
                                          <p:spTgt spid="56326"/>
                                        </p:tgtEl>
                                        <p:attrNameLst>
                                          <p:attrName>ppt_x</p:attrName>
                                        </p:attrNameLst>
                                      </p:cBhvr>
                                      <p:tavLst>
                                        <p:tav tm="0">
                                          <p:val>
                                            <p:strVal val="#ppt_x"/>
                                          </p:val>
                                        </p:tav>
                                        <p:tav tm="100000">
                                          <p:val>
                                            <p:strVal val="#ppt_x"/>
                                          </p:val>
                                        </p:tav>
                                      </p:tavLst>
                                    </p:anim>
                                    <p:anim calcmode="lin" valueType="num">
                                      <p:cBhvr additive="base">
                                        <p:cTn id="32" dur="500" fill="hold"/>
                                        <p:tgtEl>
                                          <p:spTgt spid="56326"/>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56332"/>
                                        </p:tgtEl>
                                        <p:attrNameLst>
                                          <p:attrName>style.visibility</p:attrName>
                                        </p:attrNameLst>
                                      </p:cBhvr>
                                      <p:to>
                                        <p:strVal val="visible"/>
                                      </p:to>
                                    </p:set>
                                    <p:anim calcmode="lin" valueType="num">
                                      <p:cBhvr additive="base">
                                        <p:cTn id="37" dur="500" fill="hold"/>
                                        <p:tgtEl>
                                          <p:spTgt spid="56332"/>
                                        </p:tgtEl>
                                        <p:attrNameLst>
                                          <p:attrName>ppt_x</p:attrName>
                                        </p:attrNameLst>
                                      </p:cBhvr>
                                      <p:tavLst>
                                        <p:tav tm="0">
                                          <p:val>
                                            <p:strVal val="#ppt_x"/>
                                          </p:val>
                                        </p:tav>
                                        <p:tav tm="100000">
                                          <p:val>
                                            <p:strVal val="#ppt_x"/>
                                          </p:val>
                                        </p:tav>
                                      </p:tavLst>
                                    </p:anim>
                                    <p:anim calcmode="lin" valueType="num">
                                      <p:cBhvr additive="base">
                                        <p:cTn id="38" dur="500" fill="hold"/>
                                        <p:tgtEl>
                                          <p:spTgt spid="56332"/>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nodeType="clickEffect">
                                  <p:stCondLst>
                                    <p:cond delay="0"/>
                                  </p:stCondLst>
                                  <p:childTnLst>
                                    <p:set>
                                      <p:cBhvr>
                                        <p:cTn id="42" dur="1" fill="hold">
                                          <p:stCondLst>
                                            <p:cond delay="0"/>
                                          </p:stCondLst>
                                        </p:cTn>
                                        <p:tgtEl>
                                          <p:spTgt spid="56322"/>
                                        </p:tgtEl>
                                        <p:attrNameLst>
                                          <p:attrName>style.visibility</p:attrName>
                                        </p:attrNameLst>
                                      </p:cBhvr>
                                      <p:to>
                                        <p:strVal val="visible"/>
                                      </p:to>
                                    </p:set>
                                    <p:anim calcmode="lin" valueType="num">
                                      <p:cBhvr additive="base">
                                        <p:cTn id="43" dur="500" fill="hold"/>
                                        <p:tgtEl>
                                          <p:spTgt spid="56322"/>
                                        </p:tgtEl>
                                        <p:attrNameLst>
                                          <p:attrName>ppt_x</p:attrName>
                                        </p:attrNameLst>
                                      </p:cBhvr>
                                      <p:tavLst>
                                        <p:tav tm="0">
                                          <p:val>
                                            <p:strVal val="#ppt_x"/>
                                          </p:val>
                                        </p:tav>
                                        <p:tav tm="100000">
                                          <p:val>
                                            <p:strVal val="#ppt_x"/>
                                          </p:val>
                                        </p:tav>
                                      </p:tavLst>
                                    </p:anim>
                                    <p:anim calcmode="lin" valueType="num">
                                      <p:cBhvr additive="base">
                                        <p:cTn id="44" dur="500" fill="hold"/>
                                        <p:tgtEl>
                                          <p:spTgt spid="5632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3528" y="274638"/>
            <a:ext cx="8496944" cy="1143000"/>
          </a:xfrm>
        </p:spPr>
        <p:txBody>
          <a:bodyPr>
            <a:noAutofit/>
          </a:bodyPr>
          <a:lstStyle/>
          <a:p>
            <a:endParaRPr lang="bg-BG" sz="3200" b="1" dirty="0">
              <a:solidFill>
                <a:schemeClr val="tx1"/>
              </a:solidFill>
              <a:latin typeface="+mn-lt"/>
            </a:endParaRPr>
          </a:p>
        </p:txBody>
      </p:sp>
      <p:sp>
        <p:nvSpPr>
          <p:cNvPr id="3" name="Content Placeholder 2"/>
          <p:cNvSpPr>
            <a:spLocks noGrp="1"/>
          </p:cNvSpPr>
          <p:nvPr>
            <p:ph sz="quarter" idx="1"/>
          </p:nvPr>
        </p:nvSpPr>
        <p:spPr/>
        <p:txBody>
          <a:bodyPr>
            <a:normAutofit/>
          </a:bodyPr>
          <a:lstStyle/>
          <a:p>
            <a:pPr>
              <a:buClrTx/>
            </a:pPr>
            <a:r>
              <a:rPr lang="en-US" dirty="0" smtClean="0">
                <a:latin typeface="Cambria" panose="02040503050406030204" pitchFamily="18" charset="0"/>
              </a:rPr>
              <a:t>Development of new skills – conducting services in medical and social teams, new forms of servicing, encouraging empowering the patient</a:t>
            </a:r>
            <a:r>
              <a:rPr lang="bg-BG" dirty="0" smtClean="0">
                <a:latin typeface="Cambria" panose="02040503050406030204" pitchFamily="18" charset="0"/>
              </a:rPr>
              <a:t>;</a:t>
            </a:r>
            <a:endParaRPr lang="bg-BG" dirty="0">
              <a:latin typeface="Cambria" panose="02040503050406030204" pitchFamily="18" charset="0"/>
            </a:endParaRPr>
          </a:p>
          <a:p>
            <a:pPr lvl="0">
              <a:buClrTx/>
            </a:pPr>
            <a:r>
              <a:rPr lang="en-US" dirty="0" smtClean="0">
                <a:latin typeface="Cambria" panose="02040503050406030204" pitchFamily="18" charset="0"/>
              </a:rPr>
              <a:t>Implementing new model for payment of those working in the healthcare system, related to educational and qualification degree and achieved results.</a:t>
            </a:r>
            <a:endParaRPr lang="bg-BG" dirty="0">
              <a:latin typeface="Cambria" panose="02040503050406030204" pitchFamily="18" charset="0"/>
            </a:endParaRPr>
          </a:p>
          <a:p>
            <a:endParaRPr lang="bg-BG" dirty="0"/>
          </a:p>
          <a:p>
            <a:endParaRPr lang="bg-BG" dirty="0"/>
          </a:p>
        </p:txBody>
      </p:sp>
    </p:spTree>
    <p:extLst>
      <p:ext uri="{BB962C8B-B14F-4D97-AF65-F5344CB8AC3E}">
        <p14:creationId xmlns:p14="http://schemas.microsoft.com/office/powerpoint/2010/main" val="3272898029"/>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лавие 1"/>
          <p:cNvSpPr>
            <a:spLocks noGrp="1"/>
          </p:cNvSpPr>
          <p:nvPr>
            <p:ph type="title"/>
          </p:nvPr>
        </p:nvSpPr>
        <p:spPr/>
        <p:txBody>
          <a:bodyPr>
            <a:normAutofit/>
          </a:bodyPr>
          <a:lstStyle/>
          <a:p>
            <a:r>
              <a:rPr lang="en-US" sz="3200" b="1" dirty="0" smtClean="0">
                <a:solidFill>
                  <a:schemeClr val="tx1"/>
                </a:solidFill>
                <a:latin typeface="Cambria" panose="02040503050406030204" pitchFamily="18" charset="0"/>
              </a:rPr>
              <a:t>More</a:t>
            </a:r>
            <a:r>
              <a:rPr lang="bg-BG" sz="3200" b="1" dirty="0" smtClean="0">
                <a:solidFill>
                  <a:schemeClr val="tx1"/>
                </a:solidFill>
                <a:latin typeface="Cambria" panose="02040503050406030204" pitchFamily="18" charset="0"/>
              </a:rPr>
              <a:t>:</a:t>
            </a:r>
            <a:endParaRPr lang="bg-BG" sz="3200" b="1" dirty="0">
              <a:solidFill>
                <a:schemeClr val="tx1"/>
              </a:solidFill>
              <a:latin typeface="Cambria" panose="02040503050406030204" pitchFamily="18" charset="0"/>
            </a:endParaRPr>
          </a:p>
        </p:txBody>
      </p:sp>
      <p:sp>
        <p:nvSpPr>
          <p:cNvPr id="3" name="Контейнер за съдържание 2"/>
          <p:cNvSpPr>
            <a:spLocks noGrp="1"/>
          </p:cNvSpPr>
          <p:nvPr>
            <p:ph sz="quarter" idx="1"/>
          </p:nvPr>
        </p:nvSpPr>
        <p:spPr/>
        <p:txBody>
          <a:bodyPr>
            <a:normAutofit fontScale="92500" lnSpcReduction="10000"/>
          </a:bodyPr>
          <a:lstStyle/>
          <a:p>
            <a:pPr>
              <a:buClrTx/>
            </a:pPr>
            <a:r>
              <a:rPr lang="en-US" dirty="0" smtClean="0">
                <a:latin typeface="Cambria" panose="02040503050406030204" pitchFamily="18" charset="0"/>
              </a:rPr>
              <a:t>Concept for development of the system for emergency medical attention – November2014</a:t>
            </a:r>
            <a:endParaRPr lang="bg-BG" dirty="0" smtClean="0">
              <a:latin typeface="Cambria" panose="02040503050406030204" pitchFamily="18" charset="0"/>
            </a:endParaRPr>
          </a:p>
          <a:p>
            <a:pPr>
              <a:buClrTx/>
            </a:pPr>
            <a:r>
              <a:rPr lang="en-US" dirty="0" smtClean="0">
                <a:latin typeface="Cambria" panose="02040503050406030204" pitchFamily="18" charset="0"/>
              </a:rPr>
              <a:t>Concept for electronic healthcare – December 2014</a:t>
            </a:r>
            <a:endParaRPr lang="bg-BG" dirty="0" smtClean="0">
              <a:latin typeface="Cambria" panose="02040503050406030204" pitchFamily="18" charset="0"/>
            </a:endParaRPr>
          </a:p>
          <a:p>
            <a:pPr>
              <a:buClrTx/>
            </a:pPr>
            <a:r>
              <a:rPr lang="en-US" dirty="0" smtClean="0">
                <a:latin typeface="Cambria" panose="02040503050406030204" pitchFamily="18" charset="0"/>
              </a:rPr>
              <a:t>Set of legislative changes with short-term measures for stabilizing the healthcare system – December 2014</a:t>
            </a:r>
            <a:endParaRPr lang="bg-BG" dirty="0" smtClean="0">
              <a:latin typeface="Cambria" panose="02040503050406030204" pitchFamily="18" charset="0"/>
            </a:endParaRPr>
          </a:p>
          <a:p>
            <a:pPr>
              <a:buClrTx/>
            </a:pPr>
            <a:r>
              <a:rPr lang="en-US" dirty="0" smtClean="0">
                <a:latin typeface="Cambria" panose="02040503050406030204" pitchFamily="18" charset="0"/>
              </a:rPr>
              <a:t>Updating the National Healthcare Strategy and Action Plan – January 2015</a:t>
            </a:r>
            <a:endParaRPr lang="bg-BG" dirty="0" smtClean="0">
              <a:latin typeface="Cambria" panose="02040503050406030204" pitchFamily="18" charset="0"/>
            </a:endParaRPr>
          </a:p>
          <a:p>
            <a:pPr>
              <a:buClrTx/>
            </a:pPr>
            <a:r>
              <a:rPr lang="en-US" dirty="0" smtClean="0">
                <a:latin typeface="Cambria" panose="02040503050406030204" pitchFamily="18" charset="0"/>
              </a:rPr>
              <a:t>Set of legislative measures with long-term measures for stabilizing the healthcare system – January 2015.</a:t>
            </a:r>
            <a:endParaRPr lang="bg-BG" dirty="0" smtClean="0">
              <a:latin typeface="Cambria" panose="02040503050406030204" pitchFamily="18" charset="0"/>
            </a:endParaRPr>
          </a:p>
          <a:p>
            <a:pPr>
              <a:buClrTx/>
            </a:pPr>
            <a:r>
              <a:rPr lang="en-US" dirty="0" smtClean="0">
                <a:latin typeface="Cambria" panose="02040503050406030204" pitchFamily="18" charset="0"/>
              </a:rPr>
              <a:t>New model of medical expertise – March 2015</a:t>
            </a:r>
            <a:endParaRPr lang="bg-BG" dirty="0" smtClean="0">
              <a:latin typeface="Cambria" panose="02040503050406030204" pitchFamily="18" charset="0"/>
            </a:endParaRPr>
          </a:p>
          <a:p>
            <a:pPr>
              <a:buClrTx/>
            </a:pPr>
            <a:r>
              <a:rPr lang="en-US" dirty="0" smtClean="0">
                <a:latin typeface="Cambria" panose="02040503050406030204" pitchFamily="18" charset="0"/>
              </a:rPr>
              <a:t>Concept and Plan for reconstruction of the system for hospital assistance – April 2015.</a:t>
            </a:r>
            <a:endParaRPr lang="bg-BG" dirty="0" smtClean="0">
              <a:latin typeface="Cambria" panose="02040503050406030204" pitchFamily="18" charset="0"/>
            </a:endParaRPr>
          </a:p>
          <a:p>
            <a:endParaRPr lang="bg-BG" dirty="0"/>
          </a:p>
        </p:txBody>
      </p:sp>
      <p:pic>
        <p:nvPicPr>
          <p:cNvPr id="58370" name="Picture 2" descr="https://encrypted-tbn2.gstatic.com/images?q=tbn:ANd9GcQDVcLCe6uma4TNY1_vRTVWevEmtVRiz9ivnIfihr9jV7kc17kF"/>
          <p:cNvPicPr>
            <a:picLocks noChangeAspect="1" noChangeArrowheads="1"/>
          </p:cNvPicPr>
          <p:nvPr/>
        </p:nvPicPr>
        <p:blipFill>
          <a:blip r:embed="rId2" cstate="print"/>
          <a:srcRect/>
          <a:stretch>
            <a:fillRect/>
          </a:stretch>
        </p:blipFill>
        <p:spPr bwMode="auto">
          <a:xfrm>
            <a:off x="6677025" y="188640"/>
            <a:ext cx="2143447" cy="1296145"/>
          </a:xfrm>
          <a:prstGeom prst="rect">
            <a:avLst/>
          </a:prstGeom>
          <a:noFill/>
        </p:spPr>
      </p:pic>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395536" y="764704"/>
            <a:ext cx="8352928" cy="5544616"/>
          </a:xfrm>
        </p:spPr>
        <p:txBody>
          <a:bodyPr/>
          <a:lstStyle/>
          <a:p>
            <a:pPr marL="0" indent="0">
              <a:buNone/>
            </a:pPr>
            <a:endParaRPr lang="bg-BG" dirty="0" smtClean="0"/>
          </a:p>
          <a:p>
            <a:pPr marL="0" indent="0">
              <a:buNone/>
            </a:pPr>
            <a:endParaRPr lang="bg-BG" dirty="0" smtClean="0"/>
          </a:p>
          <a:p>
            <a:pPr marL="0" indent="0" algn="ctr">
              <a:buNone/>
            </a:pPr>
            <a:r>
              <a:rPr lang="bg-BG" sz="3600" b="1" dirty="0" smtClean="0"/>
              <a:t>„</a:t>
            </a:r>
            <a:r>
              <a:rPr lang="en-US" sz="3600" b="1" dirty="0" smtClean="0">
                <a:latin typeface="Cambria" panose="02040503050406030204" pitchFamily="18" charset="0"/>
              </a:rPr>
              <a:t>The objective this is a dream which has a set term</a:t>
            </a:r>
            <a:r>
              <a:rPr lang="bg-BG" sz="3600" b="1" dirty="0" smtClean="0">
                <a:latin typeface="Cambria" panose="02040503050406030204" pitchFamily="18" charset="0"/>
              </a:rPr>
              <a:t>!“</a:t>
            </a:r>
            <a:r>
              <a:rPr lang="bg-BG" sz="3600" dirty="0" smtClean="0">
                <a:latin typeface="Cambria" panose="02040503050406030204" pitchFamily="18" charset="0"/>
              </a:rPr>
              <a:t>    </a:t>
            </a:r>
          </a:p>
          <a:p>
            <a:pPr marL="0" indent="0" algn="ctr">
              <a:buNone/>
            </a:pPr>
            <a:r>
              <a:rPr lang="bg-BG" sz="3600" dirty="0" smtClean="0"/>
              <a:t>				</a:t>
            </a:r>
            <a:endParaRPr lang="bg-BG" sz="3600" dirty="0"/>
          </a:p>
        </p:txBody>
      </p:sp>
      <p:pic>
        <p:nvPicPr>
          <p:cNvPr id="2050" name="Picture 2" descr="https://encrypted-tbn2.gstatic.com/images?q=tbn:ANd9GcSYux72IfeLY5fe7PZKqB-9BLgl4ANpSqsA7dW9R1riYFR5i3yqeA"/>
          <p:cNvPicPr>
            <a:picLocks noChangeAspect="1" noChangeArrowheads="1"/>
          </p:cNvPicPr>
          <p:nvPr/>
        </p:nvPicPr>
        <p:blipFill>
          <a:blip r:embed="rId2" cstate="print"/>
          <a:srcRect/>
          <a:stretch>
            <a:fillRect/>
          </a:stretch>
        </p:blipFill>
        <p:spPr bwMode="auto">
          <a:xfrm>
            <a:off x="2565764" y="3356992"/>
            <a:ext cx="3888432" cy="2664296"/>
          </a:xfrm>
          <a:prstGeom prst="rect">
            <a:avLst/>
          </a:prstGeom>
          <a:noFill/>
        </p:spPr>
      </p:pic>
    </p:spTree>
    <p:extLst>
      <p:ext uri="{BB962C8B-B14F-4D97-AF65-F5344CB8AC3E}">
        <p14:creationId xmlns:p14="http://schemas.microsoft.com/office/powerpoint/2010/main" val="3945251697"/>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solidFill>
                  <a:schemeClr val="tx1"/>
                </a:solidFill>
                <a:latin typeface="Cambria" panose="02040503050406030204" pitchFamily="18" charset="0"/>
              </a:rPr>
              <a:t>Thank you for your attention</a:t>
            </a:r>
            <a:r>
              <a:rPr lang="bg-BG" b="1" dirty="0" smtClean="0">
                <a:solidFill>
                  <a:schemeClr val="tx1"/>
                </a:solidFill>
                <a:latin typeface="Cambria" panose="02040503050406030204" pitchFamily="18" charset="0"/>
              </a:rPr>
              <a:t>!</a:t>
            </a:r>
            <a:endParaRPr lang="bg-BG" b="1" dirty="0">
              <a:solidFill>
                <a:schemeClr val="tx1"/>
              </a:solidFill>
              <a:latin typeface="Cambria" panose="02040503050406030204" pitchFamily="18" charset="0"/>
            </a:endParaRPr>
          </a:p>
        </p:txBody>
      </p:sp>
      <p:pic>
        <p:nvPicPr>
          <p:cNvPr id="4" name="Content Placeholder 3"/>
          <p:cNvPicPr>
            <a:picLocks noGrp="1" noChangeAspect="1"/>
          </p:cNvPicPr>
          <p:nvPr>
            <p:ph sz="quarter" idx="1"/>
          </p:nvPr>
        </p:nvPicPr>
        <p:blipFill>
          <a:blip r:embed="rId2" cstate="print"/>
          <a:stretch>
            <a:fillRect/>
          </a:stretch>
        </p:blipFill>
        <p:spPr>
          <a:xfrm>
            <a:off x="2195736" y="2060848"/>
            <a:ext cx="4876800" cy="3333750"/>
          </a:xfrm>
          <a:prstGeom prst="rect">
            <a:avLst/>
          </a:prstGeom>
        </p:spPr>
      </p:pic>
    </p:spTree>
    <p:extLst>
      <p:ext uri="{BB962C8B-B14F-4D97-AF65-F5344CB8AC3E}">
        <p14:creationId xmlns:p14="http://schemas.microsoft.com/office/powerpoint/2010/main" val="37881100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914400" y="404664"/>
            <a:ext cx="7772400" cy="5615136"/>
          </a:xfrm>
        </p:spPr>
        <p:txBody>
          <a:bodyPr/>
          <a:lstStyle/>
          <a:p>
            <a:pPr marL="0" indent="0" algn="ctr">
              <a:buNone/>
            </a:pPr>
            <a:endParaRPr lang="bg-BG" dirty="0"/>
          </a:p>
          <a:p>
            <a:pPr marL="0" indent="0" algn="ctr">
              <a:buNone/>
            </a:pPr>
            <a:r>
              <a:rPr lang="en-US" sz="3200" b="1" dirty="0" smtClean="0">
                <a:latin typeface="Cambria" panose="02040503050406030204" pitchFamily="18" charset="0"/>
              </a:rPr>
              <a:t>Where are we now</a:t>
            </a:r>
            <a:r>
              <a:rPr lang="bg-BG" sz="3200" b="1" dirty="0" smtClean="0">
                <a:latin typeface="Cambria" panose="02040503050406030204" pitchFamily="18" charset="0"/>
              </a:rPr>
              <a:t>?</a:t>
            </a:r>
          </a:p>
          <a:p>
            <a:pPr marL="0" indent="0">
              <a:buNone/>
            </a:pPr>
            <a:endParaRPr lang="bg-BG" dirty="0" smtClean="0"/>
          </a:p>
          <a:p>
            <a:pPr marL="0" indent="0">
              <a:buNone/>
            </a:pPr>
            <a:r>
              <a:rPr lang="en-US" dirty="0" smtClean="0">
                <a:latin typeface="Cambria" panose="02040503050406030204" pitchFamily="18" charset="0"/>
              </a:rPr>
              <a:t>Bulgaria takes the first place for unfavorable main health and demographic indexes from all member-countries of the European Union</a:t>
            </a:r>
            <a:r>
              <a:rPr lang="bg-BG" dirty="0" smtClean="0">
                <a:latin typeface="Cambria" panose="02040503050406030204" pitchFamily="18" charset="0"/>
              </a:rPr>
              <a:t>.</a:t>
            </a:r>
          </a:p>
          <a:p>
            <a:pPr marL="0" indent="0">
              <a:buNone/>
            </a:pPr>
            <a:endParaRPr lang="bg-BG" dirty="0" smtClean="0"/>
          </a:p>
          <a:p>
            <a:pPr marL="0" indent="0">
              <a:buNone/>
            </a:pPr>
            <a:endParaRPr lang="bg-BG" dirty="0"/>
          </a:p>
        </p:txBody>
      </p:sp>
      <p:pic>
        <p:nvPicPr>
          <p:cNvPr id="4" name="Picture 3"/>
          <p:cNvPicPr>
            <a:picLocks noChangeAspect="1"/>
          </p:cNvPicPr>
          <p:nvPr/>
        </p:nvPicPr>
        <p:blipFill>
          <a:blip r:embed="rId2" cstate="print"/>
          <a:stretch>
            <a:fillRect/>
          </a:stretch>
        </p:blipFill>
        <p:spPr>
          <a:xfrm>
            <a:off x="467544" y="3429000"/>
            <a:ext cx="3744416" cy="2304256"/>
          </a:xfrm>
          <a:prstGeom prst="rect">
            <a:avLst/>
          </a:prstGeom>
        </p:spPr>
      </p:pic>
      <p:sp>
        <p:nvSpPr>
          <p:cNvPr id="5" name="Правоъгълник 4"/>
          <p:cNvSpPr/>
          <p:nvPr/>
        </p:nvSpPr>
        <p:spPr>
          <a:xfrm>
            <a:off x="3779912" y="3291949"/>
            <a:ext cx="4824536" cy="2308324"/>
          </a:xfrm>
          <a:prstGeom prst="rect">
            <a:avLst/>
          </a:prstGeom>
        </p:spPr>
        <p:style>
          <a:lnRef idx="3">
            <a:schemeClr val="lt1"/>
          </a:lnRef>
          <a:fillRef idx="1">
            <a:schemeClr val="accent1"/>
          </a:fillRef>
          <a:effectRef idx="1">
            <a:schemeClr val="accent1"/>
          </a:effectRef>
          <a:fontRef idx="minor">
            <a:schemeClr val="lt1"/>
          </a:fontRef>
        </p:style>
        <p:txBody>
          <a:bodyPr wrap="square">
            <a:spAutoFit/>
          </a:bodyPr>
          <a:lstStyle/>
          <a:p>
            <a:r>
              <a:rPr lang="en-US" dirty="0" smtClean="0"/>
              <a:t>Health indexes</a:t>
            </a:r>
            <a:r>
              <a:rPr lang="bg-BG" dirty="0" smtClean="0"/>
              <a:t>:</a:t>
            </a:r>
          </a:p>
          <a:p>
            <a:r>
              <a:rPr lang="en-US" dirty="0" smtClean="0"/>
              <a:t>Demographic characteristics, </a:t>
            </a:r>
            <a:r>
              <a:rPr lang="en-US" dirty="0" err="1" smtClean="0"/>
              <a:t>incl</a:t>
            </a:r>
            <a:r>
              <a:rPr lang="bg-BG" dirty="0" smtClean="0"/>
              <a:t>.:</a:t>
            </a:r>
          </a:p>
          <a:p>
            <a:pPr lvl="1">
              <a:buFont typeface="Arial" pitchFamily="34" charset="0"/>
              <a:buChar char="•"/>
            </a:pPr>
            <a:r>
              <a:rPr lang="en-US" dirty="0" smtClean="0"/>
              <a:t>Death rates</a:t>
            </a:r>
            <a:endParaRPr lang="bg-BG" dirty="0" smtClean="0"/>
          </a:p>
          <a:p>
            <a:pPr lvl="1">
              <a:buFont typeface="Arial" pitchFamily="34" charset="0"/>
              <a:buChar char="•"/>
            </a:pPr>
            <a:r>
              <a:rPr lang="en-US" dirty="0" smtClean="0"/>
              <a:t>Infant mortality</a:t>
            </a:r>
            <a:endParaRPr lang="bg-BG" dirty="0" smtClean="0"/>
          </a:p>
          <a:p>
            <a:pPr lvl="1">
              <a:buFont typeface="Arial" pitchFamily="34" charset="0"/>
              <a:buChar char="•"/>
            </a:pPr>
            <a:r>
              <a:rPr lang="en-US" dirty="0" smtClean="0"/>
              <a:t>Life duration</a:t>
            </a:r>
            <a:endParaRPr lang="bg-BG" dirty="0" smtClean="0"/>
          </a:p>
          <a:p>
            <a:pPr lvl="1">
              <a:buFont typeface="Arial" pitchFamily="34" charset="0"/>
              <a:buChar char="•"/>
            </a:pPr>
            <a:r>
              <a:rPr lang="en-US" dirty="0" smtClean="0"/>
              <a:t>Life duration in good health</a:t>
            </a:r>
            <a:endParaRPr lang="bg-BG" dirty="0" smtClean="0"/>
          </a:p>
          <a:p>
            <a:r>
              <a:rPr lang="en-US" dirty="0" smtClean="0"/>
              <a:t>Morbidity and Illnesses  </a:t>
            </a:r>
            <a:endParaRPr lang="bg-BG" dirty="0" smtClean="0"/>
          </a:p>
          <a:p>
            <a:r>
              <a:rPr lang="en-US" dirty="0" smtClean="0"/>
              <a:t>Inability to work</a:t>
            </a:r>
            <a:endParaRPr lang="bg-BG" dirty="0"/>
          </a:p>
        </p:txBody>
      </p:sp>
    </p:spTree>
    <p:extLst>
      <p:ext uri="{BB962C8B-B14F-4D97-AF65-F5344CB8AC3E}">
        <p14:creationId xmlns:p14="http://schemas.microsoft.com/office/powerpoint/2010/main" val="28421004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лавие 1"/>
          <p:cNvSpPr>
            <a:spLocks noGrp="1"/>
          </p:cNvSpPr>
          <p:nvPr>
            <p:ph type="title"/>
          </p:nvPr>
        </p:nvSpPr>
        <p:spPr/>
        <p:txBody>
          <a:bodyPr>
            <a:normAutofit/>
          </a:bodyPr>
          <a:lstStyle/>
          <a:p>
            <a:r>
              <a:rPr lang="en-US" sz="3200" b="1" dirty="0" smtClean="0">
                <a:solidFill>
                  <a:schemeClr val="tx1"/>
                </a:solidFill>
                <a:latin typeface="Cambria" panose="02040503050406030204" pitchFamily="18" charset="0"/>
              </a:rPr>
              <a:t>Bulgaria’s population decreases</a:t>
            </a:r>
            <a:endParaRPr lang="bg-BG" sz="3200" b="1" dirty="0">
              <a:solidFill>
                <a:schemeClr val="tx1"/>
              </a:solidFill>
              <a:latin typeface="Cambria" panose="02040503050406030204" pitchFamily="18" charset="0"/>
            </a:endParaRPr>
          </a:p>
        </p:txBody>
      </p:sp>
      <p:sp>
        <p:nvSpPr>
          <p:cNvPr id="3" name="Правоъгълник 2"/>
          <p:cNvSpPr/>
          <p:nvPr/>
        </p:nvSpPr>
        <p:spPr>
          <a:xfrm>
            <a:off x="683568" y="1720840"/>
            <a:ext cx="7992888" cy="923330"/>
          </a:xfrm>
          <a:prstGeom prst="rect">
            <a:avLst/>
          </a:prstGeom>
        </p:spPr>
        <p:txBody>
          <a:bodyPr wrap="square">
            <a:spAutoFit/>
          </a:bodyPr>
          <a:lstStyle/>
          <a:p>
            <a:pPr algn="just"/>
            <a:r>
              <a:rPr lang="en-US" dirty="0" smtClean="0">
                <a:latin typeface="Cambria" panose="02040503050406030204" pitchFamily="18" charset="0"/>
              </a:rPr>
              <a:t>In the end of 2013 Bulgaria’s population was </a:t>
            </a:r>
            <a:r>
              <a:rPr lang="bg-BG" dirty="0">
                <a:latin typeface="Cambria" panose="02040503050406030204" pitchFamily="18" charset="0"/>
              </a:rPr>
              <a:t>7 245 667 </a:t>
            </a:r>
            <a:r>
              <a:rPr lang="en-US" dirty="0" smtClean="0">
                <a:latin typeface="Cambria" panose="02040503050406030204" pitchFamily="18" charset="0"/>
              </a:rPr>
              <a:t>people, and compared to 1990 it decreased with </a:t>
            </a:r>
            <a:r>
              <a:rPr lang="bg-BG" dirty="0">
                <a:latin typeface="Cambria" panose="02040503050406030204" pitchFamily="18" charset="0"/>
              </a:rPr>
              <a:t>1 423 633. </a:t>
            </a:r>
            <a:endParaRPr lang="bg-BG" dirty="0" smtClean="0">
              <a:latin typeface="Cambria" panose="02040503050406030204" pitchFamily="18" charset="0"/>
            </a:endParaRPr>
          </a:p>
          <a:p>
            <a:pPr algn="just"/>
            <a:r>
              <a:rPr lang="en-US" dirty="0" smtClean="0">
                <a:latin typeface="Cambria" panose="02040503050406030204" pitchFamily="18" charset="0"/>
              </a:rPr>
              <a:t>Since 1990 the country has negative population growth. </a:t>
            </a:r>
            <a:endParaRPr lang="bg-BG" dirty="0">
              <a:latin typeface="Cambria" panose="02040503050406030204" pitchFamily="18" charset="0"/>
            </a:endParaRPr>
          </a:p>
        </p:txBody>
      </p:sp>
      <p:pic>
        <p:nvPicPr>
          <p:cNvPr id="4" name="Picture 3"/>
          <p:cNvPicPr>
            <a:picLocks noChangeAspect="1"/>
          </p:cNvPicPr>
          <p:nvPr/>
        </p:nvPicPr>
        <p:blipFill>
          <a:blip r:embed="rId3" cstate="print"/>
          <a:stretch>
            <a:fillRect/>
          </a:stretch>
        </p:blipFill>
        <p:spPr>
          <a:xfrm>
            <a:off x="1331640" y="2852936"/>
            <a:ext cx="6552727" cy="3240360"/>
          </a:xfrm>
          <a:prstGeom prst="rect">
            <a:avLst/>
          </a:prstGeom>
        </p:spPr>
      </p:pic>
      <p:sp>
        <p:nvSpPr>
          <p:cNvPr id="6" name="Rectangle 5"/>
          <p:cNvSpPr/>
          <p:nvPr/>
        </p:nvSpPr>
        <p:spPr>
          <a:xfrm>
            <a:off x="827584" y="2636912"/>
            <a:ext cx="7848872" cy="276999"/>
          </a:xfrm>
          <a:prstGeom prst="rect">
            <a:avLst/>
          </a:prstGeom>
        </p:spPr>
        <p:txBody>
          <a:bodyPr wrap="square">
            <a:spAutoFit/>
          </a:bodyPr>
          <a:lstStyle/>
          <a:p>
            <a:pPr algn="ctr">
              <a:spcBef>
                <a:spcPts val="600"/>
              </a:spcBef>
              <a:spcAft>
                <a:spcPts val="0"/>
              </a:spcAft>
            </a:pPr>
            <a:r>
              <a:rPr lang="en-US" sz="1200" b="1" dirty="0" smtClean="0">
                <a:latin typeface="Cambria" panose="02040503050406030204" pitchFamily="18" charset="0"/>
                <a:ea typeface="MS Mincho" panose="02020609040205080304" pitchFamily="49" charset="-128"/>
              </a:rPr>
              <a:t>Birth rate indexes, total death rates and population growth ( on </a:t>
            </a:r>
            <a:r>
              <a:rPr lang="bg-BG" sz="1200" b="1" dirty="0" smtClean="0">
                <a:ea typeface="MS Mincho" panose="02020609040205080304" pitchFamily="49" charset="-128"/>
              </a:rPr>
              <a:t>1000 </a:t>
            </a:r>
            <a:r>
              <a:rPr lang="en-US" sz="1200" b="1" dirty="0" smtClean="0">
                <a:ea typeface="MS Mincho" panose="02020609040205080304" pitchFamily="49" charset="-128"/>
              </a:rPr>
              <a:t>people</a:t>
            </a:r>
            <a:r>
              <a:rPr lang="bg-BG" sz="1200" b="1" dirty="0" smtClean="0">
                <a:ea typeface="MS Mincho" panose="02020609040205080304" pitchFamily="49" charset="-128"/>
              </a:rPr>
              <a:t>)</a:t>
            </a:r>
            <a:endParaRPr lang="bg-BG" sz="1200" b="1" dirty="0">
              <a:effectLst/>
              <a:ea typeface="MS Mincho" panose="02020609040205080304" pitchFamily="49" charset="-128"/>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лавие 1"/>
          <p:cNvSpPr>
            <a:spLocks noGrp="1"/>
          </p:cNvSpPr>
          <p:nvPr>
            <p:ph type="title"/>
          </p:nvPr>
        </p:nvSpPr>
        <p:spPr/>
        <p:txBody>
          <a:bodyPr>
            <a:normAutofit/>
          </a:bodyPr>
          <a:lstStyle/>
          <a:p>
            <a:r>
              <a:rPr lang="en-US" sz="3200" b="1" dirty="0" smtClean="0">
                <a:solidFill>
                  <a:schemeClr val="tx1"/>
                </a:solidFill>
                <a:latin typeface="Cambria" panose="02040503050406030204" pitchFamily="18" charset="0"/>
              </a:rPr>
              <a:t>Bulgaria’s population grows old</a:t>
            </a:r>
            <a:endParaRPr lang="bg-BG" sz="3200" b="1" dirty="0">
              <a:solidFill>
                <a:schemeClr val="tx1"/>
              </a:solidFill>
              <a:latin typeface="Cambria" panose="02040503050406030204" pitchFamily="18" charset="0"/>
            </a:endParaRPr>
          </a:p>
        </p:txBody>
      </p:sp>
      <p:pic>
        <p:nvPicPr>
          <p:cNvPr id="1025" name="Picture 7"/>
          <p:cNvPicPr>
            <a:picLocks noChangeAspect="1" noChangeArrowheads="1"/>
          </p:cNvPicPr>
          <p:nvPr/>
        </p:nvPicPr>
        <p:blipFill>
          <a:blip r:embed="rId3" cstate="print"/>
          <a:srcRect/>
          <a:stretch>
            <a:fillRect/>
          </a:stretch>
        </p:blipFill>
        <p:spPr bwMode="auto">
          <a:xfrm>
            <a:off x="395536" y="2132856"/>
            <a:ext cx="8352928" cy="4608512"/>
          </a:xfrm>
          <a:prstGeom prst="rect">
            <a:avLst/>
          </a:prstGeom>
          <a:noFill/>
        </p:spPr>
      </p:pic>
      <p:sp>
        <p:nvSpPr>
          <p:cNvPr id="3" name="Rectangle 2"/>
          <p:cNvSpPr/>
          <p:nvPr/>
        </p:nvSpPr>
        <p:spPr>
          <a:xfrm>
            <a:off x="539552" y="1402206"/>
            <a:ext cx="7704856" cy="729430"/>
          </a:xfrm>
          <a:prstGeom prst="rect">
            <a:avLst/>
          </a:prstGeom>
        </p:spPr>
        <p:txBody>
          <a:bodyPr wrap="square">
            <a:spAutoFit/>
          </a:bodyPr>
          <a:lstStyle/>
          <a:p>
            <a:pPr algn="just">
              <a:lnSpc>
                <a:spcPct val="115000"/>
              </a:lnSpc>
              <a:spcAft>
                <a:spcPts val="0"/>
              </a:spcAft>
            </a:pPr>
            <a:r>
              <a:rPr lang="en-US" dirty="0" smtClean="0">
                <a:latin typeface="Cambria" panose="02040503050406030204" pitchFamily="18" charset="0"/>
                <a:ea typeface="Times New Roman" panose="02020603050405020304" pitchFamily="18" charset="0"/>
                <a:cs typeface="Times New Roman" panose="02020603050405020304" pitchFamily="18" charset="0"/>
              </a:rPr>
              <a:t>The relative share of the people 65+ years in 1970 was 9.7%, and in 2013 it was 19.5% of the population.</a:t>
            </a:r>
            <a:endParaRPr lang="bg-BG" dirty="0">
              <a:effectLst/>
              <a:latin typeface="Cambria" panose="02040503050406030204" pitchFamily="18" charset="0"/>
              <a:ea typeface="Times New Roman" panose="02020603050405020304" pitchFamily="18" charset="0"/>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лавие 1"/>
          <p:cNvSpPr>
            <a:spLocks noGrp="1"/>
          </p:cNvSpPr>
          <p:nvPr>
            <p:ph type="title"/>
          </p:nvPr>
        </p:nvSpPr>
        <p:spPr>
          <a:xfrm>
            <a:off x="251520" y="274638"/>
            <a:ext cx="8568952" cy="1426170"/>
          </a:xfrm>
        </p:spPr>
        <p:txBody>
          <a:bodyPr>
            <a:noAutofit/>
          </a:bodyPr>
          <a:lstStyle/>
          <a:p>
            <a:r>
              <a:rPr lang="en-US" sz="3200" b="1" dirty="0" smtClean="0">
                <a:solidFill>
                  <a:schemeClr val="tx1"/>
                </a:solidFill>
                <a:latin typeface="Cambria" panose="02040503050406030204" pitchFamily="18" charset="0"/>
              </a:rPr>
              <a:t>Bulgaria’s population lives less</a:t>
            </a:r>
            <a:endParaRPr lang="bg-BG" sz="3200" b="1" dirty="0">
              <a:solidFill>
                <a:schemeClr val="tx1"/>
              </a:solidFill>
              <a:latin typeface="Cambria" panose="02040503050406030204" pitchFamily="18" charset="0"/>
            </a:endParaRPr>
          </a:p>
        </p:txBody>
      </p:sp>
      <p:graphicFrame>
        <p:nvGraphicFramePr>
          <p:cNvPr id="4" name="Chart 3"/>
          <p:cNvGraphicFramePr/>
          <p:nvPr>
            <p:extLst>
              <p:ext uri="{D42A27DB-BD31-4B8C-83A1-F6EECF244321}">
                <p14:modId xmlns:p14="http://schemas.microsoft.com/office/powerpoint/2010/main" val="3295328971"/>
              </p:ext>
            </p:extLst>
          </p:nvPr>
        </p:nvGraphicFramePr>
        <p:xfrm>
          <a:off x="755576" y="1916832"/>
          <a:ext cx="7272808" cy="4032448"/>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лавие 1"/>
          <p:cNvSpPr>
            <a:spLocks noGrp="1"/>
          </p:cNvSpPr>
          <p:nvPr>
            <p:ph type="title"/>
          </p:nvPr>
        </p:nvSpPr>
        <p:spPr>
          <a:xfrm>
            <a:off x="467544" y="274638"/>
            <a:ext cx="8219256" cy="1143000"/>
          </a:xfrm>
        </p:spPr>
        <p:txBody>
          <a:bodyPr>
            <a:normAutofit/>
          </a:bodyPr>
          <a:lstStyle/>
          <a:p>
            <a:r>
              <a:rPr lang="en-US" sz="3200" b="1" dirty="0" smtClean="0">
                <a:solidFill>
                  <a:schemeClr val="tx1"/>
                </a:solidFill>
                <a:latin typeface="Cambria" panose="02040503050406030204" pitchFamily="18" charset="0"/>
              </a:rPr>
              <a:t>Bulgaria’s population dies more</a:t>
            </a:r>
            <a:endParaRPr lang="bg-BG" sz="3200" b="1" dirty="0">
              <a:solidFill>
                <a:schemeClr val="tx1"/>
              </a:solidFill>
              <a:latin typeface="Cambria" panose="02040503050406030204" pitchFamily="18" charset="0"/>
            </a:endParaRPr>
          </a:p>
        </p:txBody>
      </p:sp>
      <p:pic>
        <p:nvPicPr>
          <p:cNvPr id="16387" name="Picture 4"/>
          <p:cNvPicPr>
            <a:picLocks noChangeAspect="1" noChangeArrowheads="1"/>
          </p:cNvPicPr>
          <p:nvPr/>
        </p:nvPicPr>
        <p:blipFill>
          <a:blip r:embed="rId3" cstate="print"/>
          <a:srcRect/>
          <a:stretch>
            <a:fillRect/>
          </a:stretch>
        </p:blipFill>
        <p:spPr bwMode="auto">
          <a:xfrm>
            <a:off x="2051720" y="1844824"/>
            <a:ext cx="5040560" cy="4536504"/>
          </a:xfrm>
          <a:prstGeom prst="rect">
            <a:avLst/>
          </a:prstGeom>
          <a:noFill/>
        </p:spPr>
      </p:pic>
      <p:sp>
        <p:nvSpPr>
          <p:cNvPr id="16401" name="Rectangle 17"/>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bg-BG"/>
          </a:p>
        </p:txBody>
      </p:sp>
      <p:sp>
        <p:nvSpPr>
          <p:cNvPr id="16403" name="Rectangle 19"/>
          <p:cNvSpPr>
            <a:spLocks noChangeArrowheads="1"/>
          </p:cNvSpPr>
          <p:nvPr/>
        </p:nvSpPr>
        <p:spPr bwMode="auto">
          <a:xfrm>
            <a:off x="0" y="457200"/>
            <a:ext cx="0" cy="0"/>
          </a:xfrm>
          <a:prstGeom prst="rect">
            <a:avLst/>
          </a:prstGeom>
          <a:solidFill>
            <a:schemeClr val="accent1"/>
          </a:solidFill>
          <a:ln w="9525">
            <a:solidFill>
              <a:schemeClr val="tx1"/>
            </a:solidFill>
            <a:miter lim="800000"/>
            <a:headEnd/>
            <a:tailEnd/>
          </a:ln>
          <a:effectLst/>
        </p:spPr>
        <p:txBody>
          <a:bodyPr vert="horz" wrap="square" lIns="91440" tIns="45720" rIns="91440" bIns="45720" numCol="1" anchor="t" anchorCtr="0" compatLnSpc="1">
            <a:prstTxWarp prst="textNoShape">
              <a:avLst/>
            </a:prstTxWarp>
          </a:bodyPr>
          <a:lstStyle/>
          <a:p>
            <a:endParaRPr lang="bg-BG"/>
          </a:p>
        </p:txBody>
      </p:sp>
      <p:sp>
        <p:nvSpPr>
          <p:cNvPr id="21" name="Text Box 2062"/>
          <p:cNvSpPr txBox="1">
            <a:spLocks noChangeArrowheads="1"/>
          </p:cNvSpPr>
          <p:nvPr/>
        </p:nvSpPr>
        <p:spPr bwMode="auto">
          <a:xfrm>
            <a:off x="395536" y="1340768"/>
            <a:ext cx="8291264" cy="276999"/>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000000"/>
                </a:solidFill>
                <a:effectLst/>
                <a:latin typeface="Cambria" panose="02040503050406030204" pitchFamily="18" charset="0"/>
                <a:ea typeface="Times New Roman" pitchFamily="18" charset="0"/>
                <a:cs typeface="Arial" pitchFamily="34" charset="0"/>
              </a:rPr>
              <a:t>Standardized indexes for death rates according to all reasons for death</a:t>
            </a:r>
            <a:endParaRPr kumimoji="0" lang="en-US" sz="1800" b="0" i="0" u="none" strike="noStrike" cap="none" normalizeH="0" baseline="0" dirty="0" smtClean="0">
              <a:ln>
                <a:noFill/>
              </a:ln>
              <a:solidFill>
                <a:schemeClr val="tx1"/>
              </a:solidFill>
              <a:effectLst/>
              <a:latin typeface="Cambria" panose="02040503050406030204" pitchFamily="18" charset="0"/>
              <a:cs typeface="Arial" pitchFamily="34" charset="0"/>
            </a:endParaRPr>
          </a:p>
        </p:txBody>
      </p:sp>
      <p:sp>
        <p:nvSpPr>
          <p:cNvPr id="3" name="TextBox 2"/>
          <p:cNvSpPr txBox="1"/>
          <p:nvPr/>
        </p:nvSpPr>
        <p:spPr>
          <a:xfrm>
            <a:off x="6948264" y="3429000"/>
            <a:ext cx="1512168" cy="369332"/>
          </a:xfrm>
          <a:prstGeom prst="rect">
            <a:avLst/>
          </a:prstGeom>
          <a:noFill/>
        </p:spPr>
        <p:txBody>
          <a:bodyPr wrap="square" rtlCol="0">
            <a:spAutoFit/>
          </a:bodyPr>
          <a:lstStyle/>
          <a:p>
            <a:r>
              <a:rPr lang="bg-BG" dirty="0" smtClean="0"/>
              <a:t>932/100 000</a:t>
            </a:r>
            <a:endParaRPr lang="bg-BG" dirty="0"/>
          </a:p>
        </p:txBody>
      </p:sp>
      <p:sp>
        <p:nvSpPr>
          <p:cNvPr id="4" name="TextBox 3"/>
          <p:cNvSpPr txBox="1"/>
          <p:nvPr/>
        </p:nvSpPr>
        <p:spPr>
          <a:xfrm>
            <a:off x="6804248" y="4221088"/>
            <a:ext cx="1512168" cy="369332"/>
          </a:xfrm>
          <a:prstGeom prst="rect">
            <a:avLst/>
          </a:prstGeom>
          <a:noFill/>
        </p:spPr>
        <p:txBody>
          <a:bodyPr wrap="square" rtlCol="0">
            <a:spAutoFit/>
          </a:bodyPr>
          <a:lstStyle/>
          <a:p>
            <a:r>
              <a:rPr lang="bg-BG" dirty="0" smtClean="0"/>
              <a:t>582/100 000</a:t>
            </a:r>
            <a:endParaRPr lang="bg-BG"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Капитал">
  <a:themeElements>
    <a:clrScheme name="Капитал">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Капитал">
      <a:majorFont>
        <a:latin typeface="Franklin Gothic Book"/>
        <a:ea typeface=""/>
        <a:cs typeface=""/>
        <a:font script="Grek" typeface="Calibri"/>
        <a:font script="Cyrl" typeface="Calibri"/>
        <a:font script="Jpan" typeface="HGｺﾞｼｯｸM"/>
        <a:font script="Hang" typeface="바탕"/>
        <a:font script="Hans" typeface="幼圆"/>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Perpetua"/>
        <a:ea typeface=""/>
        <a:cs typeface=""/>
        <a:font script="Grek" typeface="Cambria"/>
        <a:font script="Cyrl" typeface="Cambria"/>
        <a:font script="Jpan" typeface="HG創英ﾌﾟﾚｾﾞﾝｽEB"/>
        <a:font script="Hang" typeface="맑은 고딕"/>
        <a:font script="Hans" typeface="宋体"/>
        <a:font script="Hant" typeface="新細明體"/>
        <a:font script="Arab" typeface="Times New Roman"/>
        <a:font script="Hebr" typeface="Aharoni"/>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Капитал">
      <a:fillStyleLst>
        <a:solidFill>
          <a:schemeClr val="phClr"/>
        </a:solidFill>
        <a:blipFill>
          <a:blip xmlns:r="http://schemas.openxmlformats.org/officeDocument/2006/relationships" r:embed="rId1">
            <a:duotone>
              <a:schemeClr val="phClr">
                <a:tint val="30000"/>
                <a:satMod val="300000"/>
              </a:schemeClr>
              <a:schemeClr val="phClr">
                <a:tint val="40000"/>
                <a:satMod val="200000"/>
              </a:schemeClr>
            </a:duotone>
          </a:blip>
          <a:tile tx="0" ty="0" sx="70000" sy="70000" flip="none" algn="ctr"/>
        </a:blipFill>
        <a:blipFill>
          <a:blip xmlns:r="http://schemas.openxmlformats.org/officeDocument/2006/relationships" r:embed="rId1">
            <a:duotone>
              <a:schemeClr val="phClr">
                <a:shade val="22000"/>
                <a:satMod val="160000"/>
              </a:schemeClr>
              <a:schemeClr val="phClr">
                <a:shade val="45000"/>
                <a:satMod val="100000"/>
              </a:schemeClr>
            </a:duotone>
          </a:blip>
          <a:tile tx="0" ty="0" sx="65000" sy="65000" flip="none" algn="ctr"/>
        </a:blipFill>
      </a:fillStyleLst>
      <a:lnStyleLst>
        <a:ln w="9525" cap="flat" cmpd="sng" algn="ctr">
          <a:solidFill>
            <a:schemeClr val="phClr">
              <a:shade val="60000"/>
              <a:satMod val="110000"/>
            </a:schemeClr>
          </a:solidFill>
          <a:prstDash val="solid"/>
        </a:ln>
        <a:ln w="127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algn="t" rotWithShape="0">
              <a:srgbClr val="000000">
                <a:alpha val="50000"/>
              </a:srgbClr>
            </a:outerShdw>
          </a:effectLst>
        </a:effectStyle>
        <a:effectStyle>
          <a:effectLst>
            <a:outerShdw blurRad="38100" dist="25400" dir="5400000" algn="t" rotWithShape="0">
              <a:srgbClr val="000000">
                <a:alpha val="50000"/>
              </a:srgbClr>
            </a:outerShdw>
          </a:effectLst>
        </a:effectStyle>
        <a:effectStyle>
          <a:effectLst>
            <a:outerShdw blurRad="50800" dist="50800" dir="5400000" algn="t" rotWithShape="0">
              <a:srgbClr val="000000">
                <a:alpha val="60000"/>
              </a:srgbClr>
            </a:outerShdw>
          </a:effectLst>
          <a:scene3d>
            <a:camera prst="isometricBottomUp" fov="0">
              <a:rot lat="0" lon="0" rev="0"/>
            </a:camera>
            <a:lightRig rig="soft" dir="b">
              <a:rot lat="0" lon="0" rev="9000000"/>
            </a:lightRig>
          </a:scene3d>
          <a:sp3d contourW="35000" prstMaterial="matte">
            <a:bevelT w="45000" h="38100" prst="convex"/>
            <a:contourClr>
              <a:schemeClr val="phClr">
                <a:tint val="10000"/>
                <a:satMod val="130000"/>
              </a:schemeClr>
            </a:contourClr>
          </a:sp3d>
        </a:effectStyle>
      </a:effectStyleLst>
      <a:bgFillStyleLst>
        <a:solidFill>
          <a:schemeClr val="phClr"/>
        </a:solidFill>
        <a:gradFill rotWithShape="1">
          <a:gsLst>
            <a:gs pos="0">
              <a:schemeClr val="phClr">
                <a:shade val="40000"/>
                <a:satMod val="165000"/>
              </a:schemeClr>
            </a:gs>
            <a:gs pos="50000">
              <a:schemeClr val="phClr">
                <a:shade val="80000"/>
                <a:satMod val="155000"/>
              </a:schemeClr>
            </a:gs>
            <a:gs pos="100000">
              <a:schemeClr val="phClr">
                <a:tint val="95000"/>
                <a:satMod val="200000"/>
              </a:schemeClr>
            </a:gs>
          </a:gsLst>
          <a:lin ang="16200000" scaled="1"/>
        </a:gradFill>
        <a:blipFill>
          <a:blip xmlns:r="http://schemas.openxmlformats.org/officeDocument/2006/relationships" r:embed="rId1">
            <a:duotone>
              <a:schemeClr val="phClr">
                <a:tint val="95000"/>
                <a:satMod val="200000"/>
              </a:schemeClr>
              <a:schemeClr val="phClr">
                <a:shade val="80000"/>
                <a:satMod val="100000"/>
              </a:schemeClr>
            </a:duotone>
          </a:blip>
          <a:tile tx="0" ty="0" sx="55000" sy="5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тема">
  <a:themeElements>
    <a:clrScheme name="О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О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О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emplate>Equity</Template>
  <TotalTime>1572</TotalTime>
  <Words>1876</Words>
  <Application>Microsoft Office PowerPoint</Application>
  <PresentationFormat>On-screen Show (4:3)</PresentationFormat>
  <Paragraphs>312</Paragraphs>
  <Slides>43</Slides>
  <Notes>16</Notes>
  <HiddenSlides>0</HiddenSlides>
  <MMClips>0</MMClips>
  <ScaleCrop>false</ScaleCrop>
  <HeadingPairs>
    <vt:vector size="6" baseType="variant">
      <vt:variant>
        <vt:lpstr>Fonts Used</vt:lpstr>
      </vt:variant>
      <vt:variant>
        <vt:i4>12</vt:i4>
      </vt:variant>
      <vt:variant>
        <vt:lpstr>Theme</vt:lpstr>
      </vt:variant>
      <vt:variant>
        <vt:i4>2</vt:i4>
      </vt:variant>
      <vt:variant>
        <vt:lpstr>Slide Titles</vt:lpstr>
      </vt:variant>
      <vt:variant>
        <vt:i4>43</vt:i4>
      </vt:variant>
    </vt:vector>
  </HeadingPairs>
  <TitlesOfParts>
    <vt:vector size="57" baseType="lpstr">
      <vt:lpstr>MS Mincho</vt:lpstr>
      <vt:lpstr>宋体</vt:lpstr>
      <vt:lpstr>Arial</vt:lpstr>
      <vt:lpstr>Calibri</vt:lpstr>
      <vt:lpstr>Calibri Light</vt:lpstr>
      <vt:lpstr>Cambria</vt:lpstr>
      <vt:lpstr>Franklin Gothic Book</vt:lpstr>
      <vt:lpstr>MyriadPro-Regular</vt:lpstr>
      <vt:lpstr>Perpetua</vt:lpstr>
      <vt:lpstr>Times New Roman</vt:lpstr>
      <vt:lpstr>Wingdings</vt:lpstr>
      <vt:lpstr>Wingdings 2</vt:lpstr>
      <vt:lpstr>Капитал</vt:lpstr>
      <vt:lpstr>Office Theme</vt:lpstr>
      <vt:lpstr>Reform in the Healthcare System</vt:lpstr>
      <vt:lpstr>Reforming the System</vt:lpstr>
      <vt:lpstr>PowerPoint Presentation</vt:lpstr>
      <vt:lpstr>PowerPoint Presentation</vt:lpstr>
      <vt:lpstr>PowerPoint Presentation</vt:lpstr>
      <vt:lpstr>Bulgaria’s population decreases</vt:lpstr>
      <vt:lpstr>Bulgaria’s population grows old</vt:lpstr>
      <vt:lpstr>Bulgaria’s population lives less</vt:lpstr>
      <vt:lpstr>Bulgaria’s population dies more</vt:lpstr>
      <vt:lpstr>Bulgarians die from:</vt:lpstr>
      <vt:lpstr>Death rates from circulation organs diseases</vt:lpstr>
      <vt:lpstr> Death rates from ischemic heart disease</vt:lpstr>
      <vt:lpstr>Death rates from cerebrovascular disease</vt:lpstr>
      <vt:lpstr>Death rates from diabetes</vt:lpstr>
      <vt:lpstr>Death rates from malignancies</vt:lpstr>
      <vt:lpstr>Children in Bulgaria die more</vt:lpstr>
      <vt:lpstr>Perinatal infant mortality rate</vt:lpstr>
      <vt:lpstr>Neonatal children mortality rate</vt:lpstr>
      <vt:lpstr>Probability of death up to 5 years of age (the indicator considers the probability of how many from 1,000 live-born children will die by age 5)</vt:lpstr>
      <vt:lpstr>Children in Bulgaria die from:</vt:lpstr>
      <vt:lpstr>Bulgaria’s population pays more and more for health</vt:lpstr>
      <vt:lpstr>Public money for healthcare is getting more</vt:lpstr>
      <vt:lpstr>The conclusion:</vt:lpstr>
      <vt:lpstr>We lose more from bad health:</vt:lpstr>
      <vt:lpstr>Healthcare in Bulgaria doesn’t achieve its main objective – better health for the citizens!</vt:lpstr>
      <vt:lpstr>5 national healthcare objectives:</vt:lpstr>
      <vt:lpstr>     Regrouping resources in accordance with the objectives: </vt:lpstr>
      <vt:lpstr>  1. Regrouping activities: </vt:lpstr>
      <vt:lpstr>PowerPoint Presentation</vt:lpstr>
      <vt:lpstr>  2. Regrouping financial resources </vt:lpstr>
      <vt:lpstr>PowerPoint Presentation</vt:lpstr>
      <vt:lpstr>New policy on medicines</vt:lpstr>
      <vt:lpstr>PowerPoint Presentation</vt:lpstr>
      <vt:lpstr>3. Regrouping structures</vt:lpstr>
      <vt:lpstr>PowerPoint Presentation</vt:lpstr>
      <vt:lpstr>NHC will provide:</vt:lpstr>
      <vt:lpstr>Time framework: </vt:lpstr>
      <vt:lpstr>PowerPoint Presentation</vt:lpstr>
      <vt:lpstr>4. Regrouping human resources</vt:lpstr>
      <vt:lpstr>PowerPoint Presentation</vt:lpstr>
      <vt:lpstr>More:</vt:lpstr>
      <vt:lpstr>PowerPoint Presentation</vt:lpstr>
      <vt:lpstr>Thank you for your attention!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igeorgieva</dc:creator>
  <cp:lastModifiedBy>Dimitar Dobrev</cp:lastModifiedBy>
  <cp:revision>226</cp:revision>
  <cp:lastPrinted>2014-12-17T09:36:01Z</cp:lastPrinted>
  <dcterms:created xsi:type="dcterms:W3CDTF">2014-12-15T19:59:59Z</dcterms:created>
  <dcterms:modified xsi:type="dcterms:W3CDTF">2015-10-28T15:14:22Z</dcterms:modified>
</cp:coreProperties>
</file>