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9" r:id="rId4"/>
    <p:sldId id="270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71" r:id="rId14"/>
    <p:sldId id="268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mena Parmakova-Velikova" initials="KP" lastIdx="2" clrIdx="0">
    <p:extLst>
      <p:ext uri="{19B8F6BF-5375-455C-9EA6-DF929625EA0E}">
        <p15:presenceInfo xmlns:p15="http://schemas.microsoft.com/office/powerpoint/2012/main" userId="S-1-5-21-515967899-1275210071-1177238915-62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1" y="2130426"/>
            <a:ext cx="103632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0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8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26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071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10652" y="293688"/>
            <a:ext cx="279611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2302" y="293688"/>
            <a:ext cx="8185151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114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9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58">
                <a:solidFill>
                  <a:schemeClr val="tx1">
                    <a:tint val="75000"/>
                  </a:schemeClr>
                </a:solidFill>
              </a:defRPr>
            </a:lvl1pPr>
            <a:lvl2pPr marL="482633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65268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47901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305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1317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89580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37843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86107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200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2301" y="1706563"/>
            <a:ext cx="5490634" cy="4827587"/>
          </a:xfrm>
        </p:spPr>
        <p:txBody>
          <a:bodyPr/>
          <a:lstStyle>
            <a:lvl1pPr>
              <a:defRPr sz="2914"/>
            </a:lvl1pPr>
            <a:lvl2pPr>
              <a:defRPr sz="2590"/>
            </a:lvl2pPr>
            <a:lvl3pPr>
              <a:defRPr sz="2158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16135" y="1706563"/>
            <a:ext cx="5490634" cy="4827587"/>
          </a:xfrm>
        </p:spPr>
        <p:txBody>
          <a:bodyPr/>
          <a:lstStyle>
            <a:lvl1pPr>
              <a:defRPr sz="2914"/>
            </a:lvl1pPr>
            <a:lvl2pPr>
              <a:defRPr sz="2590"/>
            </a:lvl2pPr>
            <a:lvl3pPr>
              <a:defRPr sz="2158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157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1" y="1535114"/>
            <a:ext cx="5386917" cy="639762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82633" indent="0">
              <a:buNone/>
              <a:defRPr sz="2158" b="1"/>
            </a:lvl2pPr>
            <a:lvl3pPr marL="965268" indent="0">
              <a:buNone/>
              <a:defRPr sz="1943" b="1"/>
            </a:lvl3pPr>
            <a:lvl4pPr marL="1447901" indent="0">
              <a:buNone/>
              <a:defRPr sz="1727" b="1"/>
            </a:lvl4pPr>
            <a:lvl5pPr marL="1930536" indent="0">
              <a:buNone/>
              <a:defRPr sz="1727" b="1"/>
            </a:lvl5pPr>
            <a:lvl6pPr marL="2413170" indent="0">
              <a:buNone/>
              <a:defRPr sz="1727" b="1"/>
            </a:lvl6pPr>
            <a:lvl7pPr marL="2895804" indent="0">
              <a:buNone/>
              <a:defRPr sz="1727" b="1"/>
            </a:lvl7pPr>
            <a:lvl8pPr marL="3378438" indent="0">
              <a:buNone/>
              <a:defRPr sz="1727" b="1"/>
            </a:lvl8pPr>
            <a:lvl9pPr marL="3861072" indent="0">
              <a:buNone/>
              <a:defRPr sz="17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590"/>
            </a:lvl1pPr>
            <a:lvl2pPr>
              <a:defRPr sz="2158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82633" indent="0">
              <a:buNone/>
              <a:defRPr sz="2158" b="1"/>
            </a:lvl2pPr>
            <a:lvl3pPr marL="965268" indent="0">
              <a:buNone/>
              <a:defRPr sz="1943" b="1"/>
            </a:lvl3pPr>
            <a:lvl4pPr marL="1447901" indent="0">
              <a:buNone/>
              <a:defRPr sz="1727" b="1"/>
            </a:lvl4pPr>
            <a:lvl5pPr marL="1930536" indent="0">
              <a:buNone/>
              <a:defRPr sz="1727" b="1"/>
            </a:lvl5pPr>
            <a:lvl6pPr marL="2413170" indent="0">
              <a:buNone/>
              <a:defRPr sz="1727" b="1"/>
            </a:lvl6pPr>
            <a:lvl7pPr marL="2895804" indent="0">
              <a:buNone/>
              <a:defRPr sz="1727" b="1"/>
            </a:lvl7pPr>
            <a:lvl8pPr marL="3378438" indent="0">
              <a:buNone/>
              <a:defRPr sz="1727" b="1"/>
            </a:lvl8pPr>
            <a:lvl9pPr marL="3861072" indent="0">
              <a:buNone/>
              <a:defRPr sz="17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590"/>
            </a:lvl1pPr>
            <a:lvl2pPr>
              <a:defRPr sz="2158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694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44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463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4011084" cy="1162050"/>
          </a:xfrm>
        </p:spPr>
        <p:txBody>
          <a:bodyPr anchor="b"/>
          <a:lstStyle>
            <a:lvl1pPr algn="l">
              <a:defRPr sz="2158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7" cy="5853114"/>
          </a:xfrm>
        </p:spPr>
        <p:txBody>
          <a:bodyPr/>
          <a:lstStyle>
            <a:lvl1pPr>
              <a:defRPr sz="3346"/>
            </a:lvl1pPr>
            <a:lvl2pPr>
              <a:defRPr sz="2914"/>
            </a:lvl2pPr>
            <a:lvl3pPr>
              <a:defRPr sz="2590"/>
            </a:lvl3pPr>
            <a:lvl4pPr>
              <a:defRPr sz="2158"/>
            </a:lvl4pPr>
            <a:lvl5pPr>
              <a:defRPr sz="2158"/>
            </a:lvl5pPr>
            <a:lvl6pPr>
              <a:defRPr sz="2158"/>
            </a:lvl6pPr>
            <a:lvl7pPr>
              <a:defRPr sz="2158"/>
            </a:lvl7pPr>
            <a:lvl8pPr>
              <a:defRPr sz="2158"/>
            </a:lvl8pPr>
            <a:lvl9pPr>
              <a:defRPr sz="215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511"/>
            </a:lvl1pPr>
            <a:lvl2pPr marL="482633" indent="0">
              <a:buNone/>
              <a:defRPr sz="1187"/>
            </a:lvl2pPr>
            <a:lvl3pPr marL="965268" indent="0">
              <a:buNone/>
              <a:defRPr sz="971"/>
            </a:lvl3pPr>
            <a:lvl4pPr marL="1447901" indent="0">
              <a:buNone/>
              <a:defRPr sz="863"/>
            </a:lvl4pPr>
            <a:lvl5pPr marL="1930536" indent="0">
              <a:buNone/>
              <a:defRPr sz="863"/>
            </a:lvl5pPr>
            <a:lvl6pPr marL="2413170" indent="0">
              <a:buNone/>
              <a:defRPr sz="863"/>
            </a:lvl6pPr>
            <a:lvl7pPr marL="2895804" indent="0">
              <a:buNone/>
              <a:defRPr sz="863"/>
            </a:lvl7pPr>
            <a:lvl8pPr marL="3378438" indent="0">
              <a:buNone/>
              <a:defRPr sz="863"/>
            </a:lvl8pPr>
            <a:lvl9pPr marL="3861072" indent="0">
              <a:buNone/>
              <a:defRPr sz="8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307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8"/>
          </a:xfrm>
        </p:spPr>
        <p:txBody>
          <a:bodyPr anchor="b"/>
          <a:lstStyle>
            <a:lvl1pPr algn="l">
              <a:defRPr sz="2158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346"/>
            </a:lvl1pPr>
            <a:lvl2pPr marL="482633" indent="0">
              <a:buNone/>
              <a:defRPr sz="2914"/>
            </a:lvl2pPr>
            <a:lvl3pPr marL="965268" indent="0">
              <a:buNone/>
              <a:defRPr sz="2590"/>
            </a:lvl3pPr>
            <a:lvl4pPr marL="1447901" indent="0">
              <a:buNone/>
              <a:defRPr sz="2158"/>
            </a:lvl4pPr>
            <a:lvl5pPr marL="1930536" indent="0">
              <a:buNone/>
              <a:defRPr sz="2158"/>
            </a:lvl5pPr>
            <a:lvl6pPr marL="2413170" indent="0">
              <a:buNone/>
              <a:defRPr sz="2158"/>
            </a:lvl6pPr>
            <a:lvl7pPr marL="2895804" indent="0">
              <a:buNone/>
              <a:defRPr sz="2158"/>
            </a:lvl7pPr>
            <a:lvl8pPr marL="3378438" indent="0">
              <a:buNone/>
              <a:defRPr sz="2158"/>
            </a:lvl8pPr>
            <a:lvl9pPr marL="3861072" indent="0">
              <a:buNone/>
              <a:defRPr sz="2158"/>
            </a:lvl9pPr>
          </a:lstStyle>
          <a:p>
            <a:r>
              <a:rPr lang="en-US" smtClean="0"/>
              <a:t>Click icon to add picture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1"/>
          </a:xfrm>
        </p:spPr>
        <p:txBody>
          <a:bodyPr/>
          <a:lstStyle>
            <a:lvl1pPr marL="0" indent="0">
              <a:buNone/>
              <a:defRPr sz="1511"/>
            </a:lvl1pPr>
            <a:lvl2pPr marL="482633" indent="0">
              <a:buNone/>
              <a:defRPr sz="1187"/>
            </a:lvl2pPr>
            <a:lvl3pPr marL="965268" indent="0">
              <a:buNone/>
              <a:defRPr sz="971"/>
            </a:lvl3pPr>
            <a:lvl4pPr marL="1447901" indent="0">
              <a:buNone/>
              <a:defRPr sz="863"/>
            </a:lvl4pPr>
            <a:lvl5pPr marL="1930536" indent="0">
              <a:buNone/>
              <a:defRPr sz="863"/>
            </a:lvl5pPr>
            <a:lvl6pPr marL="2413170" indent="0">
              <a:buNone/>
              <a:defRPr sz="863"/>
            </a:lvl6pPr>
            <a:lvl7pPr marL="2895804" indent="0">
              <a:buNone/>
              <a:defRPr sz="863"/>
            </a:lvl7pPr>
            <a:lvl8pPr marL="3378438" indent="0">
              <a:buNone/>
              <a:defRPr sz="863"/>
            </a:lvl8pPr>
            <a:lvl9pPr marL="3861072" indent="0">
              <a:buNone/>
              <a:defRPr sz="8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449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89443" tIns="44722" rIns="89443" bIns="4472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1" cy="4525963"/>
          </a:xfrm>
          <a:prstGeom prst="rect">
            <a:avLst/>
          </a:prstGeom>
        </p:spPr>
        <p:txBody>
          <a:bodyPr vert="horz" lIns="89443" tIns="44722" rIns="89443" bIns="4472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0" cy="365126"/>
          </a:xfrm>
          <a:prstGeom prst="rect">
            <a:avLst/>
          </a:prstGeom>
        </p:spPr>
        <p:txBody>
          <a:bodyPr vert="horz" lIns="89443" tIns="44722" rIns="89443" bIns="44722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7EB1-B625-42BE-91CB-E3BE84441D15}" type="datetimeFigureOut">
              <a:rPr lang="bg-BG" smtClean="0"/>
              <a:t>15.10.2020 г.</a:t>
            </a:fld>
            <a:endParaRPr lang="bg-BG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2" y="6356351"/>
            <a:ext cx="3860799" cy="365126"/>
          </a:xfrm>
          <a:prstGeom prst="rect">
            <a:avLst/>
          </a:prstGeom>
        </p:spPr>
        <p:txBody>
          <a:bodyPr vert="horz" lIns="89443" tIns="44722" rIns="89443" bIns="44722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2" y="6356351"/>
            <a:ext cx="2844800" cy="365126"/>
          </a:xfrm>
          <a:prstGeom prst="rect">
            <a:avLst/>
          </a:prstGeom>
        </p:spPr>
        <p:txBody>
          <a:bodyPr vert="horz" lIns="89443" tIns="44722" rIns="89443" bIns="44722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9A81-450A-4FA0-AF2A-3918947010C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958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482633" rtl="0" eaLnBrk="1" latinLnBrk="0" hangingPunct="1">
        <a:spcBef>
          <a:spcPct val="0"/>
        </a:spcBef>
        <a:buNone/>
        <a:defRPr sz="4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76" indent="-361976" algn="l" defTabSz="482633" rtl="0" eaLnBrk="1" latinLnBrk="0" hangingPunct="1">
        <a:spcBef>
          <a:spcPct val="20000"/>
        </a:spcBef>
        <a:buFont typeface="Arial"/>
        <a:buChar char="•"/>
        <a:defRPr sz="3346" kern="1200">
          <a:solidFill>
            <a:schemeClr val="tx1"/>
          </a:solidFill>
          <a:latin typeface="+mn-lt"/>
          <a:ea typeface="+mn-ea"/>
          <a:cs typeface="+mn-cs"/>
        </a:defRPr>
      </a:lvl1pPr>
      <a:lvl2pPr marL="784281" indent="-301646" algn="l" defTabSz="482633" rtl="0" eaLnBrk="1" latinLnBrk="0" hangingPunct="1">
        <a:spcBef>
          <a:spcPct val="20000"/>
        </a:spcBef>
        <a:buFont typeface="Arial"/>
        <a:buChar char="–"/>
        <a:defRPr sz="2914" kern="1200">
          <a:solidFill>
            <a:schemeClr val="tx1"/>
          </a:solidFill>
          <a:latin typeface="+mn-lt"/>
          <a:ea typeface="+mn-ea"/>
          <a:cs typeface="+mn-cs"/>
        </a:defRPr>
      </a:lvl2pPr>
      <a:lvl3pPr marL="1206586" indent="-241318" algn="l" defTabSz="482633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689219" indent="-241318" algn="l" defTabSz="482633" rtl="0" eaLnBrk="1" latinLnBrk="0" hangingPunct="1">
        <a:spcBef>
          <a:spcPct val="20000"/>
        </a:spcBef>
        <a:buFont typeface="Arial"/>
        <a:buChar char="–"/>
        <a:defRPr sz="2158" kern="1200">
          <a:solidFill>
            <a:schemeClr val="tx1"/>
          </a:solidFill>
          <a:latin typeface="+mn-lt"/>
          <a:ea typeface="+mn-ea"/>
          <a:cs typeface="+mn-cs"/>
        </a:defRPr>
      </a:lvl4pPr>
      <a:lvl5pPr marL="2171853" indent="-241318" algn="l" defTabSz="482633" rtl="0" eaLnBrk="1" latinLnBrk="0" hangingPunct="1">
        <a:spcBef>
          <a:spcPct val="20000"/>
        </a:spcBef>
        <a:buFont typeface="Arial"/>
        <a:buChar char="»"/>
        <a:defRPr sz="2158" kern="1200">
          <a:solidFill>
            <a:schemeClr val="tx1"/>
          </a:solidFill>
          <a:latin typeface="+mn-lt"/>
          <a:ea typeface="+mn-ea"/>
          <a:cs typeface="+mn-cs"/>
        </a:defRPr>
      </a:lvl5pPr>
      <a:lvl6pPr marL="2654487" indent="-241318" algn="l" defTabSz="482633" rtl="0" eaLnBrk="1" latinLnBrk="0" hangingPunct="1">
        <a:spcBef>
          <a:spcPct val="20000"/>
        </a:spcBef>
        <a:buFont typeface="Arial"/>
        <a:buChar char="•"/>
        <a:defRPr sz="2158" kern="1200">
          <a:solidFill>
            <a:schemeClr val="tx1"/>
          </a:solidFill>
          <a:latin typeface="+mn-lt"/>
          <a:ea typeface="+mn-ea"/>
          <a:cs typeface="+mn-cs"/>
        </a:defRPr>
      </a:lvl6pPr>
      <a:lvl7pPr marL="3137121" indent="-241318" algn="l" defTabSz="482633" rtl="0" eaLnBrk="1" latinLnBrk="0" hangingPunct="1">
        <a:spcBef>
          <a:spcPct val="20000"/>
        </a:spcBef>
        <a:buFont typeface="Arial"/>
        <a:buChar char="•"/>
        <a:defRPr sz="2158" kern="1200">
          <a:solidFill>
            <a:schemeClr val="tx1"/>
          </a:solidFill>
          <a:latin typeface="+mn-lt"/>
          <a:ea typeface="+mn-ea"/>
          <a:cs typeface="+mn-cs"/>
        </a:defRPr>
      </a:lvl7pPr>
      <a:lvl8pPr marL="3619754" indent="-241318" algn="l" defTabSz="482633" rtl="0" eaLnBrk="1" latinLnBrk="0" hangingPunct="1">
        <a:spcBef>
          <a:spcPct val="20000"/>
        </a:spcBef>
        <a:buFont typeface="Arial"/>
        <a:buChar char="•"/>
        <a:defRPr sz="2158" kern="1200">
          <a:solidFill>
            <a:schemeClr val="tx1"/>
          </a:solidFill>
          <a:latin typeface="+mn-lt"/>
          <a:ea typeface="+mn-ea"/>
          <a:cs typeface="+mn-cs"/>
        </a:defRPr>
      </a:lvl8pPr>
      <a:lvl9pPr marL="4102389" indent="-241318" algn="l" defTabSz="482633" rtl="0" eaLnBrk="1" latinLnBrk="0" hangingPunct="1">
        <a:spcBef>
          <a:spcPct val="20000"/>
        </a:spcBef>
        <a:buFont typeface="Arial"/>
        <a:buChar char="•"/>
        <a:defRPr sz="2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82633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65268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47901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30536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13170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895804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378438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861072" algn="l" defTabSz="482633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47296"/>
            <a:ext cx="9144000" cy="17309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България</a:t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15.10.2020 г.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046132"/>
            <a:ext cx="8534401" cy="592667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Брифинг на Националния оперативен щаб</a:t>
            </a:r>
            <a:endParaRPr lang="bg-B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3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7219" y="1772072"/>
            <a:ext cx="10077561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4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974" y="1857492"/>
            <a:ext cx="9492295" cy="42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7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63" y="1737993"/>
            <a:ext cx="9882473" cy="42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5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721976"/>
          </a:xfrm>
        </p:spPr>
        <p:txBody>
          <a:bodyPr>
            <a:normAutofit/>
          </a:bodyPr>
          <a:lstStyle/>
          <a:p>
            <a:r>
              <a:rPr lang="bg-BG" sz="1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Ъ Т   Н А  П А Ц И Е Н Т А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0759" y="1095533"/>
            <a:ext cx="8500109" cy="5535295"/>
            <a:chOff x="0" y="-56736"/>
            <a:chExt cx="8500152" cy="5535295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-56736"/>
              <a:ext cx="8500152" cy="5229129"/>
              <a:chOff x="0" y="-56736"/>
              <a:chExt cx="8500152" cy="5229129"/>
            </a:xfrm>
          </p:grpSpPr>
          <p:sp>
            <p:nvSpPr>
              <p:cNvPr id="7" name="TextBox 3"/>
              <p:cNvSpPr txBox="1"/>
              <p:nvPr/>
            </p:nvSpPr>
            <p:spPr>
              <a:xfrm>
                <a:off x="2827415" y="8579"/>
                <a:ext cx="1199515" cy="33401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 А Ц И Е Н Т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TextBox 5"/>
              <p:cNvSpPr txBox="1"/>
              <p:nvPr/>
            </p:nvSpPr>
            <p:spPr>
              <a:xfrm>
                <a:off x="4829221" y="602140"/>
                <a:ext cx="2823048" cy="2667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Потвърден</a:t>
                </a:r>
                <a:r>
                  <a:rPr lang="bg-BG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COVID-19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TextBox 7"/>
              <p:cNvSpPr txBox="1"/>
              <p:nvPr/>
            </p:nvSpPr>
            <p:spPr>
              <a:xfrm>
                <a:off x="80679" y="624457"/>
                <a:ext cx="2368550" cy="2667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Със съмнение за COVID-19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TextBox 8"/>
              <p:cNvSpPr txBox="1"/>
              <p:nvPr/>
            </p:nvSpPr>
            <p:spPr>
              <a:xfrm>
                <a:off x="35626" y="3410345"/>
                <a:ext cx="3087585" cy="44630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Домашна изолация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медицинско наблюдение/лечение от ОПЛ </a:t>
                </a:r>
                <a:r>
                  <a:rPr lang="bg-BG" sz="12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с/без лечение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TextBox 9"/>
              <p:cNvSpPr txBox="1"/>
              <p:nvPr/>
            </p:nvSpPr>
            <p:spPr>
              <a:xfrm>
                <a:off x="5875023" y="3489554"/>
                <a:ext cx="2280285" cy="38858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Болнична изолация</a:t>
                </a:r>
                <a:r>
                  <a:rPr lang="bg-BG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лечение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TextBox 10"/>
              <p:cNvSpPr txBox="1"/>
              <p:nvPr/>
            </p:nvSpPr>
            <p:spPr>
              <a:xfrm>
                <a:off x="275244" y="1341655"/>
                <a:ext cx="1024255" cy="30797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Отхвърляне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TextBox 11"/>
              <p:cNvSpPr txBox="1"/>
              <p:nvPr/>
            </p:nvSpPr>
            <p:spPr>
              <a:xfrm>
                <a:off x="0" y="1917880"/>
                <a:ext cx="1800860" cy="61722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Поставяне на друга диагноза и съответна последваща грижа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4" name="Straight Arrow Connector 13"/>
              <p:cNvCxnSpPr>
                <a:endCxn id="12" idx="0"/>
              </p:cNvCxnSpPr>
              <p:nvPr/>
            </p:nvCxnSpPr>
            <p:spPr>
              <a:xfrm flipH="1">
                <a:off x="751494" y="901567"/>
                <a:ext cx="22584" cy="4400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2" idx="2"/>
              </p:cNvCxnSpPr>
              <p:nvPr/>
            </p:nvCxnSpPr>
            <p:spPr>
              <a:xfrm>
                <a:off x="751494" y="1649467"/>
                <a:ext cx="12576" cy="2684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9" idx="3"/>
              </p:cNvCxnSpPr>
              <p:nvPr/>
            </p:nvCxnSpPr>
            <p:spPr>
              <a:xfrm>
                <a:off x="2449199" y="763213"/>
                <a:ext cx="2380022" cy="15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559178" y="855583"/>
                <a:ext cx="2833842" cy="10174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99692" y="855583"/>
                <a:ext cx="1589918" cy="10177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25"/>
              <p:cNvSpPr txBox="1"/>
              <p:nvPr/>
            </p:nvSpPr>
            <p:spPr>
              <a:xfrm>
                <a:off x="905577" y="1105894"/>
                <a:ext cx="941070" cy="252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(-) </a:t>
                </a:r>
                <a:r>
                  <a:rPr lang="en-US" sz="1100" b="1" kern="120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PCR</a:t>
                </a:r>
                <a:r>
                  <a:rPr lang="bg-BG" sz="1100" b="1" kern="120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тест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26"/>
              <p:cNvSpPr txBox="1"/>
              <p:nvPr/>
            </p:nvSpPr>
            <p:spPr>
              <a:xfrm>
                <a:off x="2621201" y="763220"/>
                <a:ext cx="974090" cy="252095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1100" b="1" kern="12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</a:t>
                </a:r>
                <a:r>
                  <a:rPr lang="bg-BG" sz="1100" b="1" kern="12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en-US" sz="1100" b="1" kern="12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PCR</a:t>
                </a:r>
                <a:r>
                  <a:rPr lang="bg-BG" sz="1100" b="1" kern="12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тест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1" name="Straight Arrow Connector 20"/>
              <p:cNvCxnSpPr>
                <a:stCxn id="7" idx="1"/>
              </p:cNvCxnSpPr>
              <p:nvPr/>
            </p:nvCxnSpPr>
            <p:spPr>
              <a:xfrm flipH="1">
                <a:off x="1203077" y="175737"/>
                <a:ext cx="1624344" cy="4003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34"/>
              <p:cNvSpPr txBox="1"/>
              <p:nvPr/>
            </p:nvSpPr>
            <p:spPr>
              <a:xfrm>
                <a:off x="1317907" y="-56736"/>
                <a:ext cx="945515" cy="441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ЛЗ/ЦСМП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скрининг</a:t>
                </a:r>
                <a:r>
                  <a:rPr lang="en-US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3" name="Straight Arrow Connector 22"/>
              <p:cNvCxnSpPr>
                <a:stCxn id="7" idx="3"/>
              </p:cNvCxnSpPr>
              <p:nvPr/>
            </p:nvCxnSpPr>
            <p:spPr>
              <a:xfrm>
                <a:off x="4026929" y="175584"/>
                <a:ext cx="1192310" cy="4004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40"/>
              <p:cNvSpPr txBox="1"/>
              <p:nvPr/>
            </p:nvSpPr>
            <p:spPr>
              <a:xfrm>
                <a:off x="4308517" y="37805"/>
                <a:ext cx="4191635" cy="26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PCR/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лаборатория</a:t>
                </a: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или</a:t>
                </a: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изследвания по повод друго заболяване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5" name="Straight Arrow Connector 24"/>
              <p:cNvCxnSpPr>
                <a:stCxn id="27" idx="2"/>
              </p:cNvCxnSpPr>
              <p:nvPr/>
            </p:nvCxnSpPr>
            <p:spPr>
              <a:xfrm flipH="1">
                <a:off x="2621202" y="2491275"/>
                <a:ext cx="785701" cy="9399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6604087" y="2781123"/>
                <a:ext cx="0" cy="6496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45"/>
              <p:cNvSpPr txBox="1"/>
              <p:nvPr/>
            </p:nvSpPr>
            <p:spPr>
              <a:xfrm>
                <a:off x="2257141" y="1886322"/>
                <a:ext cx="2628900" cy="60515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асимптомен (заразоносител)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с леки клинични оплаквания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с писмен отказ от хоспитализация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8" name="TextBox 49"/>
              <p:cNvSpPr txBox="1"/>
              <p:nvPr/>
            </p:nvSpPr>
            <p:spPr>
              <a:xfrm>
                <a:off x="5191524" y="1886414"/>
                <a:ext cx="2962910" cy="11430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с тежко клинично протичане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над 60 г., в зависимост от симптомите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с придружаващи хронични заболявания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с имунокомпрометирано съсъстояние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по епидемични показания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" name="TextBox 50"/>
              <p:cNvSpPr txBox="1"/>
              <p:nvPr/>
            </p:nvSpPr>
            <p:spPr>
              <a:xfrm>
                <a:off x="4135311" y="1393945"/>
                <a:ext cx="3468370" cy="412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РЗИ - епидемиологично проучване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ЛЗ - сортировка и клинична оценка на състоянието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0" name="TextBox 53"/>
              <p:cNvSpPr txBox="1"/>
              <p:nvPr/>
            </p:nvSpPr>
            <p:spPr>
              <a:xfrm>
                <a:off x="2057305" y="2781129"/>
                <a:ext cx="964565" cy="252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РЗИ - мерки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1" name="TextBox 60"/>
              <p:cNvSpPr txBox="1"/>
              <p:nvPr/>
            </p:nvSpPr>
            <p:spPr>
              <a:xfrm>
                <a:off x="6555473" y="3054022"/>
                <a:ext cx="1096010" cy="252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РЗИ - мерки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V="1">
                <a:off x="3129110" y="3565468"/>
                <a:ext cx="2717151" cy="133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3117102" y="3697901"/>
                <a:ext cx="2605756" cy="0"/>
              </a:xfrm>
              <a:prstGeom prst="straightConnector1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72"/>
              <p:cNvSpPr txBox="1"/>
              <p:nvPr/>
            </p:nvSpPr>
            <p:spPr>
              <a:xfrm>
                <a:off x="3903442" y="3053837"/>
                <a:ext cx="1416685" cy="44577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Влошаване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1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(транспорт ЦСМП)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5" name="TextBox 75"/>
              <p:cNvSpPr txBox="1"/>
              <p:nvPr/>
            </p:nvSpPr>
            <p:spPr>
              <a:xfrm>
                <a:off x="3117098" y="3972338"/>
                <a:ext cx="3604161" cy="61912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клинично подобрение и </a:t>
                </a:r>
                <a:r>
                  <a:rPr lang="en-US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sz="1200" b="1" kern="1200" baseline="30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под</a:t>
                </a:r>
                <a:r>
                  <a:rPr lang="en-US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37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,8</a:t>
                </a:r>
                <a:r>
                  <a:rPr lang="bg-BG" sz="1200" b="1" kern="1200" baseline="30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 за 48 часа</a:t>
                </a:r>
                <a:r>
                  <a:rPr lang="bg-BG" sz="1200" b="1" kern="1200" baseline="30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bg-BG" sz="1200" b="1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-10 дни от началото на оплакванията + 3 дни без оплаквания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1548188" y="3856652"/>
                <a:ext cx="0" cy="13157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594871" y="5211859"/>
              <a:ext cx="2988310" cy="2667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kern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прекратяване на изолацията след 14 дни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76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21" y="0"/>
            <a:ext cx="9546064" cy="693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Епидемичната ситуация в Европа</a:t>
            </a:r>
            <a:endParaRPr lang="bg-BG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10" y="1887004"/>
            <a:ext cx="5699790" cy="36703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105" y="1392975"/>
            <a:ext cx="545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заболяемост (01.10-13.10.2020 г.)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196445"/>
            <a:ext cx="6143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заболяемост: България -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74,67 на 100 000</a:t>
            </a:r>
          </a:p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22-ро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място в ЕС/ЕИК</a:t>
            </a: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5-то място на Балканския полуостров </a:t>
            </a:r>
          </a:p>
          <a:p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смъртност: България -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1,56 на 100 000 </a:t>
            </a:r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8-мо място в ЕС/ЕИК</a:t>
            </a: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5-то място на Балканския полуостров </a:t>
            </a: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Епидемичната ситуация в България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1391"/>
            <a:ext cx="12192000" cy="325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6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Епидемичната ситуация в България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718" y="1497537"/>
            <a:ext cx="3680779" cy="4915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043" y="1610216"/>
            <a:ext cx="3749365" cy="36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 по области  </a:t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заболяемост към 11.10.2020 г.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651" y="1840182"/>
            <a:ext cx="8133333" cy="3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450" y="1520657"/>
            <a:ext cx="8542857" cy="543809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 по области  </a:t>
            </a:r>
            <a:b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заболяемост към 11.10.2020 г.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6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211" y="1756831"/>
            <a:ext cx="9699577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78" y="1696673"/>
            <a:ext cx="10284843" cy="42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8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Епидемиологични показатели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37" y="1812843"/>
            <a:ext cx="1049212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034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9D72C3B1-9490-4157-ACC9-2ECC5C298043}" vid="{264F37AC-7A84-41B0-BEE4-0D7A787E16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262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Theme1</vt:lpstr>
      <vt:lpstr>COVID-19 в България 15.10.2020 г.</vt:lpstr>
      <vt:lpstr>Епидемичната ситуация в Европа</vt:lpstr>
      <vt:lpstr>Епидемичната ситуация в България</vt:lpstr>
      <vt:lpstr>Епидемичната ситуация в България</vt:lpstr>
      <vt:lpstr>Разпространение по области   14-дневна заболяемост към 11.10.2020 г.</vt:lpstr>
      <vt:lpstr>Разпространение по области   14-дневна заболяемост към 11.10.2020 г.</vt:lpstr>
      <vt:lpstr>Епидемиологични показатели</vt:lpstr>
      <vt:lpstr>Епидемиологични показатели</vt:lpstr>
      <vt:lpstr>Епидемиологични показатели</vt:lpstr>
      <vt:lpstr>Епидемиологични показатели</vt:lpstr>
      <vt:lpstr>Епидемиологични показатели</vt:lpstr>
      <vt:lpstr>Епидемиологични показатели</vt:lpstr>
      <vt:lpstr>П Ъ Т   Н А  П А Ц И Е Н Т 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в България</dc:title>
  <dc:creator>Kremena Parmakova-Velikova</dc:creator>
  <cp:lastModifiedBy>Mila Savova</cp:lastModifiedBy>
  <cp:revision>19</cp:revision>
  <dcterms:created xsi:type="dcterms:W3CDTF">2020-10-14T09:17:50Z</dcterms:created>
  <dcterms:modified xsi:type="dcterms:W3CDTF">2020-10-15T06:38:55Z</dcterms:modified>
</cp:coreProperties>
</file>