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7"/>
  </p:notesMasterIdLst>
  <p:sldIdLst>
    <p:sldId id="317" r:id="rId2"/>
    <p:sldId id="318" r:id="rId3"/>
    <p:sldId id="267" r:id="rId4"/>
    <p:sldId id="356" r:id="rId5"/>
    <p:sldId id="358" r:id="rId6"/>
    <p:sldId id="360" r:id="rId7"/>
    <p:sldId id="269" r:id="rId8"/>
    <p:sldId id="291" r:id="rId9"/>
    <p:sldId id="261" r:id="rId10"/>
    <p:sldId id="262" r:id="rId11"/>
    <p:sldId id="263" r:id="rId12"/>
    <p:sldId id="290" r:id="rId13"/>
    <p:sldId id="333" r:id="rId14"/>
    <p:sldId id="296" r:id="rId15"/>
    <p:sldId id="319" r:id="rId16"/>
    <p:sldId id="268" r:id="rId17"/>
    <p:sldId id="274" r:id="rId18"/>
    <p:sldId id="292" r:id="rId19"/>
    <p:sldId id="327" r:id="rId20"/>
    <p:sldId id="348" r:id="rId21"/>
    <p:sldId id="361" r:id="rId22"/>
    <p:sldId id="273" r:id="rId23"/>
    <p:sldId id="264" r:id="rId24"/>
    <p:sldId id="332" r:id="rId25"/>
    <p:sldId id="297" r:id="rId26"/>
    <p:sldId id="362" r:id="rId27"/>
    <p:sldId id="349" r:id="rId28"/>
    <p:sldId id="301" r:id="rId29"/>
    <p:sldId id="299" r:id="rId30"/>
    <p:sldId id="377" r:id="rId31"/>
    <p:sldId id="270" r:id="rId32"/>
    <p:sldId id="378" r:id="rId33"/>
    <p:sldId id="329" r:id="rId34"/>
    <p:sldId id="382" r:id="rId35"/>
    <p:sldId id="364" r:id="rId36"/>
    <p:sldId id="376" r:id="rId37"/>
    <p:sldId id="300" r:id="rId38"/>
    <p:sldId id="281" r:id="rId39"/>
    <p:sldId id="379" r:id="rId40"/>
    <p:sldId id="338" r:id="rId41"/>
    <p:sldId id="366" r:id="rId42"/>
    <p:sldId id="339" r:id="rId43"/>
    <p:sldId id="340" r:id="rId44"/>
    <p:sldId id="344" r:id="rId45"/>
    <p:sldId id="365" r:id="rId46"/>
    <p:sldId id="369" r:id="rId47"/>
    <p:sldId id="367" r:id="rId48"/>
    <p:sldId id="368" r:id="rId49"/>
    <p:sldId id="370" r:id="rId50"/>
    <p:sldId id="315" r:id="rId51"/>
    <p:sldId id="372" r:id="rId52"/>
    <p:sldId id="375" r:id="rId53"/>
    <p:sldId id="373" r:id="rId54"/>
    <p:sldId id="380" r:id="rId55"/>
    <p:sldId id="381" r:id="rId56"/>
  </p:sldIdLst>
  <p:sldSz cx="12192000" cy="6858000"/>
  <p:notesSz cx="6797675" cy="9926638"/>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lina Georgieva" initials="IG"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8941" autoAdjust="0"/>
  </p:normalViewPr>
  <p:slideViewPr>
    <p:cSldViewPr snapToGrid="0">
      <p:cViewPr varScale="1">
        <p:scale>
          <a:sx n="107" d="100"/>
          <a:sy n="107" d="100"/>
        </p:scale>
        <p:origin x="138"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5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dirty="0" smtClean="0"/>
              <a:t>Стандартизиран коефициент за смъртност по всички причини</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bg-BG"/>
        </a:p>
      </c:txPr>
    </c:title>
    <c:autoTitleDeleted val="0"/>
    <c:plotArea>
      <c:layout/>
      <c:lineChart>
        <c:grouping val="standard"/>
        <c:varyColors val="0"/>
        <c:ser>
          <c:idx val="0"/>
          <c:order val="0"/>
          <c:tx>
            <c:strRef>
              <c:f>Sheet1!$A$2</c:f>
              <c:strCache>
                <c:ptCount val="1"/>
                <c:pt idx="0">
                  <c:v>България</c:v>
                </c:pt>
              </c:strCache>
            </c:strRef>
          </c:tx>
          <c:spPr>
            <a:ln w="38100" cap="rnd">
              <a:solidFill>
                <a:srgbClr val="FF00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2"/>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4"/>
                <c:pt idx="0">
                  <c:v>1990</c:v>
                </c:pt>
                <c:pt idx="1">
                  <c:v>1995</c:v>
                </c:pt>
                <c:pt idx="2">
                  <c:v>2000</c:v>
                </c:pt>
                <c:pt idx="3">
                  <c:v>2001</c:v>
                </c:pt>
                <c:pt idx="4">
                  <c:v>2002</c:v>
                </c:pt>
                <c:pt idx="5">
                  <c:v>2003</c:v>
                </c:pt>
                <c:pt idx="6">
                  <c:v>2004</c:v>
                </c:pt>
                <c:pt idx="7">
                  <c:v>2005</c:v>
                </c:pt>
                <c:pt idx="8">
                  <c:v>2006</c:v>
                </c:pt>
                <c:pt idx="9">
                  <c:v>2007</c:v>
                </c:pt>
                <c:pt idx="10">
                  <c:v>2008</c:v>
                </c:pt>
                <c:pt idx="11">
                  <c:v>2009</c:v>
                </c:pt>
                <c:pt idx="12">
                  <c:v>2010</c:v>
                </c:pt>
                <c:pt idx="13">
                  <c:v>2011</c:v>
                </c:pt>
              </c:strCache>
            </c:strRef>
          </c:cat>
          <c:val>
            <c:numRef>
              <c:f>Sheet1!$C$2:$S$2</c:f>
              <c:numCache>
                <c:formatCode>#,##0.00</c:formatCode>
                <c:ptCount val="13"/>
                <c:pt idx="0">
                  <c:v>1170.32</c:v>
                </c:pt>
                <c:pt idx="1">
                  <c:v>1145.78</c:v>
                </c:pt>
                <c:pt idx="2">
                  <c:v>1105.54</c:v>
                </c:pt>
                <c:pt idx="3">
                  <c:v>1102.6199999999999</c:v>
                </c:pt>
                <c:pt idx="4">
                  <c:v>1089.51</c:v>
                </c:pt>
                <c:pt idx="5">
                  <c:v>1056.3699999999999</c:v>
                </c:pt>
                <c:pt idx="6">
                  <c:v>1065.32</c:v>
                </c:pt>
                <c:pt idx="7">
                  <c:v>1046</c:v>
                </c:pt>
                <c:pt idx="8">
                  <c:v>1028.22</c:v>
                </c:pt>
                <c:pt idx="9" formatCode="General">
                  <c:v>995.39</c:v>
                </c:pt>
                <c:pt idx="10" formatCode="General">
                  <c:v>964.65</c:v>
                </c:pt>
                <c:pt idx="11" formatCode="General">
                  <c:v>970.26</c:v>
                </c:pt>
                <c:pt idx="12" formatCode="General">
                  <c:v>932.87</c:v>
                </c:pt>
              </c:numCache>
            </c:numRef>
          </c:val>
          <c:smooth val="0"/>
        </c:ser>
        <c:ser>
          <c:idx val="4"/>
          <c:order val="1"/>
          <c:tx>
            <c:strRef>
              <c:f>Sheet1!$A$6</c:f>
              <c:strCache>
                <c:ptCount val="1"/>
                <c:pt idx="0">
                  <c:v>Европейски съюз</c:v>
                </c:pt>
              </c:strCache>
            </c:strRef>
          </c:tx>
          <c:spPr>
            <a:ln w="38100" cap="rnd">
              <a:solidFill>
                <a:schemeClr val="accent1"/>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4"/>
                <c:pt idx="0">
                  <c:v>1990</c:v>
                </c:pt>
                <c:pt idx="1">
                  <c:v>1995</c:v>
                </c:pt>
                <c:pt idx="2">
                  <c:v>2000</c:v>
                </c:pt>
                <c:pt idx="3">
                  <c:v>2001</c:v>
                </c:pt>
                <c:pt idx="4">
                  <c:v>2002</c:v>
                </c:pt>
                <c:pt idx="5">
                  <c:v>2003</c:v>
                </c:pt>
                <c:pt idx="6">
                  <c:v>2004</c:v>
                </c:pt>
                <c:pt idx="7">
                  <c:v>2005</c:v>
                </c:pt>
                <c:pt idx="8">
                  <c:v>2006</c:v>
                </c:pt>
                <c:pt idx="9">
                  <c:v>2007</c:v>
                </c:pt>
                <c:pt idx="10">
                  <c:v>2008</c:v>
                </c:pt>
                <c:pt idx="11">
                  <c:v>2009</c:v>
                </c:pt>
                <c:pt idx="12">
                  <c:v>2010</c:v>
                </c:pt>
                <c:pt idx="13">
                  <c:v>2011</c:v>
                </c:pt>
              </c:strCache>
            </c:strRef>
          </c:cat>
          <c:val>
            <c:numRef>
              <c:f>Sheet1!$C$6:$S$6</c:f>
              <c:numCache>
                <c:formatCode>General</c:formatCode>
                <c:ptCount val="13"/>
                <c:pt idx="0">
                  <c:v>813.62</c:v>
                </c:pt>
                <c:pt idx="1">
                  <c:v>735.97</c:v>
                </c:pt>
                <c:pt idx="2">
                  <c:v>718.76</c:v>
                </c:pt>
                <c:pt idx="3">
                  <c:v>714.61</c:v>
                </c:pt>
                <c:pt idx="4">
                  <c:v>716.73</c:v>
                </c:pt>
                <c:pt idx="5">
                  <c:v>680.26</c:v>
                </c:pt>
                <c:pt idx="6">
                  <c:v>671.45</c:v>
                </c:pt>
                <c:pt idx="7">
                  <c:v>645.09</c:v>
                </c:pt>
                <c:pt idx="8">
                  <c:v>634.35</c:v>
                </c:pt>
                <c:pt idx="9">
                  <c:v>622.55999999999995</c:v>
                </c:pt>
                <c:pt idx="10">
                  <c:v>609.38</c:v>
                </c:pt>
                <c:pt idx="11">
                  <c:v>594.98</c:v>
                </c:pt>
              </c:numCache>
            </c:numRef>
          </c:val>
          <c:smooth val="0"/>
        </c:ser>
        <c:dLbls>
          <c:showLegendKey val="0"/>
          <c:showVal val="0"/>
          <c:showCatName val="0"/>
          <c:showSerName val="0"/>
          <c:showPercent val="0"/>
          <c:showBubbleSize val="0"/>
        </c:dLbls>
        <c:smooth val="0"/>
        <c:axId val="-1317453552"/>
        <c:axId val="-1317460624"/>
      </c:lineChart>
      <c:catAx>
        <c:axId val="-131745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crossAx val="-1317460624"/>
        <c:crosses val="autoZero"/>
        <c:auto val="1"/>
        <c:lblAlgn val="ctr"/>
        <c:lblOffset val="100"/>
        <c:noMultiLvlLbl val="0"/>
      </c:catAx>
      <c:valAx>
        <c:axId val="-1317460624"/>
        <c:scaling>
          <c:orientation val="minMax"/>
        </c:scaling>
        <c:delete val="0"/>
        <c:axPos val="l"/>
        <c:majorGridlines>
          <c:spPr>
            <a:ln w="9525" cap="flat" cmpd="sng" algn="ctr">
              <a:solidFill>
                <a:schemeClr val="tx1"/>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crossAx val="-1317453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bg-BG" dirty="0" smtClean="0"/>
              <a:t>Прогноза</a:t>
            </a:r>
            <a:r>
              <a:rPr lang="bg-BG" baseline="0" dirty="0" smtClean="0"/>
              <a:t> на Световна банка за разходите за здравеопазване до 2020 г. в млрд. лв.</a:t>
            </a:r>
            <a:endParaRPr lang="en-US" dirty="0"/>
          </a:p>
        </c:rich>
      </c:tx>
      <c:layout/>
      <c:overlay val="0"/>
    </c:title>
    <c:autoTitleDeleted val="0"/>
    <c:plotArea>
      <c:layout>
        <c:manualLayout>
          <c:layoutTarget val="inner"/>
          <c:xMode val="edge"/>
          <c:yMode val="edge"/>
          <c:x val="5.4607926075356285E-2"/>
          <c:y val="9.6637571466357403E-2"/>
          <c:w val="0.92114964968221946"/>
          <c:h val="0.8588299253291013"/>
        </c:manualLayout>
      </c:layout>
      <c:barChart>
        <c:barDir val="col"/>
        <c:grouping val="clustered"/>
        <c:varyColors val="0"/>
        <c:ser>
          <c:idx val="1"/>
          <c:order val="1"/>
          <c:tx>
            <c:strRef>
              <c:f>Sheet2!$B$5</c:f>
              <c:strCache>
                <c:ptCount val="1"/>
                <c:pt idx="0">
                  <c:v>приходи на НЗОК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Sheet2!$C$3:$K$3</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Sheet2!$C$5:$K$5</c:f>
              <c:numCache>
                <c:formatCode>0.0</c:formatCode>
                <c:ptCount val="9"/>
                <c:pt idx="0">
                  <c:v>3.4</c:v>
                </c:pt>
                <c:pt idx="1">
                  <c:v>3.6</c:v>
                </c:pt>
                <c:pt idx="2">
                  <c:v>3.9</c:v>
                </c:pt>
                <c:pt idx="3">
                  <c:v>3.6</c:v>
                </c:pt>
                <c:pt idx="4">
                  <c:v>3.6</c:v>
                </c:pt>
                <c:pt idx="5">
                  <c:v>3.5</c:v>
                </c:pt>
                <c:pt idx="6">
                  <c:v>3.5</c:v>
                </c:pt>
                <c:pt idx="7">
                  <c:v>3.4</c:v>
                </c:pt>
                <c:pt idx="8">
                  <c:v>3.4</c:v>
                </c:pt>
              </c:numCache>
            </c:numRef>
          </c:val>
        </c:ser>
        <c:ser>
          <c:idx val="2"/>
          <c:order val="2"/>
          <c:tx>
            <c:strRef>
              <c:f>Sheet2!$B$6</c:f>
              <c:strCache>
                <c:ptCount val="1"/>
                <c:pt idx="0">
                  <c:v>разходи на НЗОК </c:v>
                </c:pt>
              </c:strCache>
            </c:strRef>
          </c:tx>
          <c:spPr>
            <a:solidFill>
              <a:schemeClr val="accent3">
                <a:alpha val="85000"/>
              </a:schemeClr>
            </a:solidFill>
            <a:ln w="9525" cap="flat" cmpd="sng" algn="ctr">
              <a:solidFill>
                <a:schemeClr val="lt1">
                  <a:alpha val="50000"/>
                </a:schemeClr>
              </a:solidFill>
              <a:round/>
            </a:ln>
            <a:effectLst/>
          </c:spPr>
          <c:invertIfNegative val="0"/>
          <c:dLbls>
            <c:dLbl>
              <c:idx val="1"/>
              <c:layout>
                <c:manualLayout>
                  <c:x val="1.542699724517906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8154269972451384E-3"/>
                  <c:y val="-2.4493148360118623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Sheet2!$C$3:$K$3</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Sheet2!$C$6:$K$6</c:f>
              <c:numCache>
                <c:formatCode>0.0</c:formatCode>
                <c:ptCount val="9"/>
                <c:pt idx="0">
                  <c:v>3.2</c:v>
                </c:pt>
                <c:pt idx="1">
                  <c:v>3.6</c:v>
                </c:pt>
                <c:pt idx="2">
                  <c:v>3.9</c:v>
                </c:pt>
                <c:pt idx="3">
                  <c:v>4</c:v>
                </c:pt>
                <c:pt idx="4">
                  <c:v>4.0999999999999996</c:v>
                </c:pt>
                <c:pt idx="5">
                  <c:v>4.0999999999999996</c:v>
                </c:pt>
                <c:pt idx="6">
                  <c:v>4.0999999999999996</c:v>
                </c:pt>
                <c:pt idx="7">
                  <c:v>4.2</c:v>
                </c:pt>
                <c:pt idx="8">
                  <c:v>4.3</c:v>
                </c:pt>
              </c:numCache>
            </c:numRef>
          </c:val>
        </c:ser>
        <c:ser>
          <c:idx val="3"/>
          <c:order val="3"/>
          <c:tx>
            <c:strRef>
              <c:f>Sheet2!$B$7</c:f>
              <c:strCache>
                <c:ptCount val="1"/>
                <c:pt idx="0">
                  <c:v>излишък/дефицит на НЗОК </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Sheet2!$C$3:$K$3</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Sheet2!$C$7:$K$7</c:f>
              <c:numCache>
                <c:formatCode>0.0</c:formatCode>
                <c:ptCount val="9"/>
                <c:pt idx="0">
                  <c:v>0.2</c:v>
                </c:pt>
                <c:pt idx="1">
                  <c:v>0</c:v>
                </c:pt>
                <c:pt idx="2">
                  <c:v>0</c:v>
                </c:pt>
                <c:pt idx="3">
                  <c:v>-0.4</c:v>
                </c:pt>
                <c:pt idx="4">
                  <c:v>-0.5</c:v>
                </c:pt>
                <c:pt idx="5">
                  <c:v>-0.6</c:v>
                </c:pt>
                <c:pt idx="6">
                  <c:v>-0.7</c:v>
                </c:pt>
                <c:pt idx="7">
                  <c:v>-0.8</c:v>
                </c:pt>
                <c:pt idx="8">
                  <c:v>-0.9</c:v>
                </c:pt>
              </c:numCache>
            </c:numRef>
          </c:val>
        </c:ser>
        <c:ser>
          <c:idx val="4"/>
          <c:order val="4"/>
          <c:tx>
            <c:strRef>
              <c:f>Sheet2!$B$8</c:f>
              <c:strCache>
                <c:ptCount val="1"/>
                <c:pt idx="0">
                  <c:v>разходи на правителството за здравеопазване</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Sheet2!$C$3:$K$3</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Sheet2!$C$8:$K$8</c:f>
              <c:numCache>
                <c:formatCode>0.0</c:formatCode>
                <c:ptCount val="9"/>
                <c:pt idx="0">
                  <c:v>0.9</c:v>
                </c:pt>
                <c:pt idx="1">
                  <c:v>1</c:v>
                </c:pt>
                <c:pt idx="2">
                  <c:v>1</c:v>
                </c:pt>
                <c:pt idx="3">
                  <c:v>1</c:v>
                </c:pt>
                <c:pt idx="4">
                  <c:v>1</c:v>
                </c:pt>
                <c:pt idx="5">
                  <c:v>1</c:v>
                </c:pt>
                <c:pt idx="6">
                  <c:v>1</c:v>
                </c:pt>
                <c:pt idx="7">
                  <c:v>1</c:v>
                </c:pt>
                <c:pt idx="8">
                  <c:v>1</c:v>
                </c:pt>
              </c:numCache>
            </c:numRef>
          </c:val>
        </c:ser>
        <c:ser>
          <c:idx val="5"/>
          <c:order val="5"/>
          <c:tx>
            <c:strRef>
              <c:f>Sheet2!$B$9</c:f>
              <c:strCache>
                <c:ptCount val="1"/>
                <c:pt idx="0">
                  <c:v>публични разходи за здравеопазване </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bg-BG"/>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Sheet2!$C$3:$K$3</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Sheet2!$C$9:$K$9</c:f>
              <c:numCache>
                <c:formatCode>0.0</c:formatCode>
                <c:ptCount val="9"/>
                <c:pt idx="0">
                  <c:v>4.2</c:v>
                </c:pt>
                <c:pt idx="1">
                  <c:v>4.5</c:v>
                </c:pt>
                <c:pt idx="2">
                  <c:v>4.9000000000000004</c:v>
                </c:pt>
                <c:pt idx="3">
                  <c:v>5</c:v>
                </c:pt>
                <c:pt idx="4">
                  <c:v>5.0999999999999996</c:v>
                </c:pt>
                <c:pt idx="5">
                  <c:v>5.0999999999999996</c:v>
                </c:pt>
                <c:pt idx="6">
                  <c:v>5.0999999999999996</c:v>
                </c:pt>
                <c:pt idx="7">
                  <c:v>5.2</c:v>
                </c:pt>
                <c:pt idx="8">
                  <c:v>5.3</c:v>
                </c:pt>
              </c:numCache>
            </c:numRef>
          </c:val>
        </c:ser>
        <c:dLbls>
          <c:dLblPos val="outEnd"/>
          <c:showLegendKey val="0"/>
          <c:showVal val="1"/>
          <c:showCatName val="0"/>
          <c:showSerName val="0"/>
          <c:showPercent val="0"/>
          <c:showBubbleSize val="0"/>
        </c:dLbls>
        <c:gapWidth val="65"/>
        <c:axId val="-1264875728"/>
        <c:axId val="-1264863760"/>
        <c:extLst>
          <c:ext xmlns:c15="http://schemas.microsoft.com/office/drawing/2012/chart" uri="{02D57815-91ED-43cb-92C2-25804820EDAC}">
            <c15:filteredBarSeries>
              <c15:ser>
                <c:idx val="0"/>
                <c:order val="0"/>
                <c:tx>
                  <c:strRef>
                    <c:extLst>
                      <c:ext uri="{02D57815-91ED-43cb-92C2-25804820EDAC}">
                        <c15:formulaRef>
                          <c15:sqref>Sheet2!$B$4</c15:sqref>
                        </c15:formulaRef>
                      </c:ext>
                    </c:extLst>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bg-BG"/>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Sheet2!$C$3:$K$3</c15:sqref>
                        </c15:formulaRef>
                      </c:ext>
                    </c:extLst>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extLst>
                      <c:ext uri="{02D57815-91ED-43cb-92C2-25804820EDAC}">
                        <c15:formulaRef>
                          <c15:sqref>Sheet2!$C$4:$K$4</c15:sqref>
                        </c15:formulaRef>
                      </c:ext>
                    </c:extLst>
                    <c:numCache>
                      <c:formatCode>General</c:formatCode>
                      <c:ptCount val="9"/>
                    </c:numCache>
                  </c:numRef>
                </c:val>
              </c15:ser>
            </c15:filteredBarSeries>
          </c:ext>
        </c:extLst>
      </c:barChart>
      <c:catAx>
        <c:axId val="-1264875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vert="horz"/>
          <a:lstStyle/>
          <a:p>
            <a:pPr>
              <a:defRPr/>
            </a:pPr>
            <a:endParaRPr lang="bg-BG"/>
          </a:p>
        </c:txPr>
        <c:crossAx val="-1264863760"/>
        <c:crosses val="autoZero"/>
        <c:auto val="1"/>
        <c:lblAlgn val="ctr"/>
        <c:lblOffset val="100"/>
        <c:noMultiLvlLbl val="0"/>
      </c:catAx>
      <c:valAx>
        <c:axId val="-1264863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crossAx val="-12648757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vert="horz"/>
        <a:lstStyle/>
        <a:p>
          <a:pPr>
            <a:defRPr/>
          </a:pPr>
          <a:endParaRPr lang="bg-BG"/>
        </a:p>
      </c:txPr>
    </c:legend>
    <c:plotVisOnly val="1"/>
    <c:dispBlanksAs val="gap"/>
    <c:showDLblsOverMax val="0"/>
  </c:chart>
  <c:spPr>
    <a:solidFill>
      <a:sysClr val="window" lastClr="FFFFFF"/>
    </a:solidFill>
    <a:ln w="12700" cap="flat" cmpd="sng" algn="ctr">
      <a:solidFill>
        <a:srgbClr val="A5A5A5"/>
      </a:solidFill>
      <a:prstDash val="solid"/>
      <a:miter lim="800000"/>
    </a:ln>
    <a:effectLst/>
  </c:spPr>
  <c:txPr>
    <a:bodyPr/>
    <a:lstStyle/>
    <a:p>
      <a:pPr>
        <a:defRPr>
          <a:solidFill>
            <a:sysClr val="windowText" lastClr="000000"/>
          </a:solidFill>
          <a:latin typeface="+mn-lt"/>
          <a:ea typeface="+mn-ea"/>
          <a:cs typeface="+mn-cs"/>
        </a:defRPr>
      </a:pPr>
      <a:endParaRPr lang="bg-BG"/>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20096333546746"/>
          <c:y val="0.12001317260997815"/>
          <c:w val="0.5285292923290249"/>
          <c:h val="0.79004473109052864"/>
        </c:manualLayout>
      </c:layout>
      <c:ofPieChart>
        <c:ofPieType val="pie"/>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0"/>
              <c:layout/>
              <c:tx>
                <c:rich>
                  <a:bodyPr rot="0" spcFirstLastPara="1" vertOverflow="ellipsis" horzOverflow="clip"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mn-cs"/>
                      </a:defRPr>
                    </a:pPr>
                    <a:fld id="{1E5878E4-C7ED-4E54-B831-6AF48FADAD68}" type="CATEGORYNAME">
                      <a:rPr lang="bg-BG" sz="1200"/>
                      <a:pPr>
                        <a:defRPr sz="1200">
                          <a:solidFill>
                            <a:sysClr val="windowText" lastClr="000000"/>
                          </a:solidFill>
                        </a:defRPr>
                      </a:pPr>
                      <a:t>[CATEGORY NAME]</a:t>
                    </a:fld>
                    <a:r>
                      <a:rPr lang="bg-BG" sz="1200" baseline="0" dirty="0"/>
                      <a:t>; </a:t>
                    </a:r>
                    <a:endParaRPr lang="bg-BG" sz="1200" baseline="0" dirty="0" smtClean="0"/>
                  </a:p>
                  <a:p>
                    <a:pPr>
                      <a:defRPr sz="1200">
                        <a:solidFill>
                          <a:sysClr val="windowText" lastClr="000000"/>
                        </a:solidFill>
                      </a:defRPr>
                    </a:pPr>
                    <a:fld id="{EB6365E0-DC12-4EAA-95B2-93F727D6F923}" type="VALUE">
                      <a:rPr lang="bg-BG" sz="1200" baseline="0" smtClean="0"/>
                      <a:pPr>
                        <a:defRPr sz="1200">
                          <a:solidFill>
                            <a:sysClr val="windowText" lastClr="000000"/>
                          </a:solidFill>
                        </a:defRPr>
                      </a:pPr>
                      <a:t>[VALUE]</a:t>
                    </a:fld>
                    <a:r>
                      <a:rPr lang="bg-BG" sz="1200" baseline="0" dirty="0"/>
                      <a:t>; </a:t>
                    </a:r>
                    <a:fld id="{8BDB8614-2FED-47E9-9FBF-ECF716073932}" type="PERCENTAGE">
                      <a:rPr lang="bg-BG" sz="1200" baseline="0"/>
                      <a:pPr>
                        <a:defRPr sz="1200">
                          <a:solidFill>
                            <a:sysClr val="windowText" lastClr="000000"/>
                          </a:solidFill>
                        </a:defRPr>
                      </a:pPr>
                      <a:t>[PERCENTAGE]</a:t>
                    </a:fld>
                    <a:endParaRPr lang="bg-BG" sz="1200" baseline="0" dirty="0"/>
                  </a:p>
                </c:rich>
              </c:tx>
              <c:spPr>
                <a:noFill/>
                <a:ln>
                  <a:noFill/>
                </a:ln>
                <a:effectLst/>
              </c:spPr>
              <c:txPr>
                <a:bodyPr rot="0" spcFirstLastPara="1" vertOverflow="ellipsis" horzOverflow="clip"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mn-cs"/>
                    </a:defRPr>
                  </a:pPr>
                  <a:endParaRPr lang="bg-BG"/>
                </a:p>
              </c:txPr>
              <c:dLblPos val="in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Lst>
            </c:dLbl>
            <c:dLbl>
              <c:idx val="7"/>
              <c:layout>
                <c:manualLayout>
                  <c:x val="-0.10747813066344414"/>
                  <c:y val="8.132397888621825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mn-cs"/>
                      </a:defRPr>
                    </a:pPr>
                    <a:fld id="{585AAFA5-E967-4C2A-8C98-D52A169FD14D}" type="CELLREF">
                      <a:rPr lang="bg-BG" sz="1200"/>
                      <a:pPr>
                        <a:defRPr sz="1200">
                          <a:solidFill>
                            <a:sysClr val="windowText" lastClr="000000"/>
                          </a:solidFill>
                        </a:defRPr>
                      </a:pPr>
                      <a:t>[CELLREF]</a:t>
                    </a:fld>
                    <a:endParaRPr lang="bg-BG"/>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mn-cs"/>
                    </a:defRPr>
                  </a:pPr>
                  <a:endParaRPr lang="bg-BG"/>
                </a:p>
              </c:txPr>
              <c:dLblPos val="bestFit"/>
              <c:showLegendKey val="0"/>
              <c:showVal val="1"/>
              <c:showCatName val="1"/>
              <c:showSerName val="0"/>
              <c:showPercent val="1"/>
              <c:showBubbleSize val="0"/>
              <c:extLst>
                <c:ext xmlns:c15="http://schemas.microsoft.com/office/drawing/2012/chart" uri="{CE6537A1-D6FC-4f65-9D91-7224C49458BB}">
                  <c15:layout>
                    <c:manualLayout>
                      <c:w val="0.15852111632232049"/>
                      <c:h val="0.18879564663014928"/>
                    </c:manualLayout>
                  </c15:layout>
                  <c15:dlblFieldTable>
                    <c15:dlblFTEntry>
                      <c15:txfldGUID>{585AAFA5-E967-4C2A-8C98-D52A169FD14D}</c15:txfldGUID>
                      <c15:f>Sheet1!$A$6</c15:f>
                      <c15:dlblFieldTableCache>
                        <c:ptCount val="1"/>
                        <c:pt idx="0">
                          <c:v>Специализирани болници 162, 49%</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bg-BG"/>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Sheet1!$A$5:$A$11</c:f>
              <c:strCache>
                <c:ptCount val="7"/>
                <c:pt idx="0">
                  <c:v>Многопрофилни болници</c:v>
                </c:pt>
                <c:pt idx="1">
                  <c:v>Специализирани болници 162, 49%</c:v>
                </c:pt>
                <c:pt idx="2">
                  <c:v>СБАЛ</c:v>
                </c:pt>
                <c:pt idx="3">
                  <c:v>БР, БДПЛ</c:v>
                </c:pt>
                <c:pt idx="4">
                  <c:v>ЦПЗ</c:v>
                </c:pt>
                <c:pt idx="5">
                  <c:v>ЦКВЗ</c:v>
                </c:pt>
                <c:pt idx="6">
                  <c:v>КОЦ</c:v>
                </c:pt>
              </c:strCache>
            </c:strRef>
          </c:cat>
          <c:val>
            <c:numRef>
              <c:f>Sheet1!$B$5:$B$11</c:f>
              <c:numCache>
                <c:formatCode>General</c:formatCode>
                <c:ptCount val="7"/>
                <c:pt idx="0">
                  <c:v>166</c:v>
                </c:pt>
                <c:pt idx="2">
                  <c:v>90</c:v>
                </c:pt>
                <c:pt idx="3">
                  <c:v>45</c:v>
                </c:pt>
                <c:pt idx="4">
                  <c:v>12</c:v>
                </c:pt>
                <c:pt idx="5">
                  <c:v>8</c:v>
                </c:pt>
                <c:pt idx="6">
                  <c:v>7</c:v>
                </c:pt>
              </c:numCache>
            </c:numRef>
          </c:val>
        </c:ser>
        <c:dLbls>
          <c:dLblPos val="inEnd"/>
          <c:showLegendKey val="0"/>
          <c:showVal val="1"/>
          <c:showCatName val="0"/>
          <c:showSerName val="0"/>
          <c:showPercent val="0"/>
          <c:showBubbleSize val="0"/>
          <c:showLeaderLines val="1"/>
        </c:dLbls>
        <c:gapWidth val="100"/>
        <c:splitType val="pos"/>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общо!$C$1:$G$1</c:f>
              <c:strCache>
                <c:ptCount val="5"/>
                <c:pt idx="0">
                  <c:v>100% държавна</c:v>
                </c:pt>
                <c:pt idx="1">
                  <c:v>100% общинска</c:v>
                </c:pt>
                <c:pt idx="2">
                  <c:v>над 50% държавна</c:v>
                </c:pt>
                <c:pt idx="3">
                  <c:v>частна</c:v>
                </c:pt>
                <c:pt idx="4">
                  <c:v>смесена</c:v>
                </c:pt>
              </c:strCache>
            </c:strRef>
          </c:cat>
          <c:val>
            <c:numRef>
              <c:f>общо!$C$2:$G$2</c:f>
            </c:numRef>
          </c:val>
        </c:ser>
        <c:ser>
          <c:idx val="1"/>
          <c:order val="1"/>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общо!$C$1:$G$1</c:f>
              <c:strCache>
                <c:ptCount val="5"/>
                <c:pt idx="0">
                  <c:v>100% държавна</c:v>
                </c:pt>
                <c:pt idx="1">
                  <c:v>100% общинска</c:v>
                </c:pt>
                <c:pt idx="2">
                  <c:v>над 50% държавна</c:v>
                </c:pt>
                <c:pt idx="3">
                  <c:v>частна</c:v>
                </c:pt>
                <c:pt idx="4">
                  <c:v>смесена</c:v>
                </c:pt>
              </c:strCache>
            </c:strRef>
          </c:cat>
          <c:val>
            <c:numRef>
              <c:f>общо!$C$3:$G$3</c:f>
            </c:numRef>
          </c:val>
        </c:ser>
        <c:ser>
          <c:idx val="2"/>
          <c:order val="2"/>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общо!$C$1:$G$1</c:f>
              <c:strCache>
                <c:ptCount val="5"/>
                <c:pt idx="0">
                  <c:v>100% държавна</c:v>
                </c:pt>
                <c:pt idx="1">
                  <c:v>100% общинска</c:v>
                </c:pt>
                <c:pt idx="2">
                  <c:v>над 50% държавна</c:v>
                </c:pt>
                <c:pt idx="3">
                  <c:v>частна</c:v>
                </c:pt>
                <c:pt idx="4">
                  <c:v>смесена</c:v>
                </c:pt>
              </c:strCache>
            </c:strRef>
          </c:cat>
          <c:val>
            <c:numRef>
              <c:f>общо!$C$4:$G$4</c:f>
            </c:numRef>
          </c:val>
        </c:ser>
        <c:ser>
          <c:idx val="3"/>
          <c:order val="3"/>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общо!$C$1:$G$1</c:f>
              <c:strCache>
                <c:ptCount val="5"/>
                <c:pt idx="0">
                  <c:v>100% държавна</c:v>
                </c:pt>
                <c:pt idx="1">
                  <c:v>100% общинска</c:v>
                </c:pt>
                <c:pt idx="2">
                  <c:v>над 50% държавна</c:v>
                </c:pt>
                <c:pt idx="3">
                  <c:v>частна</c:v>
                </c:pt>
                <c:pt idx="4">
                  <c:v>смесена</c:v>
                </c:pt>
              </c:strCache>
            </c:strRef>
          </c:cat>
          <c:val>
            <c:numRef>
              <c:f>общо!$C$5:$G$5</c:f>
            </c:numRef>
          </c:val>
        </c:ser>
        <c:ser>
          <c:idx val="4"/>
          <c:order val="4"/>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общо!$C$1:$G$1</c:f>
              <c:strCache>
                <c:ptCount val="5"/>
                <c:pt idx="0">
                  <c:v>100% държавна</c:v>
                </c:pt>
                <c:pt idx="1">
                  <c:v>100% общинска</c:v>
                </c:pt>
                <c:pt idx="2">
                  <c:v>над 50% държавна</c:v>
                </c:pt>
                <c:pt idx="3">
                  <c:v>частна</c:v>
                </c:pt>
                <c:pt idx="4">
                  <c:v>смесена</c:v>
                </c:pt>
              </c:strCache>
            </c:strRef>
          </c:cat>
          <c:val>
            <c:numRef>
              <c:f>общо!$C$6:$G$6</c:f>
            </c:numRef>
          </c:val>
        </c:ser>
        <c:ser>
          <c:idx val="5"/>
          <c:order val="5"/>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общо!$C$1:$G$1</c:f>
              <c:strCache>
                <c:ptCount val="5"/>
                <c:pt idx="0">
                  <c:v>100% държавна</c:v>
                </c:pt>
                <c:pt idx="1">
                  <c:v>100% общинска</c:v>
                </c:pt>
                <c:pt idx="2">
                  <c:v>над 50% държавна</c:v>
                </c:pt>
                <c:pt idx="3">
                  <c:v>частна</c:v>
                </c:pt>
                <c:pt idx="4">
                  <c:v>смесена</c:v>
                </c:pt>
              </c:strCache>
            </c:strRef>
          </c:cat>
          <c:val>
            <c:numRef>
              <c:f>общо!$C$7:$G$7</c:f>
            </c:numRef>
          </c:val>
        </c:ser>
        <c:ser>
          <c:idx val="6"/>
          <c:order val="6"/>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4.9019607843137164E-2"/>
                  <c:y val="7.360673889979949E-2"/>
                </c:manualLayout>
              </c:layout>
              <c:dLblPos val="bestFit"/>
              <c:showLegendKey val="0"/>
              <c:showVal val="1"/>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bg-BG"/>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общо!$C$1:$G$1</c:f>
              <c:strCache>
                <c:ptCount val="5"/>
                <c:pt idx="0">
                  <c:v>100% държавна</c:v>
                </c:pt>
                <c:pt idx="1">
                  <c:v>100% общинска</c:v>
                </c:pt>
                <c:pt idx="2">
                  <c:v>над 50% държавна</c:v>
                </c:pt>
                <c:pt idx="3">
                  <c:v>частна</c:v>
                </c:pt>
                <c:pt idx="4">
                  <c:v>смесена</c:v>
                </c:pt>
              </c:strCache>
            </c:strRef>
          </c:cat>
          <c:val>
            <c:numRef>
              <c:f>общо!$C$8:$G$8</c:f>
              <c:numCache>
                <c:formatCode>General</c:formatCode>
                <c:ptCount val="5"/>
                <c:pt idx="0">
                  <c:v>56</c:v>
                </c:pt>
                <c:pt idx="1">
                  <c:v>132</c:v>
                </c:pt>
                <c:pt idx="2">
                  <c:v>26</c:v>
                </c:pt>
                <c:pt idx="3">
                  <c:v>113</c:v>
                </c:pt>
                <c:pt idx="4">
                  <c:v>1</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
          <c:order val="2"/>
          <c:tx>
            <c:strRef>
              <c:f>Sheet1!$E$1</c:f>
              <c:strCache>
                <c:ptCount val="1"/>
                <c:pt idx="0">
                  <c:v>Над средното за страната</c:v>
                </c:pt>
              </c:strCache>
            </c:strRef>
          </c:tx>
          <c:spPr>
            <a:solidFill>
              <a:srgbClr val="990000"/>
            </a:solidFill>
            <a:ln>
              <a:noFill/>
            </a:ln>
            <a:effectLst/>
            <a:scene3d>
              <a:camera prst="orthographicFront"/>
              <a:lightRig rig="threePt" dir="t"/>
            </a:scene3d>
            <a:sp3d>
              <a:bevelT/>
            </a:sp3d>
          </c:spPr>
          <c:invertIfNegative val="0"/>
          <c:cat>
            <c:strRef>
              <c:f>Sheet1!$A$2:$A$30</c:f>
              <c:strCache>
                <c:ptCount val="29"/>
                <c:pt idx="0">
                  <c:v>БЪЛГАРИЯ</c:v>
                </c:pt>
                <c:pt idx="1">
                  <c:v>Благоевград</c:v>
                </c:pt>
                <c:pt idx="2">
                  <c:v>Бургас</c:v>
                </c:pt>
                <c:pt idx="3">
                  <c:v>Варна</c:v>
                </c:pt>
                <c:pt idx="4">
                  <c:v>Велико Търново</c:v>
                </c:pt>
                <c:pt idx="5">
                  <c:v>Видин</c:v>
                </c:pt>
                <c:pt idx="6">
                  <c:v>Враца</c:v>
                </c:pt>
                <c:pt idx="7">
                  <c:v>Габрово</c:v>
                </c:pt>
                <c:pt idx="8">
                  <c:v>Добрич</c:v>
                </c:pt>
                <c:pt idx="9">
                  <c:v>Кърджали</c:v>
                </c:pt>
                <c:pt idx="10">
                  <c:v>Кюстендил</c:v>
                </c:pt>
                <c:pt idx="11">
                  <c:v>Ловеч</c:v>
                </c:pt>
                <c:pt idx="12">
                  <c:v>Монтана</c:v>
                </c:pt>
                <c:pt idx="13">
                  <c:v>Пазарджик</c:v>
                </c:pt>
                <c:pt idx="14">
                  <c:v>Перник</c:v>
                </c:pt>
                <c:pt idx="15">
                  <c:v>Плевен</c:v>
                </c:pt>
                <c:pt idx="16">
                  <c:v>Пловдив</c:v>
                </c:pt>
                <c:pt idx="17">
                  <c:v>Разград</c:v>
                </c:pt>
                <c:pt idx="18">
                  <c:v>Русе</c:v>
                </c:pt>
                <c:pt idx="19">
                  <c:v>Силистра</c:v>
                </c:pt>
                <c:pt idx="20">
                  <c:v>Сливен</c:v>
                </c:pt>
                <c:pt idx="21">
                  <c:v>Смолян</c:v>
                </c:pt>
                <c:pt idx="22">
                  <c:v>София</c:v>
                </c:pt>
                <c:pt idx="23">
                  <c:v>София (столица)</c:v>
                </c:pt>
                <c:pt idx="24">
                  <c:v>Стара Загора</c:v>
                </c:pt>
                <c:pt idx="25">
                  <c:v>Търговище</c:v>
                </c:pt>
                <c:pt idx="26">
                  <c:v>Хасково</c:v>
                </c:pt>
                <c:pt idx="27">
                  <c:v>Шумен</c:v>
                </c:pt>
                <c:pt idx="28">
                  <c:v>Ямбол</c:v>
                </c:pt>
              </c:strCache>
            </c:strRef>
          </c:cat>
          <c:val>
            <c:numRef>
              <c:f>Sheet1!$E$2:$E$30</c:f>
              <c:numCache>
                <c:formatCode>#,##0.0</c:formatCode>
                <c:ptCount val="29"/>
                <c:pt idx="1">
                  <c:v>0</c:v>
                </c:pt>
                <c:pt idx="2">
                  <c:v>0</c:v>
                </c:pt>
                <c:pt idx="3">
                  <c:v>0</c:v>
                </c:pt>
                <c:pt idx="4">
                  <c:v>0</c:v>
                </c:pt>
                <c:pt idx="5">
                  <c:v>0</c:v>
                </c:pt>
                <c:pt idx="6">
                  <c:v>7.5114212842288186</c:v>
                </c:pt>
                <c:pt idx="7">
                  <c:v>7.9901243753751974</c:v>
                </c:pt>
                <c:pt idx="8">
                  <c:v>0</c:v>
                </c:pt>
                <c:pt idx="9">
                  <c:v>0</c:v>
                </c:pt>
                <c:pt idx="10">
                  <c:v>7.6822127228494024</c:v>
                </c:pt>
                <c:pt idx="11">
                  <c:v>8.2165511137335887</c:v>
                </c:pt>
                <c:pt idx="12">
                  <c:v>0</c:v>
                </c:pt>
                <c:pt idx="13">
                  <c:v>7.5235715054941386</c:v>
                </c:pt>
                <c:pt idx="14">
                  <c:v>0</c:v>
                </c:pt>
                <c:pt idx="15">
                  <c:v>0</c:v>
                </c:pt>
                <c:pt idx="16">
                  <c:v>8.2365448387415459</c:v>
                </c:pt>
                <c:pt idx="17">
                  <c:v>0</c:v>
                </c:pt>
                <c:pt idx="18">
                  <c:v>7.1023221808306927</c:v>
                </c:pt>
                <c:pt idx="19">
                  <c:v>0</c:v>
                </c:pt>
                <c:pt idx="20">
                  <c:v>0</c:v>
                </c:pt>
                <c:pt idx="21">
                  <c:v>0</c:v>
                </c:pt>
                <c:pt idx="22">
                  <c:v>0</c:v>
                </c:pt>
                <c:pt idx="23">
                  <c:v>7.1897950114306743</c:v>
                </c:pt>
                <c:pt idx="24">
                  <c:v>8.1132811547558088</c:v>
                </c:pt>
                <c:pt idx="25">
                  <c:v>0</c:v>
                </c:pt>
                <c:pt idx="26">
                  <c:v>0</c:v>
                </c:pt>
                <c:pt idx="27">
                  <c:v>0</c:v>
                </c:pt>
                <c:pt idx="28">
                  <c:v>0</c:v>
                </c:pt>
              </c:numCache>
            </c:numRef>
          </c:val>
        </c:ser>
        <c:ser>
          <c:idx val="4"/>
          <c:order val="3"/>
          <c:tx>
            <c:strRef>
              <c:f>Sheet1!$F$1</c:f>
              <c:strCache>
                <c:ptCount val="1"/>
                <c:pt idx="0">
                  <c:v>Под средното за страната</c:v>
                </c:pt>
              </c:strCache>
            </c:strRef>
          </c:tx>
          <c:spPr>
            <a:solidFill>
              <a:schemeClr val="accent6">
                <a:lumMod val="75000"/>
              </a:schemeClr>
            </a:solidFill>
            <a:ln>
              <a:noFill/>
            </a:ln>
            <a:effectLst/>
            <a:scene3d>
              <a:camera prst="orthographicFront"/>
              <a:lightRig rig="threePt" dir="t"/>
            </a:scene3d>
            <a:sp3d>
              <a:bevelT/>
            </a:sp3d>
          </c:spPr>
          <c:invertIfNegative val="0"/>
          <c:dPt>
            <c:idx val="0"/>
            <c:invertIfNegative val="0"/>
            <c:bubble3D val="0"/>
            <c:spPr>
              <a:solidFill>
                <a:srgbClr val="99CCFF">
                  <a:lumMod val="25000"/>
                </a:srgbClr>
              </a:solidFill>
              <a:ln>
                <a:noFill/>
              </a:ln>
              <a:effectLst/>
              <a:scene3d>
                <a:camera prst="orthographicFront"/>
                <a:lightRig rig="threePt" dir="t"/>
              </a:scene3d>
              <a:sp3d>
                <a:bevelT/>
              </a:sp3d>
            </c:spPr>
          </c:dPt>
          <c:cat>
            <c:strRef>
              <c:f>Sheet1!$A$2:$A$30</c:f>
              <c:strCache>
                <c:ptCount val="29"/>
                <c:pt idx="0">
                  <c:v>БЪЛГАРИЯ</c:v>
                </c:pt>
                <c:pt idx="1">
                  <c:v>Благоевград</c:v>
                </c:pt>
                <c:pt idx="2">
                  <c:v>Бургас</c:v>
                </c:pt>
                <c:pt idx="3">
                  <c:v>Варна</c:v>
                </c:pt>
                <c:pt idx="4">
                  <c:v>Велико Търново</c:v>
                </c:pt>
                <c:pt idx="5">
                  <c:v>Видин</c:v>
                </c:pt>
                <c:pt idx="6">
                  <c:v>Враца</c:v>
                </c:pt>
                <c:pt idx="7">
                  <c:v>Габрово</c:v>
                </c:pt>
                <c:pt idx="8">
                  <c:v>Добрич</c:v>
                </c:pt>
                <c:pt idx="9">
                  <c:v>Кърджали</c:v>
                </c:pt>
                <c:pt idx="10">
                  <c:v>Кюстендил</c:v>
                </c:pt>
                <c:pt idx="11">
                  <c:v>Ловеч</c:v>
                </c:pt>
                <c:pt idx="12">
                  <c:v>Монтана</c:v>
                </c:pt>
                <c:pt idx="13">
                  <c:v>Пазарджик</c:v>
                </c:pt>
                <c:pt idx="14">
                  <c:v>Перник</c:v>
                </c:pt>
                <c:pt idx="15">
                  <c:v>Плевен</c:v>
                </c:pt>
                <c:pt idx="16">
                  <c:v>Пловдив</c:v>
                </c:pt>
                <c:pt idx="17">
                  <c:v>Разград</c:v>
                </c:pt>
                <c:pt idx="18">
                  <c:v>Русе</c:v>
                </c:pt>
                <c:pt idx="19">
                  <c:v>Силистра</c:v>
                </c:pt>
                <c:pt idx="20">
                  <c:v>Сливен</c:v>
                </c:pt>
                <c:pt idx="21">
                  <c:v>Смолян</c:v>
                </c:pt>
                <c:pt idx="22">
                  <c:v>София</c:v>
                </c:pt>
                <c:pt idx="23">
                  <c:v>София (столица)</c:v>
                </c:pt>
                <c:pt idx="24">
                  <c:v>Стара Загора</c:v>
                </c:pt>
                <c:pt idx="25">
                  <c:v>Търговище</c:v>
                </c:pt>
                <c:pt idx="26">
                  <c:v>Хасково</c:v>
                </c:pt>
                <c:pt idx="27">
                  <c:v>Шумен</c:v>
                </c:pt>
                <c:pt idx="28">
                  <c:v>Ямбол</c:v>
                </c:pt>
              </c:strCache>
            </c:strRef>
          </c:cat>
          <c:val>
            <c:numRef>
              <c:f>Sheet1!$F$2:$F$30</c:f>
              <c:numCache>
                <c:formatCode>#,##0.0</c:formatCode>
                <c:ptCount val="29"/>
                <c:pt idx="0">
                  <c:v>6.834696053936713</c:v>
                </c:pt>
                <c:pt idx="1">
                  <c:v>4.5864638018295558</c:v>
                </c:pt>
                <c:pt idx="2">
                  <c:v>5.6962254363849114</c:v>
                </c:pt>
                <c:pt idx="3">
                  <c:v>4.8367772255925212</c:v>
                </c:pt>
                <c:pt idx="4">
                  <c:v>6.3195368062247637</c:v>
                </c:pt>
                <c:pt idx="5">
                  <c:v>3.82331067279793</c:v>
                </c:pt>
                <c:pt idx="6">
                  <c:v>0</c:v>
                </c:pt>
                <c:pt idx="7">
                  <c:v>0</c:v>
                </c:pt>
                <c:pt idx="8">
                  <c:v>4.3318171973142734</c:v>
                </c:pt>
                <c:pt idx="9">
                  <c:v>6.095415158859268</c:v>
                </c:pt>
                <c:pt idx="10">
                  <c:v>0</c:v>
                </c:pt>
                <c:pt idx="11">
                  <c:v>0</c:v>
                </c:pt>
                <c:pt idx="12">
                  <c:v>6.3349247153874408</c:v>
                </c:pt>
                <c:pt idx="13">
                  <c:v>0</c:v>
                </c:pt>
                <c:pt idx="14">
                  <c:v>3.4888419220488593</c:v>
                </c:pt>
                <c:pt idx="15">
                  <c:v>6.6316321140640726</c:v>
                </c:pt>
                <c:pt idx="16">
                  <c:v>0</c:v>
                </c:pt>
                <c:pt idx="17">
                  <c:v>4.3119889878435078</c:v>
                </c:pt>
                <c:pt idx="18">
                  <c:v>0</c:v>
                </c:pt>
                <c:pt idx="19">
                  <c:v>3.8952756855512853</c:v>
                </c:pt>
                <c:pt idx="20">
                  <c:v>5.1772592497099392</c:v>
                </c:pt>
                <c:pt idx="21">
                  <c:v>5.6359600061952539</c:v>
                </c:pt>
                <c:pt idx="22">
                  <c:v>6.6548487402284158</c:v>
                </c:pt>
                <c:pt idx="23">
                  <c:v>0</c:v>
                </c:pt>
                <c:pt idx="24">
                  <c:v>0</c:v>
                </c:pt>
                <c:pt idx="25">
                  <c:v>5.4026962512423653</c:v>
                </c:pt>
                <c:pt idx="26">
                  <c:v>4.4335428227585743</c:v>
                </c:pt>
                <c:pt idx="27">
                  <c:v>4.7511807751276249</c:v>
                </c:pt>
                <c:pt idx="28">
                  <c:v>3.4519091652513052</c:v>
                </c:pt>
              </c:numCache>
            </c:numRef>
          </c:val>
        </c:ser>
        <c:dLbls>
          <c:showLegendKey val="0"/>
          <c:showVal val="0"/>
          <c:showCatName val="0"/>
          <c:showSerName val="0"/>
          <c:showPercent val="0"/>
          <c:showBubbleSize val="0"/>
        </c:dLbls>
        <c:gapWidth val="49"/>
        <c:overlap val="100"/>
        <c:axId val="-1263206032"/>
        <c:axId val="-126320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Легла 1000</c:v>
                      </c:pt>
                    </c:strCache>
                  </c:strRef>
                </c:tx>
                <c:spPr>
                  <a:solidFill>
                    <a:schemeClr val="accent1"/>
                  </a:solidFill>
                  <a:ln>
                    <a:noFill/>
                  </a:ln>
                  <a:effectLst/>
                </c:spPr>
                <c:invertIfNegative val="0"/>
                <c:cat>
                  <c:strRef>
                    <c:extLst>
                      <c:ext uri="{02D57815-91ED-43cb-92C2-25804820EDAC}">
                        <c15:formulaRef>
                          <c15:sqref>Sheet1!$A$2:$A$30</c15:sqref>
                        </c15:formulaRef>
                      </c:ext>
                    </c:extLst>
                    <c:strCache>
                      <c:ptCount val="29"/>
                      <c:pt idx="0">
                        <c:v>БЪЛГАРИЯ</c:v>
                      </c:pt>
                      <c:pt idx="1">
                        <c:v>Благоевград</c:v>
                      </c:pt>
                      <c:pt idx="2">
                        <c:v>Бургас</c:v>
                      </c:pt>
                      <c:pt idx="3">
                        <c:v>Варна</c:v>
                      </c:pt>
                      <c:pt idx="4">
                        <c:v>Велико Търново</c:v>
                      </c:pt>
                      <c:pt idx="5">
                        <c:v>Видин</c:v>
                      </c:pt>
                      <c:pt idx="6">
                        <c:v>Враца</c:v>
                      </c:pt>
                      <c:pt idx="7">
                        <c:v>Габрово</c:v>
                      </c:pt>
                      <c:pt idx="8">
                        <c:v>Добрич</c:v>
                      </c:pt>
                      <c:pt idx="9">
                        <c:v>Кърджали</c:v>
                      </c:pt>
                      <c:pt idx="10">
                        <c:v>Кюстендил</c:v>
                      </c:pt>
                      <c:pt idx="11">
                        <c:v>Ловеч</c:v>
                      </c:pt>
                      <c:pt idx="12">
                        <c:v>Монтана</c:v>
                      </c:pt>
                      <c:pt idx="13">
                        <c:v>Пазарджик</c:v>
                      </c:pt>
                      <c:pt idx="14">
                        <c:v>Перник</c:v>
                      </c:pt>
                      <c:pt idx="15">
                        <c:v>Плевен</c:v>
                      </c:pt>
                      <c:pt idx="16">
                        <c:v>Пловдив</c:v>
                      </c:pt>
                      <c:pt idx="17">
                        <c:v>Разград</c:v>
                      </c:pt>
                      <c:pt idx="18">
                        <c:v>Русе</c:v>
                      </c:pt>
                      <c:pt idx="19">
                        <c:v>Силистра</c:v>
                      </c:pt>
                      <c:pt idx="20">
                        <c:v>Сливен</c:v>
                      </c:pt>
                      <c:pt idx="21">
                        <c:v>Смолян</c:v>
                      </c:pt>
                      <c:pt idx="22">
                        <c:v>София</c:v>
                      </c:pt>
                      <c:pt idx="23">
                        <c:v>София (столица)</c:v>
                      </c:pt>
                      <c:pt idx="24">
                        <c:v>Стара Загора</c:v>
                      </c:pt>
                      <c:pt idx="25">
                        <c:v>Търговище</c:v>
                      </c:pt>
                      <c:pt idx="26">
                        <c:v>Хасково</c:v>
                      </c:pt>
                      <c:pt idx="27">
                        <c:v>Шумен</c:v>
                      </c:pt>
                      <c:pt idx="28">
                        <c:v>Ямбол</c:v>
                      </c:pt>
                    </c:strCache>
                  </c:strRef>
                </c:cat>
                <c:val>
                  <c:numRef>
                    <c:extLst>
                      <c:ext uri="{02D57815-91ED-43cb-92C2-25804820EDAC}">
                        <c15:formulaRef>
                          <c15:sqref>Sheet1!$B$2:$B$30</c15:sqref>
                        </c15:formulaRef>
                      </c:ext>
                    </c:extLst>
                    <c:numCache>
                      <c:formatCode>#,##0.0</c:formatCode>
                      <c:ptCount val="29"/>
                      <c:pt idx="0">
                        <c:v>6.834696053936713</c:v>
                      </c:pt>
                      <c:pt idx="1">
                        <c:v>4.5864638018295558</c:v>
                      </c:pt>
                      <c:pt idx="2">
                        <c:v>5.6962254363849114</c:v>
                      </c:pt>
                      <c:pt idx="3">
                        <c:v>4.8367772255925212</c:v>
                      </c:pt>
                      <c:pt idx="4">
                        <c:v>6.3195368062247637</c:v>
                      </c:pt>
                      <c:pt idx="5">
                        <c:v>3.82331067279793</c:v>
                      </c:pt>
                      <c:pt idx="6">
                        <c:v>7.5114212842288186</c:v>
                      </c:pt>
                      <c:pt idx="7">
                        <c:v>7.9901243753751974</c:v>
                      </c:pt>
                      <c:pt idx="8">
                        <c:v>4.3318171973142734</c:v>
                      </c:pt>
                      <c:pt idx="9">
                        <c:v>6.095415158859268</c:v>
                      </c:pt>
                      <c:pt idx="10">
                        <c:v>7.6822127228494024</c:v>
                      </c:pt>
                      <c:pt idx="11">
                        <c:v>8.2165511137335887</c:v>
                      </c:pt>
                      <c:pt idx="12">
                        <c:v>6.3349247153874408</c:v>
                      </c:pt>
                      <c:pt idx="13">
                        <c:v>7.5235715054941386</c:v>
                      </c:pt>
                      <c:pt idx="14">
                        <c:v>3.4888419220488593</c:v>
                      </c:pt>
                      <c:pt idx="15">
                        <c:v>6.6316321140640726</c:v>
                      </c:pt>
                      <c:pt idx="16">
                        <c:v>8.2365448387415459</c:v>
                      </c:pt>
                      <c:pt idx="17">
                        <c:v>4.3119889878435078</c:v>
                      </c:pt>
                      <c:pt idx="18">
                        <c:v>7.1023221808306927</c:v>
                      </c:pt>
                      <c:pt idx="19">
                        <c:v>3.8952756855512853</c:v>
                      </c:pt>
                      <c:pt idx="20">
                        <c:v>5.1772592497099392</c:v>
                      </c:pt>
                      <c:pt idx="21">
                        <c:v>5.6359600061952539</c:v>
                      </c:pt>
                      <c:pt idx="22">
                        <c:v>6.6548487402284158</c:v>
                      </c:pt>
                      <c:pt idx="23">
                        <c:v>7.1897950114306743</c:v>
                      </c:pt>
                      <c:pt idx="24">
                        <c:v>8.1132811547558088</c:v>
                      </c:pt>
                      <c:pt idx="25">
                        <c:v>5.4026962512423653</c:v>
                      </c:pt>
                      <c:pt idx="26">
                        <c:v>4.4335428227585743</c:v>
                      </c:pt>
                      <c:pt idx="27">
                        <c:v>4.7511807751276249</c:v>
                      </c:pt>
                      <c:pt idx="28">
                        <c:v>3.4519091652513052</c:v>
                      </c:pt>
                    </c:numCache>
                  </c:numRef>
                </c:val>
              </c15:ser>
            </c15:filteredBarSeries>
          </c:ext>
        </c:extLst>
      </c:barChart>
      <c:lineChart>
        <c:grouping val="standard"/>
        <c:varyColors val="0"/>
        <c:ser>
          <c:idx val="2"/>
          <c:order val="1"/>
          <c:tx>
            <c:strRef>
              <c:f>Sheet1!$D$1</c:f>
              <c:strCache>
                <c:ptCount val="1"/>
                <c:pt idx="0">
                  <c:v>EU</c:v>
                </c:pt>
              </c:strCache>
            </c:strRef>
          </c:tx>
          <c:spPr>
            <a:ln w="28575" cap="rnd">
              <a:solidFill>
                <a:srgbClr val="00B0F0"/>
              </a:solidFill>
              <a:round/>
            </a:ln>
            <a:effectLst/>
          </c:spPr>
          <c:marker>
            <c:symbol val="none"/>
          </c:marker>
          <c:dLbls>
            <c:dLbl>
              <c:idx val="28"/>
              <c:layout/>
              <c:dLblPos val="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rgbClr val="005A58"/>
                    </a:solidFill>
                    <a:latin typeface="+mn-lt"/>
                    <a:ea typeface="+mn-ea"/>
                    <a:cs typeface="+mn-cs"/>
                  </a:defRPr>
                </a:pPr>
                <a:endParaRPr lang="bg-B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БЪЛГАРИЯ</c:v>
                </c:pt>
                <c:pt idx="1">
                  <c:v>Благоевград</c:v>
                </c:pt>
                <c:pt idx="2">
                  <c:v>Бургас</c:v>
                </c:pt>
                <c:pt idx="3">
                  <c:v>Варна</c:v>
                </c:pt>
                <c:pt idx="4">
                  <c:v>Велико Търново</c:v>
                </c:pt>
                <c:pt idx="5">
                  <c:v>Видин</c:v>
                </c:pt>
                <c:pt idx="6">
                  <c:v>Враца</c:v>
                </c:pt>
                <c:pt idx="7">
                  <c:v>Габрово</c:v>
                </c:pt>
                <c:pt idx="8">
                  <c:v>Добрич</c:v>
                </c:pt>
                <c:pt idx="9">
                  <c:v>Кърджали</c:v>
                </c:pt>
                <c:pt idx="10">
                  <c:v>Кюстендил</c:v>
                </c:pt>
                <c:pt idx="11">
                  <c:v>Ловеч</c:v>
                </c:pt>
                <c:pt idx="12">
                  <c:v>Монтана</c:v>
                </c:pt>
                <c:pt idx="13">
                  <c:v>Пазарджик</c:v>
                </c:pt>
                <c:pt idx="14">
                  <c:v>Перник</c:v>
                </c:pt>
                <c:pt idx="15">
                  <c:v>Плевен</c:v>
                </c:pt>
                <c:pt idx="16">
                  <c:v>Пловдив</c:v>
                </c:pt>
                <c:pt idx="17">
                  <c:v>Разград</c:v>
                </c:pt>
                <c:pt idx="18">
                  <c:v>Русе</c:v>
                </c:pt>
                <c:pt idx="19">
                  <c:v>Силистра</c:v>
                </c:pt>
                <c:pt idx="20">
                  <c:v>Сливен</c:v>
                </c:pt>
                <c:pt idx="21">
                  <c:v>Смолян</c:v>
                </c:pt>
                <c:pt idx="22">
                  <c:v>София</c:v>
                </c:pt>
                <c:pt idx="23">
                  <c:v>София (столица)</c:v>
                </c:pt>
                <c:pt idx="24">
                  <c:v>Стара Загора</c:v>
                </c:pt>
                <c:pt idx="25">
                  <c:v>Търговище</c:v>
                </c:pt>
                <c:pt idx="26">
                  <c:v>Хасково</c:v>
                </c:pt>
                <c:pt idx="27">
                  <c:v>Шумен</c:v>
                </c:pt>
                <c:pt idx="28">
                  <c:v>Ямбол</c:v>
                </c:pt>
              </c:strCache>
            </c:strRef>
          </c:cat>
          <c:val>
            <c:numRef>
              <c:f>Sheet1!$D$2:$D$30</c:f>
              <c:numCache>
                <c:formatCode>#,##0.0</c:formatCode>
                <c:ptCount val="29"/>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numCache>
            </c:numRef>
          </c:val>
          <c:smooth val="0"/>
        </c:ser>
        <c:dLbls>
          <c:showLegendKey val="0"/>
          <c:showVal val="0"/>
          <c:showCatName val="0"/>
          <c:showSerName val="0"/>
          <c:showPercent val="0"/>
          <c:showBubbleSize val="0"/>
        </c:dLbls>
        <c:marker val="1"/>
        <c:smooth val="0"/>
        <c:axId val="-1263206032"/>
        <c:axId val="-1263209840"/>
      </c:lineChart>
      <c:catAx>
        <c:axId val="-126320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5A58"/>
                </a:solidFill>
                <a:latin typeface="+mn-lt"/>
                <a:ea typeface="+mn-ea"/>
                <a:cs typeface="+mn-cs"/>
              </a:defRPr>
            </a:pPr>
            <a:endParaRPr lang="bg-BG"/>
          </a:p>
        </c:txPr>
        <c:crossAx val="-1263209840"/>
        <c:crosses val="autoZero"/>
        <c:auto val="1"/>
        <c:lblAlgn val="ctr"/>
        <c:lblOffset val="100"/>
        <c:noMultiLvlLbl val="0"/>
      </c:catAx>
      <c:valAx>
        <c:axId val="-1263209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5A58"/>
                </a:solidFill>
                <a:latin typeface="+mn-lt"/>
                <a:ea typeface="+mn-ea"/>
                <a:cs typeface="+mn-cs"/>
              </a:defRPr>
            </a:pPr>
            <a:endParaRPr lang="bg-BG"/>
          </a:p>
        </c:txPr>
        <c:crossAx val="-1263206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005A58"/>
              </a:solidFill>
              <a:latin typeface="+mn-lt"/>
              <a:ea typeface="+mn-ea"/>
              <a:cs typeface="+mn-cs"/>
            </a:defRPr>
          </a:pPr>
          <a:endParaRPr lang="bg-BG"/>
        </a:p>
      </c:txPr>
    </c:legend>
    <c:plotVisOnly val="1"/>
    <c:dispBlanksAs val="gap"/>
    <c:showDLblsOverMax val="0"/>
  </c:chart>
  <c:spPr>
    <a:solidFill>
      <a:srgbClr val="FFFFFF"/>
    </a:solidFill>
    <a:ln w="12700" cap="flat" cmpd="sng" algn="ctr">
      <a:solidFill>
        <a:srgbClr val="DADADA"/>
      </a:solidFill>
      <a:prstDash val="solid"/>
      <a:miter lim="800000"/>
    </a:ln>
    <a:effectLst/>
  </c:spPr>
  <c:txPr>
    <a:bodyPr/>
    <a:lstStyle/>
    <a:p>
      <a:pPr>
        <a:defRPr>
          <a:solidFill>
            <a:srgbClr val="005A58"/>
          </a:solidFill>
          <a:latin typeface="+mn-lt"/>
          <a:ea typeface="+mn-ea"/>
          <a:cs typeface="+mn-cs"/>
        </a:defRPr>
      </a:pPr>
      <a:endParaRPr lang="bg-BG"/>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rgbClr val="005A58"/>
                </a:solidFill>
                <a:latin typeface="+mn-lt"/>
                <a:ea typeface="+mn-ea"/>
                <a:cs typeface="+mn-cs"/>
              </a:defRPr>
            </a:pPr>
            <a:r>
              <a:rPr lang="bg-BG" sz="2800" b="1" dirty="0">
                <a:latin typeface="+mj-lt"/>
              </a:rPr>
              <a:t>Осигуреност и използваемост на </a:t>
            </a:r>
            <a:r>
              <a:rPr lang="bg-BG" sz="2800" b="1" dirty="0" smtClean="0">
                <a:latin typeface="+mj-lt"/>
              </a:rPr>
              <a:t>активните </a:t>
            </a:r>
            <a:r>
              <a:rPr lang="bg-BG" sz="2800" b="1" dirty="0">
                <a:latin typeface="+mj-lt"/>
              </a:rPr>
              <a:t>легла</a:t>
            </a:r>
            <a:endParaRPr lang="en-US" sz="2800" b="1" dirty="0">
              <a:latin typeface="+mj-lt"/>
            </a:endParaRP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rgbClr val="005A58"/>
              </a:solidFill>
              <a:latin typeface="+mn-lt"/>
              <a:ea typeface="+mn-ea"/>
              <a:cs typeface="+mn-cs"/>
            </a:defRPr>
          </a:pPr>
          <a:endParaRPr lang="bg-BG"/>
        </a:p>
      </c:txPr>
    </c:title>
    <c:autoTitleDeleted val="0"/>
    <c:plotArea>
      <c:layout/>
      <c:barChart>
        <c:barDir val="col"/>
        <c:grouping val="clustered"/>
        <c:varyColors val="0"/>
        <c:ser>
          <c:idx val="0"/>
          <c:order val="0"/>
          <c:tx>
            <c:strRef>
              <c:f>'Използваемост МБАЛ 154'!$B$1</c:f>
              <c:strCache>
                <c:ptCount val="1"/>
                <c:pt idx="0">
                  <c:v>Осигуреност</c:v>
                </c:pt>
              </c:strCache>
            </c:strRef>
          </c:tx>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5">
                  <a:lumMod val="50000"/>
                </a:schemeClr>
              </a:solidFill>
              <a:ln>
                <a:noFill/>
              </a:ln>
              <a:effectLst/>
              <a:scene3d>
                <a:camera prst="orthographicFront"/>
                <a:lightRig rig="threePt" dir="t"/>
              </a:scene3d>
              <a:sp3d>
                <a:bevelT/>
              </a:sp3d>
            </c:spPr>
          </c:dPt>
          <c:dLbls>
            <c:spPr>
              <a:noFill/>
              <a:ln>
                <a:noFill/>
              </a:ln>
              <a:effectLst/>
            </c:spPr>
            <c:txPr>
              <a:bodyPr rot="0" spcFirstLastPara="1" vertOverflow="ellipsis" vert="horz" wrap="square" anchor="ctr" anchorCtr="1"/>
              <a:lstStyle/>
              <a:p>
                <a:pPr>
                  <a:defRPr sz="900" b="0" i="0" u="none" strike="noStrike" kern="1200" baseline="0">
                    <a:solidFill>
                      <a:srgbClr val="005A58"/>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'Използваемост МБАЛ 154'!$A$2:$A$30</c:f>
              <c:strCache>
                <c:ptCount val="29"/>
                <c:pt idx="0">
                  <c:v>БЪЛГАРИЯ</c:v>
                </c:pt>
                <c:pt idx="1">
                  <c:v>Благоевград</c:v>
                </c:pt>
                <c:pt idx="2">
                  <c:v>Бургас</c:v>
                </c:pt>
                <c:pt idx="3">
                  <c:v>Варна</c:v>
                </c:pt>
                <c:pt idx="4">
                  <c:v>Велико Търново</c:v>
                </c:pt>
                <c:pt idx="5">
                  <c:v>Видин</c:v>
                </c:pt>
                <c:pt idx="6">
                  <c:v>Враца</c:v>
                </c:pt>
                <c:pt idx="7">
                  <c:v>Габрово</c:v>
                </c:pt>
                <c:pt idx="8">
                  <c:v>Добрич</c:v>
                </c:pt>
                <c:pt idx="9">
                  <c:v>Кърджали</c:v>
                </c:pt>
                <c:pt idx="10">
                  <c:v>Кюстендил</c:v>
                </c:pt>
                <c:pt idx="11">
                  <c:v>Ловеч</c:v>
                </c:pt>
                <c:pt idx="12">
                  <c:v>Монтана</c:v>
                </c:pt>
                <c:pt idx="13">
                  <c:v>Пазарджик</c:v>
                </c:pt>
                <c:pt idx="14">
                  <c:v>Перник</c:v>
                </c:pt>
                <c:pt idx="15">
                  <c:v>Плевен</c:v>
                </c:pt>
                <c:pt idx="16">
                  <c:v>Пловдив</c:v>
                </c:pt>
                <c:pt idx="17">
                  <c:v>Разград</c:v>
                </c:pt>
                <c:pt idx="18">
                  <c:v>Русе</c:v>
                </c:pt>
                <c:pt idx="19">
                  <c:v>Силистра</c:v>
                </c:pt>
                <c:pt idx="20">
                  <c:v>Сливен</c:v>
                </c:pt>
                <c:pt idx="21">
                  <c:v>Смолян</c:v>
                </c:pt>
                <c:pt idx="22">
                  <c:v>София</c:v>
                </c:pt>
                <c:pt idx="23">
                  <c:v>София (столица)</c:v>
                </c:pt>
                <c:pt idx="24">
                  <c:v>Стара Загора</c:v>
                </c:pt>
                <c:pt idx="25">
                  <c:v>Търговище</c:v>
                </c:pt>
                <c:pt idx="26">
                  <c:v>Хасково</c:v>
                </c:pt>
                <c:pt idx="27">
                  <c:v>Шумен</c:v>
                </c:pt>
                <c:pt idx="28">
                  <c:v>Ямбол</c:v>
                </c:pt>
              </c:strCache>
            </c:strRef>
          </c:cat>
          <c:val>
            <c:numRef>
              <c:f>'Използваемост МБАЛ 154'!$B$2:$B$30</c:f>
              <c:numCache>
                <c:formatCode>#,##0.0</c:formatCode>
                <c:ptCount val="29"/>
                <c:pt idx="0">
                  <c:v>4.5740377331200381</c:v>
                </c:pt>
                <c:pt idx="1">
                  <c:v>2.4991355191600393</c:v>
                </c:pt>
                <c:pt idx="2">
                  <c:v>1.6936680458882709</c:v>
                </c:pt>
                <c:pt idx="3">
                  <c:v>3.3117052961972342</c:v>
                </c:pt>
                <c:pt idx="4">
                  <c:v>3.1617594355024967</c:v>
                </c:pt>
                <c:pt idx="5">
                  <c:v>3.8756847916033812</c:v>
                </c:pt>
                <c:pt idx="6">
                  <c:v>3.7669217186580339</c:v>
                </c:pt>
                <c:pt idx="7">
                  <c:v>4.2360341926592318</c:v>
                </c:pt>
                <c:pt idx="8">
                  <c:v>2.8698288932207063</c:v>
                </c:pt>
                <c:pt idx="9">
                  <c:v>3.5722585571528169</c:v>
                </c:pt>
                <c:pt idx="10">
                  <c:v>3.6837783286390744</c:v>
                </c:pt>
                <c:pt idx="11">
                  <c:v>4.1304027142646405</c:v>
                </c:pt>
                <c:pt idx="12">
                  <c:v>5.0637023644735724</c:v>
                </c:pt>
                <c:pt idx="13">
                  <c:v>3.7357911818988661</c:v>
                </c:pt>
                <c:pt idx="14">
                  <c:v>2.284453285261391</c:v>
                </c:pt>
                <c:pt idx="15">
                  <c:v>5.0392692866754318</c:v>
                </c:pt>
                <c:pt idx="16">
                  <c:v>4.2730946907756895</c:v>
                </c:pt>
                <c:pt idx="17">
                  <c:v>4.4695424316300976</c:v>
                </c:pt>
                <c:pt idx="18">
                  <c:v>2.9418932562754589</c:v>
                </c:pt>
                <c:pt idx="19">
                  <c:v>3.8435684861855601</c:v>
                </c:pt>
                <c:pt idx="20">
                  <c:v>3.1300760603326028</c:v>
                </c:pt>
                <c:pt idx="21">
                  <c:v>3.7085477292674112</c:v>
                </c:pt>
                <c:pt idx="22">
                  <c:v>4.6621304649260829</c:v>
                </c:pt>
                <c:pt idx="23">
                  <c:v>2.8511782681268198</c:v>
                </c:pt>
                <c:pt idx="24">
                  <c:v>3.776241679467486</c:v>
                </c:pt>
                <c:pt idx="25">
                  <c:v>4.8845131202269814</c:v>
                </c:pt>
                <c:pt idx="26">
                  <c:v>3.0002674333088186</c:v>
                </c:pt>
                <c:pt idx="27">
                  <c:v>2.6676251396993167</c:v>
                </c:pt>
                <c:pt idx="28">
                  <c:v>2.6026923318865194</c:v>
                </c:pt>
              </c:numCache>
            </c:numRef>
          </c:val>
        </c:ser>
        <c:ser>
          <c:idx val="1"/>
          <c:order val="1"/>
          <c:tx>
            <c:strRef>
              <c:f>'Използваемост МБАЛ 154'!$C$1</c:f>
              <c:strCache>
                <c:ptCount val="1"/>
                <c:pt idx="0">
                  <c:v>Изполваемост в %</c:v>
                </c:pt>
              </c:strCache>
            </c:strRef>
          </c:tx>
          <c:spPr>
            <a:solidFill>
              <a:schemeClr val="accent3"/>
            </a:solidFill>
            <a:ln>
              <a:noFill/>
            </a:ln>
            <a:effectLst/>
            <a:scene3d>
              <a:camera prst="orthographicFront"/>
              <a:lightRig rig="threePt" dir="t"/>
            </a:scene3d>
            <a:sp3d>
              <a:bevelT/>
            </a:sp3d>
          </c:spPr>
          <c:invertIfNegative val="0"/>
          <c:dPt>
            <c:idx val="0"/>
            <c:invertIfNegative val="0"/>
            <c:bubble3D val="0"/>
            <c:spPr>
              <a:solidFill>
                <a:schemeClr val="accent3">
                  <a:lumMod val="50000"/>
                </a:schemeClr>
              </a:solidFill>
              <a:ln>
                <a:noFill/>
              </a:ln>
              <a:effectLst/>
              <a:scene3d>
                <a:camera prst="orthographicFront"/>
                <a:lightRig rig="threePt" dir="t"/>
              </a:scene3d>
              <a:sp3d>
                <a:bevelT/>
              </a:sp3d>
            </c:spPr>
          </c:dPt>
          <c:dLbls>
            <c:dLbl>
              <c:idx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bg-BG"/>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bg-BG"/>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'Използваемост МБАЛ 154'!$A$2:$A$30</c:f>
              <c:strCache>
                <c:ptCount val="29"/>
                <c:pt idx="0">
                  <c:v>БЪЛГАРИЯ</c:v>
                </c:pt>
                <c:pt idx="1">
                  <c:v>Благоевград</c:v>
                </c:pt>
                <c:pt idx="2">
                  <c:v>Бургас</c:v>
                </c:pt>
                <c:pt idx="3">
                  <c:v>Варна</c:v>
                </c:pt>
                <c:pt idx="4">
                  <c:v>Велико Търново</c:v>
                </c:pt>
                <c:pt idx="5">
                  <c:v>Видин</c:v>
                </c:pt>
                <c:pt idx="6">
                  <c:v>Враца</c:v>
                </c:pt>
                <c:pt idx="7">
                  <c:v>Габрово</c:v>
                </c:pt>
                <c:pt idx="8">
                  <c:v>Добрич</c:v>
                </c:pt>
                <c:pt idx="9">
                  <c:v>Кърджали</c:v>
                </c:pt>
                <c:pt idx="10">
                  <c:v>Кюстендил</c:v>
                </c:pt>
                <c:pt idx="11">
                  <c:v>Ловеч</c:v>
                </c:pt>
                <c:pt idx="12">
                  <c:v>Монтана</c:v>
                </c:pt>
                <c:pt idx="13">
                  <c:v>Пазарджик</c:v>
                </c:pt>
                <c:pt idx="14">
                  <c:v>Перник</c:v>
                </c:pt>
                <c:pt idx="15">
                  <c:v>Плевен</c:v>
                </c:pt>
                <c:pt idx="16">
                  <c:v>Пловдив</c:v>
                </c:pt>
                <c:pt idx="17">
                  <c:v>Разград</c:v>
                </c:pt>
                <c:pt idx="18">
                  <c:v>Русе</c:v>
                </c:pt>
                <c:pt idx="19">
                  <c:v>Силистра</c:v>
                </c:pt>
                <c:pt idx="20">
                  <c:v>Сливен</c:v>
                </c:pt>
                <c:pt idx="21">
                  <c:v>Смолян</c:v>
                </c:pt>
                <c:pt idx="22">
                  <c:v>София</c:v>
                </c:pt>
                <c:pt idx="23">
                  <c:v>София (столица)</c:v>
                </c:pt>
                <c:pt idx="24">
                  <c:v>Стара Загора</c:v>
                </c:pt>
                <c:pt idx="25">
                  <c:v>Търговище</c:v>
                </c:pt>
                <c:pt idx="26">
                  <c:v>Хасково</c:v>
                </c:pt>
                <c:pt idx="27">
                  <c:v>Шумен</c:v>
                </c:pt>
                <c:pt idx="28">
                  <c:v>Ямбол</c:v>
                </c:pt>
              </c:strCache>
            </c:strRef>
          </c:cat>
          <c:val>
            <c:numRef>
              <c:f>'Използваемост МБАЛ 154'!$C$2:$C$30</c:f>
              <c:numCache>
                <c:formatCode>0%</c:formatCode>
                <c:ptCount val="29"/>
                <c:pt idx="0">
                  <c:v>0.74311319558315403</c:v>
                </c:pt>
                <c:pt idx="1">
                  <c:v>0.6903075730162832</c:v>
                </c:pt>
                <c:pt idx="2">
                  <c:v>0.72806853217812129</c:v>
                </c:pt>
                <c:pt idx="3">
                  <c:v>0.80989093447343163</c:v>
                </c:pt>
                <c:pt idx="4">
                  <c:v>0.69068355129222592</c:v>
                </c:pt>
                <c:pt idx="5">
                  <c:v>0.64730840429470571</c:v>
                </c:pt>
                <c:pt idx="6">
                  <c:v>0.69468770384866274</c:v>
                </c:pt>
                <c:pt idx="7">
                  <c:v>0.74799442211467471</c:v>
                </c:pt>
                <c:pt idx="8">
                  <c:v>0.68970276557249943</c:v>
                </c:pt>
                <c:pt idx="9">
                  <c:v>0.64436522890461878</c:v>
                </c:pt>
                <c:pt idx="10">
                  <c:v>0.69606164383561642</c:v>
                </c:pt>
                <c:pt idx="11">
                  <c:v>0.76112524461839537</c:v>
                </c:pt>
                <c:pt idx="12">
                  <c:v>0.77321029403335817</c:v>
                </c:pt>
                <c:pt idx="13">
                  <c:v>0.58534001470628294</c:v>
                </c:pt>
                <c:pt idx="14">
                  <c:v>0.70875034945485049</c:v>
                </c:pt>
                <c:pt idx="15">
                  <c:v>0.70734192074289137</c:v>
                </c:pt>
                <c:pt idx="16">
                  <c:v>0.7753339572875011</c:v>
                </c:pt>
                <c:pt idx="17">
                  <c:v>0.74652197117950547</c:v>
                </c:pt>
                <c:pt idx="18">
                  <c:v>0.84411526302991002</c:v>
                </c:pt>
                <c:pt idx="19">
                  <c:v>0.76596842557896672</c:v>
                </c:pt>
                <c:pt idx="20">
                  <c:v>0.78036153551036991</c:v>
                </c:pt>
                <c:pt idx="21">
                  <c:v>0.75995296062041129</c:v>
                </c:pt>
                <c:pt idx="22">
                  <c:v>0.73059442052232892</c:v>
                </c:pt>
                <c:pt idx="23">
                  <c:v>0.77385887549434662</c:v>
                </c:pt>
                <c:pt idx="24">
                  <c:v>0.66639468417968539</c:v>
                </c:pt>
                <c:pt idx="25">
                  <c:v>0.83754615842763558</c:v>
                </c:pt>
                <c:pt idx="26">
                  <c:v>0.77695653832945399</c:v>
                </c:pt>
                <c:pt idx="27">
                  <c:v>0.81604037490987735</c:v>
                </c:pt>
                <c:pt idx="28">
                  <c:v>0.80450275214170419</c:v>
                </c:pt>
              </c:numCache>
            </c:numRef>
          </c:val>
        </c:ser>
        <c:dLbls>
          <c:showLegendKey val="0"/>
          <c:showVal val="0"/>
          <c:showCatName val="0"/>
          <c:showSerName val="0"/>
          <c:showPercent val="0"/>
          <c:showBubbleSize val="0"/>
        </c:dLbls>
        <c:gapWidth val="16"/>
        <c:overlap val="82"/>
        <c:axId val="-1263204944"/>
        <c:axId val="-1263203856"/>
      </c:barChart>
      <c:lineChart>
        <c:grouping val="standard"/>
        <c:varyColors val="0"/>
        <c:dLbls>
          <c:showLegendKey val="0"/>
          <c:showVal val="0"/>
          <c:showCatName val="0"/>
          <c:showSerName val="0"/>
          <c:showPercent val="0"/>
          <c:showBubbleSize val="0"/>
        </c:dLbls>
        <c:marker val="1"/>
        <c:smooth val="0"/>
        <c:axId val="-1263204944"/>
        <c:axId val="-1263203856"/>
        <c:extLst>
          <c:ext xmlns:c15="http://schemas.microsoft.com/office/drawing/2012/chart" uri="{02D57815-91ED-43cb-92C2-25804820EDAC}">
            <c15:filteredLineSeries>
              <c15:ser>
                <c:idx val="2"/>
                <c:order val="2"/>
                <c:tx>
                  <c:strRef>
                    <c:extLst>
                      <c:ext uri="{02D57815-91ED-43cb-92C2-25804820EDAC}">
                        <c15:formulaRef>
                          <c15:sqref>'Използваемост МБАЛ 154'!$D$1</c15:sqref>
                        </c15:formulaRef>
                      </c:ext>
                    </c:extLst>
                    <c:strCache>
                      <c:ptCount val="1"/>
                      <c:pt idx="0">
                        <c:v>Средно за страната</c:v>
                      </c:pt>
                    </c:strCache>
                  </c:strRef>
                </c:tx>
                <c:spPr>
                  <a:ln w="28575" cap="rnd">
                    <a:solidFill>
                      <a:schemeClr val="accent5">
                        <a:lumMod val="50000"/>
                      </a:schemeClr>
                    </a:solidFill>
                    <a:round/>
                  </a:ln>
                  <a:effectLst/>
                </c:spPr>
                <c:marker>
                  <c:symbol val="none"/>
                </c:marker>
                <c:dLbls>
                  <c:dLbl>
                    <c:idx val="28"/>
                    <c:dLblPos val="t"/>
                    <c:showLegendKey val="0"/>
                    <c:showVal val="0"/>
                    <c:showCatName val="0"/>
                    <c:showSerName val="1"/>
                    <c:showPercent val="0"/>
                    <c:showBubbleSize val="0"/>
                    <c:extLst>
                      <c:ex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0000"/>
                          </a:solidFill>
                          <a:latin typeface="+mn-lt"/>
                          <a:ea typeface="+mn-ea"/>
                          <a:cs typeface="+mn-cs"/>
                        </a:defRPr>
                      </a:pPr>
                      <a:endParaRPr lang="bg-BG"/>
                    </a:p>
                  </c:txPr>
                  <c:showLegendKey val="0"/>
                  <c:showVal val="0"/>
                  <c:showCatName val="0"/>
                  <c:showSerName val="0"/>
                  <c:showPercent val="0"/>
                  <c:showBubbleSize val="0"/>
                  <c:extLst>
                    <c:ext uri="{CE6537A1-D6FC-4f65-9D91-7224C49458BB}">
                      <c15:showLeaderLines val="0"/>
                    </c:ext>
                  </c:extLst>
                </c:dLbls>
                <c:val>
                  <c:numRef>
                    <c:extLst>
                      <c:ext uri="{02D57815-91ED-43cb-92C2-25804820EDAC}">
                        <c15:formulaRef>
                          <c15:sqref>'Използваемост МБАЛ 154'!$D$2:$D$30</c15:sqref>
                        </c15:formulaRef>
                      </c:ext>
                    </c:extLst>
                    <c:numCache>
                      <c:formatCode>#,##0.0</c:formatCode>
                      <c:ptCount val="29"/>
                      <c:pt idx="0">
                        <c:v>4.5740377331200381</c:v>
                      </c:pt>
                      <c:pt idx="1">
                        <c:v>4.5740377331200381</c:v>
                      </c:pt>
                      <c:pt idx="2">
                        <c:v>4.5740377331200381</c:v>
                      </c:pt>
                      <c:pt idx="3">
                        <c:v>4.5740377331200381</c:v>
                      </c:pt>
                      <c:pt idx="4">
                        <c:v>4.5740377331200381</c:v>
                      </c:pt>
                      <c:pt idx="5">
                        <c:v>4.5740377331200381</c:v>
                      </c:pt>
                      <c:pt idx="6">
                        <c:v>4.5740377331200381</c:v>
                      </c:pt>
                      <c:pt idx="7">
                        <c:v>4.5740377331200381</c:v>
                      </c:pt>
                      <c:pt idx="8">
                        <c:v>4.5740377331200381</c:v>
                      </c:pt>
                      <c:pt idx="9">
                        <c:v>4.5740377331200381</c:v>
                      </c:pt>
                      <c:pt idx="10">
                        <c:v>4.5740377331200381</c:v>
                      </c:pt>
                      <c:pt idx="11">
                        <c:v>4.5740377331200381</c:v>
                      </c:pt>
                      <c:pt idx="12">
                        <c:v>4.5740377331200381</c:v>
                      </c:pt>
                      <c:pt idx="13">
                        <c:v>4.5740377331200381</c:v>
                      </c:pt>
                      <c:pt idx="14">
                        <c:v>4.5740377331200381</c:v>
                      </c:pt>
                      <c:pt idx="15">
                        <c:v>4.5740377331200381</c:v>
                      </c:pt>
                      <c:pt idx="16">
                        <c:v>4.5740377331200381</c:v>
                      </c:pt>
                      <c:pt idx="17">
                        <c:v>4.5740377331200381</c:v>
                      </c:pt>
                      <c:pt idx="18">
                        <c:v>4.5740377331200381</c:v>
                      </c:pt>
                      <c:pt idx="19">
                        <c:v>4.5740377331200381</c:v>
                      </c:pt>
                      <c:pt idx="20">
                        <c:v>4.5740377331200381</c:v>
                      </c:pt>
                      <c:pt idx="21">
                        <c:v>4.5740377331200381</c:v>
                      </c:pt>
                      <c:pt idx="22">
                        <c:v>4.5740377331200381</c:v>
                      </c:pt>
                      <c:pt idx="23">
                        <c:v>4.5740377331200381</c:v>
                      </c:pt>
                      <c:pt idx="24">
                        <c:v>4.5740377331200381</c:v>
                      </c:pt>
                      <c:pt idx="25">
                        <c:v>4.5740377331200381</c:v>
                      </c:pt>
                      <c:pt idx="26">
                        <c:v>4.5740377331200381</c:v>
                      </c:pt>
                      <c:pt idx="27">
                        <c:v>4.5740377331200381</c:v>
                      </c:pt>
                      <c:pt idx="28">
                        <c:v>4.5740377331200381</c:v>
                      </c:pt>
                    </c:numCache>
                  </c:numRef>
                </c:val>
                <c:smooth val="0"/>
              </c15:ser>
            </c15:filteredLineSeries>
          </c:ext>
        </c:extLst>
      </c:lineChart>
      <c:catAx>
        <c:axId val="-126320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5A58"/>
                </a:solidFill>
                <a:latin typeface="+mn-lt"/>
                <a:ea typeface="+mn-ea"/>
                <a:cs typeface="+mn-cs"/>
              </a:defRPr>
            </a:pPr>
            <a:endParaRPr lang="bg-BG"/>
          </a:p>
        </c:txPr>
        <c:crossAx val="-1263203856"/>
        <c:crosses val="autoZero"/>
        <c:auto val="1"/>
        <c:lblAlgn val="ctr"/>
        <c:lblOffset val="100"/>
        <c:noMultiLvlLbl val="0"/>
      </c:catAx>
      <c:valAx>
        <c:axId val="-1263203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5A58"/>
                </a:solidFill>
                <a:latin typeface="+mn-lt"/>
                <a:ea typeface="+mn-ea"/>
                <a:cs typeface="+mn-cs"/>
              </a:defRPr>
            </a:pPr>
            <a:endParaRPr lang="bg-BG"/>
          </a:p>
        </c:txPr>
        <c:crossAx val="-1263204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5A58"/>
              </a:solidFill>
              <a:latin typeface="+mn-lt"/>
              <a:ea typeface="+mn-ea"/>
              <a:cs typeface="+mn-cs"/>
            </a:defRPr>
          </a:pPr>
          <a:endParaRPr lang="bg-BG"/>
        </a:p>
      </c:txPr>
    </c:legend>
    <c:plotVisOnly val="1"/>
    <c:dispBlanksAs val="gap"/>
    <c:showDLblsOverMax val="0"/>
  </c:chart>
  <c:spPr>
    <a:solidFill>
      <a:srgbClr val="FFFFFF"/>
    </a:solidFill>
    <a:ln w="12700" cap="flat" cmpd="sng" algn="ctr">
      <a:solidFill>
        <a:srgbClr val="DADADA"/>
      </a:solidFill>
      <a:prstDash val="solid"/>
      <a:miter lim="800000"/>
    </a:ln>
    <a:effectLst/>
  </c:spPr>
  <c:txPr>
    <a:bodyPr/>
    <a:lstStyle/>
    <a:p>
      <a:pPr>
        <a:defRPr>
          <a:solidFill>
            <a:srgbClr val="005A58"/>
          </a:solidFill>
          <a:latin typeface="+mn-lt"/>
          <a:ea typeface="+mn-ea"/>
          <a:cs typeface="+mn-cs"/>
        </a:defRPr>
      </a:pPr>
      <a:endParaRPr lang="bg-BG"/>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bg-BG"/>
              <a:t>Структура на разходите на НЗОК през 2014 г. по елементи в млн. лв.</a:t>
            </a:r>
            <a:endParaRPr lang="en-US"/>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bg-BG"/>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bg-BG"/>
              </a:p>
            </c:txPr>
            <c:dLblPos val="ct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общо!$A$21:$A$23</c:f>
              <c:strCache>
                <c:ptCount val="3"/>
                <c:pt idx="0">
                  <c:v>болнична помощ</c:v>
                </c:pt>
                <c:pt idx="1">
                  <c:v>лекарствени продукти и медицински изделия</c:v>
                </c:pt>
                <c:pt idx="2">
                  <c:v>всички други</c:v>
                </c:pt>
              </c:strCache>
            </c:strRef>
          </c:cat>
          <c:val>
            <c:numRef>
              <c:f>общо!$B$21:$B$23</c:f>
              <c:numCache>
                <c:formatCode>General</c:formatCode>
                <c:ptCount val="3"/>
                <c:pt idx="0">
                  <c:v>1603</c:v>
                </c:pt>
                <c:pt idx="1">
                  <c:v>629</c:v>
                </c:pt>
                <c:pt idx="2">
                  <c:v>715</c:v>
                </c:pt>
              </c:numCache>
            </c:numRef>
          </c:val>
        </c:ser>
        <c:dLbls>
          <c:dLblPos val="ctr"/>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bg-BG" dirty="0" smtClean="0"/>
              <a:t>Разходи на НЗОК</a:t>
            </a:r>
            <a:r>
              <a:rPr lang="bg-BG" baseline="0" dirty="0" smtClean="0"/>
              <a:t> за болнична помощ в млн. лв.</a:t>
            </a:r>
            <a:endParaRPr lang="en-US" dirty="0"/>
          </a:p>
        </c:rich>
      </c:tx>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bg-BG"/>
        </a:p>
      </c:txPr>
    </c:title>
    <c:autoTitleDeleted val="0"/>
    <c:plotArea>
      <c:layout/>
      <c:barChart>
        <c:barDir val="col"/>
        <c:grouping val="clustered"/>
        <c:varyColors val="0"/>
        <c:ser>
          <c:idx val="0"/>
          <c:order val="0"/>
          <c:tx>
            <c:strRef>
              <c:f>Sheet1!$B$1</c:f>
              <c:strCache>
                <c:ptCount val="1"/>
                <c:pt idx="0">
                  <c:v>2009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Sheet1!$B$2:$B$9</c15:sqref>
                  </c15:fullRef>
                </c:ext>
              </c:extLst>
              <c:f>Sheet1!$B$2:$B$8</c:f>
              <c:numCache>
                <c:formatCode>#,##0</c:formatCode>
                <c:ptCount val="1"/>
                <c:pt idx="0" formatCode="General">
                  <c:v>978</c:v>
                </c:pt>
              </c:numCache>
            </c:numRef>
          </c:val>
        </c:ser>
        <c:ser>
          <c:idx val="1"/>
          <c:order val="1"/>
          <c:tx>
            <c:strRef>
              <c:f>Sheet1!$C$1</c:f>
              <c:strCache>
                <c:ptCount val="1"/>
                <c:pt idx="0">
                  <c:v>2010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Sheet1!$C$2:$C$9</c15:sqref>
                  </c15:fullRef>
                </c:ext>
              </c:extLst>
              <c:f>Sheet1!$C$2:$C$8</c:f>
              <c:numCache>
                <c:formatCode>#,##0</c:formatCode>
                <c:ptCount val="1"/>
                <c:pt idx="0">
                  <c:v>1136</c:v>
                </c:pt>
              </c:numCache>
            </c:numRef>
          </c:val>
        </c:ser>
        <c:ser>
          <c:idx val="2"/>
          <c:order val="2"/>
          <c:tx>
            <c:strRef>
              <c:f>Sheet1!$D$1</c:f>
              <c:strCache>
                <c:ptCount val="1"/>
                <c:pt idx="0">
                  <c:v>2011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Sheet1!$D$2:$D$9</c15:sqref>
                  </c15:fullRef>
                </c:ext>
              </c:extLst>
              <c:f>Sheet1!$D$2:$D$8</c:f>
              <c:numCache>
                <c:formatCode>#,##0</c:formatCode>
                <c:ptCount val="1"/>
                <c:pt idx="0">
                  <c:v>1216</c:v>
                </c:pt>
              </c:numCache>
            </c:numRef>
          </c:val>
        </c:ser>
        <c:ser>
          <c:idx val="3"/>
          <c:order val="3"/>
          <c:tx>
            <c:strRef>
              <c:f>Sheet1!$E$1</c:f>
              <c:strCache>
                <c:ptCount val="1"/>
                <c:pt idx="0">
                  <c:v>2012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Sheet1!$E$2:$E$9</c15:sqref>
                  </c15:fullRef>
                </c:ext>
              </c:extLst>
              <c:f>Sheet1!$E$2:$E$8</c:f>
              <c:numCache>
                <c:formatCode>#,##0</c:formatCode>
                <c:ptCount val="1"/>
                <c:pt idx="0">
                  <c:v>1333</c:v>
                </c:pt>
              </c:numCache>
            </c:numRef>
          </c:val>
        </c:ser>
        <c:ser>
          <c:idx val="4"/>
          <c:order val="4"/>
          <c:tx>
            <c:strRef>
              <c:f>Sheet1!$F$1</c:f>
              <c:strCache>
                <c:ptCount val="1"/>
                <c:pt idx="0">
                  <c:v>2013</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Sheet1!$F$2:$F$9</c15:sqref>
                  </c15:fullRef>
                </c:ext>
              </c:extLst>
              <c:f>Sheet1!$F$2:$F$8</c:f>
              <c:numCache>
                <c:formatCode>#,##0</c:formatCode>
                <c:ptCount val="1"/>
                <c:pt idx="0">
                  <c:v>1383</c:v>
                </c:pt>
              </c:numCache>
            </c:numRef>
          </c:val>
        </c:ser>
        <c:ser>
          <c:idx val="5"/>
          <c:order val="5"/>
          <c:tx>
            <c:strRef>
              <c:f>Sheet1!$G$1</c:f>
              <c:strCache>
                <c:ptCount val="1"/>
                <c:pt idx="0">
                  <c:v>2014</c:v>
                </c:pt>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Sheet1!$G$2:$G$9</c15:sqref>
                  </c15:fullRef>
                </c:ext>
              </c:extLst>
              <c:f>Sheet1!$G$2:$G$8</c:f>
              <c:numCache>
                <c:formatCode>#,##0</c:formatCode>
                <c:ptCount val="1"/>
                <c:pt idx="0">
                  <c:v>1603</c:v>
                </c:pt>
              </c:numCache>
            </c:numRef>
          </c:val>
        </c:ser>
        <c:ser>
          <c:idx val="7"/>
          <c:order val="6"/>
          <c:tx>
            <c:strRef>
              <c:f>Sheet1!$I$1</c:f>
              <c:strCache>
                <c:ptCount val="1"/>
                <c:pt idx="0">
                  <c:v>2020</c:v>
                </c:pt>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Sheet1!$I$2:$I$9</c15:sqref>
                  </c15:fullRef>
                </c:ext>
              </c:extLst>
              <c:f>Sheet1!$I$2:$I$8</c:f>
              <c:numCache>
                <c:formatCode>#,##0</c:formatCode>
                <c:ptCount val="1"/>
                <c:pt idx="0">
                  <c:v>1742</c:v>
                </c:pt>
              </c:numCache>
            </c:numRef>
          </c:val>
        </c:ser>
        <c:ser>
          <c:idx val="8"/>
          <c:order val="7"/>
          <c:tx>
            <c:strRef>
              <c:f>Sheet1!$J$1</c:f>
              <c:strCache>
                <c:ptCount val="1"/>
                <c:pt idx="0">
                  <c:v>Разходи по елементи2</c:v>
                </c:pt>
              </c:strCache>
            </c:strRef>
          </c:tx>
          <c:spPr>
            <a:solidFill>
              <a:schemeClr val="accent3">
                <a:lumMod val="60000"/>
                <a:alpha val="70000"/>
              </a:schemeClr>
            </a:solidFill>
            <a:ln>
              <a:noFill/>
            </a:ln>
            <a:effectLst/>
          </c:spPr>
          <c:invertIfNegative val="0"/>
          <c:dLbls>
            <c:delete val="1"/>
          </c:dLbls>
          <c:cat>
            <c:strRef>
              <c:extLst>
                <c:ext xmlns:c15="http://schemas.microsoft.com/office/drawing/2012/chart" uri="{02D57815-91ED-43cb-92C2-25804820EDAC}">
                  <c15:fullRef>
                    <c15:sqref>Sheet1!$A$2:$A$9</c15:sqref>
                  </c15:fullRef>
                </c:ext>
              </c:extLst>
              <c:f>Sheet1!$A$2:$A$8</c:f>
              <c:strCache>
                <c:ptCount val="1"/>
                <c:pt idx="0">
                  <c:v>Болнична помощ</c:v>
                </c:pt>
              </c:strCache>
            </c:strRef>
          </c:cat>
          <c:val>
            <c:numRef>
              <c:extLst>
                <c:ext xmlns:c15="http://schemas.microsoft.com/office/drawing/2012/chart" uri="{02D57815-91ED-43cb-92C2-25804820EDAC}">
                  <c15:fullRef>
                    <c15:sqref>Sheet1!$J$2:$J$9</c15:sqref>
                  </c15:fullRef>
                </c:ext>
              </c:extLst>
              <c:f>Sheet1!$J$2:$J$8</c:f>
              <c:numCache>
                <c:formatCode>General</c:formatCode>
                <c:ptCount val="1"/>
                <c:pt idx="0">
                  <c:v>0</c:v>
                </c:pt>
              </c:numCache>
            </c:numRef>
          </c:val>
        </c:ser>
        <c:dLbls>
          <c:dLblPos val="inEnd"/>
          <c:showLegendKey val="0"/>
          <c:showVal val="1"/>
          <c:showCatName val="0"/>
          <c:showSerName val="0"/>
          <c:showPercent val="0"/>
          <c:showBubbleSize val="0"/>
        </c:dLbls>
        <c:gapWidth val="80"/>
        <c:overlap val="25"/>
        <c:axId val="-1255015728"/>
        <c:axId val="-1255024432"/>
      </c:barChart>
      <c:catAx>
        <c:axId val="-12550157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bg-BG"/>
          </a:p>
        </c:txPr>
        <c:crossAx val="-1255024432"/>
        <c:crosses val="autoZero"/>
        <c:auto val="1"/>
        <c:lblAlgn val="ctr"/>
        <c:lblOffset val="100"/>
        <c:noMultiLvlLbl val="0"/>
      </c:catAx>
      <c:valAx>
        <c:axId val="-1255024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bg-BG"/>
          </a:p>
        </c:txPr>
        <c:crossAx val="-1255015728"/>
        <c:crosses val="autoZero"/>
        <c:crossBetween val="between"/>
      </c:valAx>
      <c:spPr>
        <a:noFill/>
        <a:ln>
          <a:noFill/>
        </a:ln>
        <a:effectLst/>
      </c:spPr>
    </c:plotArea>
    <c:legend>
      <c:legendPos val="b"/>
      <c:legendEntry>
        <c:idx val="7"/>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bg-BG" sz="2000" dirty="0" smtClean="0"/>
              <a:t>Хоспитализации</a:t>
            </a:r>
            <a:r>
              <a:rPr lang="bg-BG" sz="2000" baseline="0" dirty="0" smtClean="0"/>
              <a:t> на 100 000 население в ЕС</a:t>
            </a:r>
            <a:endParaRPr lang="en-US" sz="2000" dirty="0"/>
          </a:p>
        </c:rich>
      </c:tx>
      <c:layout/>
      <c:overlay val="0"/>
    </c:title>
    <c:autoTitleDeleted val="0"/>
    <c:plotArea>
      <c:layout>
        <c:manualLayout>
          <c:layoutTarget val="inner"/>
          <c:xMode val="edge"/>
          <c:yMode val="edge"/>
          <c:x val="7.9796689256749251E-2"/>
          <c:y val="7.4062787572869257E-2"/>
          <c:w val="0.72599357200232417"/>
          <c:h val="0.81262275889681024"/>
        </c:manualLayout>
      </c:layout>
      <c:lineChart>
        <c:grouping val="standard"/>
        <c:varyColors val="0"/>
        <c:ser>
          <c:idx val="8"/>
          <c:order val="0"/>
          <c:tx>
            <c:strRef>
              <c:f>Data!$A$15</c:f>
              <c:strCache>
                <c:ptCount val="1"/>
                <c:pt idx="0">
                  <c:v>Bulgaria</c:v>
                </c:pt>
              </c:strCache>
            </c:strRef>
          </c:tx>
          <c:marker>
            <c:spPr>
              <a:scene3d>
                <a:camera prst="orthographicFront"/>
                <a:lightRig rig="threePt" dir="t"/>
              </a:scene3d>
              <a:sp3d>
                <a:bevelT/>
              </a:sp3d>
            </c:spPr>
          </c:marker>
          <c:dLbls>
            <c:dLbl>
              <c:idx val="5"/>
              <c:layout/>
              <c:showLegendKey val="0"/>
              <c:showVal val="1"/>
              <c:showCatName val="0"/>
              <c:showSerName val="1"/>
              <c:showPercent val="0"/>
              <c:showBubbleSize val="0"/>
              <c:separator>
</c:separator>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Data!$E$13:$J$13</c:f>
              <c:strCache>
                <c:ptCount val="6"/>
                <c:pt idx="0">
                  <c:v>2006</c:v>
                </c:pt>
                <c:pt idx="1">
                  <c:v>2007</c:v>
                </c:pt>
                <c:pt idx="2">
                  <c:v>2008</c:v>
                </c:pt>
                <c:pt idx="3">
                  <c:v>2009</c:v>
                </c:pt>
                <c:pt idx="4">
                  <c:v>2010</c:v>
                </c:pt>
                <c:pt idx="5">
                  <c:v>2011</c:v>
                </c:pt>
              </c:strCache>
            </c:strRef>
          </c:cat>
          <c:val>
            <c:numRef>
              <c:f>Data!$E$15:$J$15</c:f>
              <c:numCache>
                <c:formatCode>0</c:formatCode>
                <c:ptCount val="6"/>
                <c:pt idx="0">
                  <c:v>21473.7</c:v>
                </c:pt>
                <c:pt idx="1">
                  <c:v>22655.3</c:v>
                </c:pt>
                <c:pt idx="2">
                  <c:v>23945.9</c:v>
                </c:pt>
                <c:pt idx="3">
                  <c:v>25825.5</c:v>
                </c:pt>
                <c:pt idx="4">
                  <c:v>25677.1</c:v>
                </c:pt>
                <c:pt idx="5">
                  <c:v>26688.799999999999</c:v>
                </c:pt>
              </c:numCache>
            </c:numRef>
          </c:val>
          <c:smooth val="0"/>
        </c:ser>
        <c:ser>
          <c:idx val="9"/>
          <c:order val="1"/>
          <c:tx>
            <c:strRef>
              <c:f>Data!$A$16</c:f>
              <c:strCache>
                <c:ptCount val="1"/>
                <c:pt idx="0">
                  <c:v>Czech Republic</c:v>
                </c:pt>
              </c:strCache>
            </c:strRef>
          </c:tx>
          <c:cat>
            <c:strRef>
              <c:f>Data!$E$13:$J$13</c:f>
              <c:strCache>
                <c:ptCount val="6"/>
                <c:pt idx="0">
                  <c:v>2006</c:v>
                </c:pt>
                <c:pt idx="1">
                  <c:v>2007</c:v>
                </c:pt>
                <c:pt idx="2">
                  <c:v>2008</c:v>
                </c:pt>
                <c:pt idx="3">
                  <c:v>2009</c:v>
                </c:pt>
                <c:pt idx="4">
                  <c:v>2010</c:v>
                </c:pt>
                <c:pt idx="5">
                  <c:v>2011</c:v>
                </c:pt>
              </c:strCache>
            </c:strRef>
          </c:cat>
          <c:val>
            <c:numRef>
              <c:f>Data!$E$16:$J$16</c:f>
              <c:numCache>
                <c:formatCode>0</c:formatCode>
                <c:ptCount val="6"/>
                <c:pt idx="0">
                  <c:v>21588.5</c:v>
                </c:pt>
                <c:pt idx="1">
                  <c:v>21467.8</c:v>
                </c:pt>
                <c:pt idx="2">
                  <c:v>21037.8</c:v>
                </c:pt>
                <c:pt idx="3">
                  <c:v>20813.400000000001</c:v>
                </c:pt>
                <c:pt idx="4">
                  <c:v>20548.3</c:v>
                </c:pt>
                <c:pt idx="5">
                  <c:v>20196.2</c:v>
                </c:pt>
              </c:numCache>
            </c:numRef>
          </c:val>
          <c:smooth val="0"/>
        </c:ser>
        <c:ser>
          <c:idx val="10"/>
          <c:order val="2"/>
          <c:tx>
            <c:strRef>
              <c:f>Data!$A$18</c:f>
              <c:strCache>
                <c:ptCount val="1"/>
                <c:pt idx="0">
                  <c:v>Germany</c:v>
                </c:pt>
              </c:strCache>
            </c:strRef>
          </c:tx>
          <c:cat>
            <c:strRef>
              <c:f>Data!$E$13:$J$13</c:f>
              <c:strCache>
                <c:ptCount val="6"/>
                <c:pt idx="0">
                  <c:v>2006</c:v>
                </c:pt>
                <c:pt idx="1">
                  <c:v>2007</c:v>
                </c:pt>
                <c:pt idx="2">
                  <c:v>2008</c:v>
                </c:pt>
                <c:pt idx="3">
                  <c:v>2009</c:v>
                </c:pt>
                <c:pt idx="4">
                  <c:v>2010</c:v>
                </c:pt>
                <c:pt idx="5">
                  <c:v>2011</c:v>
                </c:pt>
              </c:strCache>
            </c:strRef>
          </c:cat>
          <c:val>
            <c:numRef>
              <c:f>Data!$E$18:$J$18</c:f>
              <c:numCache>
                <c:formatCode>0</c:formatCode>
                <c:ptCount val="6"/>
                <c:pt idx="0">
                  <c:v>22041</c:v>
                </c:pt>
                <c:pt idx="1">
                  <c:v>22710.3</c:v>
                </c:pt>
                <c:pt idx="2">
                  <c:v>23258.9</c:v>
                </c:pt>
                <c:pt idx="3">
                  <c:v>23670.400000000001</c:v>
                </c:pt>
                <c:pt idx="4">
                  <c:v>23993.599999999999</c:v>
                </c:pt>
                <c:pt idx="5">
                  <c:v>24290.3</c:v>
                </c:pt>
              </c:numCache>
            </c:numRef>
          </c:val>
          <c:smooth val="0"/>
        </c:ser>
        <c:ser>
          <c:idx val="13"/>
          <c:order val="3"/>
          <c:tx>
            <c:strRef>
              <c:f>Data!$A$22</c:f>
              <c:strCache>
                <c:ptCount val="1"/>
                <c:pt idx="0">
                  <c:v>France</c:v>
                </c:pt>
              </c:strCache>
            </c:strRef>
          </c:tx>
          <c:cat>
            <c:strRef>
              <c:f>Data!$E$13:$J$13</c:f>
              <c:strCache>
                <c:ptCount val="6"/>
                <c:pt idx="0">
                  <c:v>2006</c:v>
                </c:pt>
                <c:pt idx="1">
                  <c:v>2007</c:v>
                </c:pt>
                <c:pt idx="2">
                  <c:v>2008</c:v>
                </c:pt>
                <c:pt idx="3">
                  <c:v>2009</c:v>
                </c:pt>
                <c:pt idx="4">
                  <c:v>2010</c:v>
                </c:pt>
                <c:pt idx="5">
                  <c:v>2011</c:v>
                </c:pt>
              </c:strCache>
            </c:strRef>
          </c:cat>
          <c:val>
            <c:numRef>
              <c:f>Data!$E$22:$J$22</c:f>
              <c:numCache>
                <c:formatCode>0</c:formatCode>
                <c:ptCount val="6"/>
                <c:pt idx="0">
                  <c:v>17298.5</c:v>
                </c:pt>
                <c:pt idx="1">
                  <c:v>17087.599999999999</c:v>
                </c:pt>
                <c:pt idx="2">
                  <c:v>17071.7</c:v>
                </c:pt>
                <c:pt idx="3">
                  <c:v>17036.7</c:v>
                </c:pt>
                <c:pt idx="4">
                  <c:v>16870.7</c:v>
                </c:pt>
                <c:pt idx="5">
                  <c:v>16853</c:v>
                </c:pt>
              </c:numCache>
            </c:numRef>
          </c:val>
          <c:smooth val="0"/>
        </c:ser>
        <c:ser>
          <c:idx val="15"/>
          <c:order val="4"/>
          <c:tx>
            <c:strRef>
              <c:f>Data!$A$23</c:f>
              <c:strCache>
                <c:ptCount val="1"/>
                <c:pt idx="0">
                  <c:v>Croatia</c:v>
                </c:pt>
              </c:strCache>
            </c:strRef>
          </c:tx>
          <c:dLbls>
            <c:dLbl>
              <c:idx val="5"/>
              <c:layout/>
              <c:showLegendKey val="0"/>
              <c:showVal val="1"/>
              <c:showCatName val="0"/>
              <c:showSerName val="1"/>
              <c:showPercent val="0"/>
              <c:showBubbleSize val="0"/>
              <c:separator>
</c:separator>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Data!$E$13:$J$13</c:f>
              <c:strCache>
                <c:ptCount val="6"/>
                <c:pt idx="0">
                  <c:v>2006</c:v>
                </c:pt>
                <c:pt idx="1">
                  <c:v>2007</c:v>
                </c:pt>
                <c:pt idx="2">
                  <c:v>2008</c:v>
                </c:pt>
                <c:pt idx="3">
                  <c:v>2009</c:v>
                </c:pt>
                <c:pt idx="4">
                  <c:v>2010</c:v>
                </c:pt>
                <c:pt idx="5">
                  <c:v>2011</c:v>
                </c:pt>
              </c:strCache>
            </c:strRef>
          </c:cat>
          <c:val>
            <c:numRef>
              <c:f>Data!$E$23:$J$23</c:f>
              <c:numCache>
                <c:formatCode>0</c:formatCode>
                <c:ptCount val="6"/>
                <c:pt idx="0">
                  <c:v>16673.3</c:v>
                </c:pt>
                <c:pt idx="1">
                  <c:v>16779.3</c:v>
                </c:pt>
                <c:pt idx="2">
                  <c:v>16746.5</c:v>
                </c:pt>
                <c:pt idx="3">
                  <c:v>16538</c:v>
                </c:pt>
                <c:pt idx="4">
                  <c:v>15555.1</c:v>
                </c:pt>
                <c:pt idx="5">
                  <c:v>15828.5</c:v>
                </c:pt>
              </c:numCache>
            </c:numRef>
          </c:val>
          <c:smooth val="0"/>
        </c:ser>
        <c:ser>
          <c:idx val="19"/>
          <c:order val="5"/>
          <c:tx>
            <c:strRef>
              <c:f>Data!$A$24</c:f>
              <c:strCache>
                <c:ptCount val="1"/>
                <c:pt idx="0">
                  <c:v>Italy</c:v>
                </c:pt>
              </c:strCache>
            </c:strRef>
          </c:tx>
          <c:cat>
            <c:strRef>
              <c:f>Data!$E$13:$J$13</c:f>
              <c:strCache>
                <c:ptCount val="6"/>
                <c:pt idx="0">
                  <c:v>2006</c:v>
                </c:pt>
                <c:pt idx="1">
                  <c:v>2007</c:v>
                </c:pt>
                <c:pt idx="2">
                  <c:v>2008</c:v>
                </c:pt>
                <c:pt idx="3">
                  <c:v>2009</c:v>
                </c:pt>
                <c:pt idx="4">
                  <c:v>2010</c:v>
                </c:pt>
                <c:pt idx="5">
                  <c:v>2011</c:v>
                </c:pt>
              </c:strCache>
            </c:strRef>
          </c:cat>
          <c:val>
            <c:numRef>
              <c:f>Data!$E$24:$J$24</c:f>
              <c:numCache>
                <c:formatCode>0</c:formatCode>
                <c:ptCount val="6"/>
                <c:pt idx="0">
                  <c:v>15162.6</c:v>
                </c:pt>
                <c:pt idx="1">
                  <c:v>14629.7</c:v>
                </c:pt>
                <c:pt idx="2">
                  <c:v>14282</c:v>
                </c:pt>
                <c:pt idx="3">
                  <c:v>13978.8</c:v>
                </c:pt>
                <c:pt idx="4">
                  <c:v>13544.7</c:v>
                </c:pt>
                <c:pt idx="5">
                  <c:v>12945.2</c:v>
                </c:pt>
              </c:numCache>
            </c:numRef>
          </c:val>
          <c:smooth val="0"/>
        </c:ser>
        <c:ser>
          <c:idx val="0"/>
          <c:order val="6"/>
          <c:tx>
            <c:strRef>
              <c:f>Data!$A$27</c:f>
              <c:strCache>
                <c:ptCount val="1"/>
                <c:pt idx="0">
                  <c:v>Lithuania</c:v>
                </c:pt>
              </c:strCache>
            </c:strRef>
          </c:tx>
          <c:cat>
            <c:strRef>
              <c:f>Data!$E$13:$J$13</c:f>
              <c:strCache>
                <c:ptCount val="6"/>
                <c:pt idx="0">
                  <c:v>2006</c:v>
                </c:pt>
                <c:pt idx="1">
                  <c:v>2007</c:v>
                </c:pt>
                <c:pt idx="2">
                  <c:v>2008</c:v>
                </c:pt>
                <c:pt idx="3">
                  <c:v>2009</c:v>
                </c:pt>
                <c:pt idx="4">
                  <c:v>2010</c:v>
                </c:pt>
                <c:pt idx="5">
                  <c:v>2011</c:v>
                </c:pt>
              </c:strCache>
            </c:strRef>
          </c:cat>
          <c:val>
            <c:numRef>
              <c:f>Data!$E$27:$J$27</c:f>
              <c:numCache>
                <c:formatCode>0</c:formatCode>
                <c:ptCount val="6"/>
                <c:pt idx="0">
                  <c:v>21725.1</c:v>
                </c:pt>
                <c:pt idx="1">
                  <c:v>22026</c:v>
                </c:pt>
                <c:pt idx="2">
                  <c:v>22178.7</c:v>
                </c:pt>
                <c:pt idx="3">
                  <c:v>22392.1</c:v>
                </c:pt>
                <c:pt idx="4">
                  <c:v>23066.6</c:v>
                </c:pt>
                <c:pt idx="5">
                  <c:v>24252.799999999999</c:v>
                </c:pt>
              </c:numCache>
            </c:numRef>
          </c:val>
          <c:smooth val="0"/>
        </c:ser>
        <c:ser>
          <c:idx val="1"/>
          <c:order val="7"/>
          <c:tx>
            <c:strRef>
              <c:f>Data!$A$29</c:f>
              <c:strCache>
                <c:ptCount val="1"/>
                <c:pt idx="0">
                  <c:v>Hungary</c:v>
                </c:pt>
              </c:strCache>
            </c:strRef>
          </c:tx>
          <c:dLbls>
            <c:dLbl>
              <c:idx val="5"/>
              <c:layout/>
              <c:showLegendKey val="0"/>
              <c:showVal val="1"/>
              <c:showCatName val="0"/>
              <c:showSerName val="1"/>
              <c:showPercent val="0"/>
              <c:showBubbleSize val="0"/>
              <c:separator>
</c:separator>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Data!$E$13:$J$13</c:f>
              <c:strCache>
                <c:ptCount val="6"/>
                <c:pt idx="0">
                  <c:v>2006</c:v>
                </c:pt>
                <c:pt idx="1">
                  <c:v>2007</c:v>
                </c:pt>
                <c:pt idx="2">
                  <c:v>2008</c:v>
                </c:pt>
                <c:pt idx="3">
                  <c:v>2009</c:v>
                </c:pt>
                <c:pt idx="4">
                  <c:v>2010</c:v>
                </c:pt>
                <c:pt idx="5">
                  <c:v>2011</c:v>
                </c:pt>
              </c:strCache>
            </c:strRef>
          </c:cat>
          <c:val>
            <c:numRef>
              <c:f>Data!$E$29:$J$29</c:f>
              <c:numCache>
                <c:formatCode>0</c:formatCode>
                <c:ptCount val="6"/>
                <c:pt idx="0">
                  <c:v>24538.2</c:v>
                </c:pt>
                <c:pt idx="1">
                  <c:v>21315.7</c:v>
                </c:pt>
                <c:pt idx="2">
                  <c:v>21100.2</c:v>
                </c:pt>
                <c:pt idx="3">
                  <c:v>21250.799999999999</c:v>
                </c:pt>
                <c:pt idx="4">
                  <c:v>20591.7</c:v>
                </c:pt>
                <c:pt idx="5">
                  <c:v>20622.400000000001</c:v>
                </c:pt>
              </c:numCache>
            </c:numRef>
          </c:val>
          <c:smooth val="0"/>
        </c:ser>
        <c:ser>
          <c:idx val="2"/>
          <c:order val="8"/>
          <c:tx>
            <c:strRef>
              <c:f>Data!$A$33</c:f>
              <c:strCache>
                <c:ptCount val="1"/>
                <c:pt idx="0">
                  <c:v>Poland</c:v>
                </c:pt>
              </c:strCache>
            </c:strRef>
          </c:tx>
          <c:dLbls>
            <c:dLbl>
              <c:idx val="5"/>
              <c:layout/>
              <c:showLegendKey val="0"/>
              <c:showVal val="1"/>
              <c:showCatName val="0"/>
              <c:showSerName val="1"/>
              <c:showPercent val="0"/>
              <c:showBubbleSize val="0"/>
              <c:separator>
</c:separator>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Data!$E$13:$J$13</c:f>
              <c:strCache>
                <c:ptCount val="6"/>
                <c:pt idx="0">
                  <c:v>2006</c:v>
                </c:pt>
                <c:pt idx="1">
                  <c:v>2007</c:v>
                </c:pt>
                <c:pt idx="2">
                  <c:v>2008</c:v>
                </c:pt>
                <c:pt idx="3">
                  <c:v>2009</c:v>
                </c:pt>
                <c:pt idx="4">
                  <c:v>2010</c:v>
                </c:pt>
                <c:pt idx="5">
                  <c:v>2011</c:v>
                </c:pt>
              </c:strCache>
            </c:strRef>
          </c:cat>
          <c:val>
            <c:numRef>
              <c:f>Data!$E$33:$J$33</c:f>
              <c:numCache>
                <c:formatCode>0</c:formatCode>
                <c:ptCount val="6"/>
                <c:pt idx="0">
                  <c:v>8198.2000000000007</c:v>
                </c:pt>
                <c:pt idx="1">
                  <c:v>8059.2</c:v>
                </c:pt>
                <c:pt idx="2">
                  <c:v>8218.1</c:v>
                </c:pt>
                <c:pt idx="3">
                  <c:v>9013.9</c:v>
                </c:pt>
                <c:pt idx="4">
                  <c:v>8896.4</c:v>
                </c:pt>
                <c:pt idx="5">
                  <c:v>8908.1</c:v>
                </c:pt>
              </c:numCache>
            </c:numRef>
          </c:val>
          <c:smooth val="0"/>
        </c:ser>
        <c:ser>
          <c:idx val="4"/>
          <c:order val="9"/>
          <c:tx>
            <c:strRef>
              <c:f>Data!$A$35</c:f>
              <c:strCache>
                <c:ptCount val="1"/>
                <c:pt idx="0">
                  <c:v>Romania</c:v>
                </c:pt>
              </c:strCache>
            </c:strRef>
          </c:tx>
          <c:cat>
            <c:strRef>
              <c:f>Data!$E$13:$J$13</c:f>
              <c:strCache>
                <c:ptCount val="6"/>
                <c:pt idx="0">
                  <c:v>2006</c:v>
                </c:pt>
                <c:pt idx="1">
                  <c:v>2007</c:v>
                </c:pt>
                <c:pt idx="2">
                  <c:v>2008</c:v>
                </c:pt>
                <c:pt idx="3">
                  <c:v>2009</c:v>
                </c:pt>
                <c:pt idx="4">
                  <c:v>2010</c:v>
                </c:pt>
                <c:pt idx="5">
                  <c:v>2011</c:v>
                </c:pt>
              </c:strCache>
            </c:strRef>
          </c:cat>
          <c:val>
            <c:numRef>
              <c:f>Data!$E$35:$J$35</c:f>
              <c:numCache>
                <c:formatCode>0</c:formatCode>
                <c:ptCount val="6"/>
                <c:pt idx="0">
                  <c:v>22953.8</c:v>
                </c:pt>
                <c:pt idx="1">
                  <c:v>21513.3</c:v>
                </c:pt>
                <c:pt idx="2">
                  <c:v>22774.3</c:v>
                </c:pt>
                <c:pt idx="3">
                  <c:v>24740.2</c:v>
                </c:pt>
                <c:pt idx="4">
                  <c:v>23548.9</c:v>
                </c:pt>
                <c:pt idx="5">
                  <c:v>21666.400000000001</c:v>
                </c:pt>
              </c:numCache>
            </c:numRef>
          </c:val>
          <c:smooth val="0"/>
        </c:ser>
        <c:ser>
          <c:idx val="5"/>
          <c:order val="10"/>
          <c:tx>
            <c:strRef>
              <c:f>Data!$A$36</c:f>
              <c:strCache>
                <c:ptCount val="1"/>
                <c:pt idx="0">
                  <c:v>Slovenia</c:v>
                </c:pt>
              </c:strCache>
            </c:strRef>
          </c:tx>
          <c:cat>
            <c:strRef>
              <c:f>Data!$E$13:$J$13</c:f>
              <c:strCache>
                <c:ptCount val="6"/>
                <c:pt idx="0">
                  <c:v>2006</c:v>
                </c:pt>
                <c:pt idx="1">
                  <c:v>2007</c:v>
                </c:pt>
                <c:pt idx="2">
                  <c:v>2008</c:v>
                </c:pt>
                <c:pt idx="3">
                  <c:v>2009</c:v>
                </c:pt>
                <c:pt idx="4">
                  <c:v>2010</c:v>
                </c:pt>
                <c:pt idx="5">
                  <c:v>2011</c:v>
                </c:pt>
              </c:strCache>
            </c:strRef>
          </c:cat>
          <c:val>
            <c:numRef>
              <c:f>Data!$E$36:$J$36</c:f>
              <c:numCache>
                <c:formatCode>0</c:formatCode>
                <c:ptCount val="6"/>
                <c:pt idx="0">
                  <c:v>16674</c:v>
                </c:pt>
                <c:pt idx="1">
                  <c:v>16901.900000000001</c:v>
                </c:pt>
                <c:pt idx="2">
                  <c:v>16901.2</c:v>
                </c:pt>
                <c:pt idx="3">
                  <c:v>17365.400000000001</c:v>
                </c:pt>
                <c:pt idx="4">
                  <c:v>17132.099999999999</c:v>
                </c:pt>
                <c:pt idx="5">
                  <c:v>17447.2</c:v>
                </c:pt>
              </c:numCache>
            </c:numRef>
          </c:val>
          <c:smooth val="0"/>
        </c:ser>
        <c:ser>
          <c:idx val="6"/>
          <c:order val="11"/>
          <c:tx>
            <c:strRef>
              <c:f>Data!$A$37</c:f>
              <c:strCache>
                <c:ptCount val="1"/>
                <c:pt idx="0">
                  <c:v>Slovakia</c:v>
                </c:pt>
              </c:strCache>
            </c:strRef>
          </c:tx>
          <c:cat>
            <c:strRef>
              <c:f>Data!$E$13:$J$13</c:f>
              <c:strCache>
                <c:ptCount val="6"/>
                <c:pt idx="0">
                  <c:v>2006</c:v>
                </c:pt>
                <c:pt idx="1">
                  <c:v>2007</c:v>
                </c:pt>
                <c:pt idx="2">
                  <c:v>2008</c:v>
                </c:pt>
                <c:pt idx="3">
                  <c:v>2009</c:v>
                </c:pt>
                <c:pt idx="4">
                  <c:v>2010</c:v>
                </c:pt>
                <c:pt idx="5">
                  <c:v>2011</c:v>
                </c:pt>
              </c:strCache>
            </c:strRef>
          </c:cat>
          <c:val>
            <c:numRef>
              <c:f>Data!$E$37:$J$37</c:f>
              <c:numCache>
                <c:formatCode>0</c:formatCode>
                <c:ptCount val="6"/>
                <c:pt idx="0">
                  <c:v>18599.400000000001</c:v>
                </c:pt>
                <c:pt idx="1">
                  <c:v>17539.2</c:v>
                </c:pt>
                <c:pt idx="2">
                  <c:v>18840.900000000001</c:v>
                </c:pt>
                <c:pt idx="3">
                  <c:v>18739.7</c:v>
                </c:pt>
                <c:pt idx="4">
                  <c:v>18726</c:v>
                </c:pt>
                <c:pt idx="5">
                  <c:v>18368.099999999999</c:v>
                </c:pt>
              </c:numCache>
            </c:numRef>
          </c:val>
          <c:smooth val="0"/>
        </c:ser>
        <c:ser>
          <c:idx val="11"/>
          <c:order val="12"/>
          <c:tx>
            <c:strRef>
              <c:f>Data!$A$40</c:f>
              <c:strCache>
                <c:ptCount val="1"/>
                <c:pt idx="0">
                  <c:v>United Kingdom</c:v>
                </c:pt>
              </c:strCache>
            </c:strRef>
          </c:tx>
          <c:cat>
            <c:strRef>
              <c:f>Data!$E$13:$J$13</c:f>
              <c:strCache>
                <c:ptCount val="6"/>
                <c:pt idx="0">
                  <c:v>2006</c:v>
                </c:pt>
                <c:pt idx="1">
                  <c:v>2007</c:v>
                </c:pt>
                <c:pt idx="2">
                  <c:v>2008</c:v>
                </c:pt>
                <c:pt idx="3">
                  <c:v>2009</c:v>
                </c:pt>
                <c:pt idx="4">
                  <c:v>2010</c:v>
                </c:pt>
                <c:pt idx="5">
                  <c:v>2011</c:v>
                </c:pt>
              </c:strCache>
            </c:strRef>
          </c:cat>
          <c:val>
            <c:numRef>
              <c:f>Data!$E$40:$J$40</c:f>
              <c:numCache>
                <c:formatCode>0</c:formatCode>
                <c:ptCount val="6"/>
                <c:pt idx="0">
                  <c:v>12380.3</c:v>
                </c:pt>
                <c:pt idx="1">
                  <c:v>12871.8</c:v>
                </c:pt>
                <c:pt idx="2">
                  <c:v>13419.5</c:v>
                </c:pt>
                <c:pt idx="3">
                  <c:v>13513.6</c:v>
                </c:pt>
                <c:pt idx="4">
                  <c:v>13560</c:v>
                </c:pt>
                <c:pt idx="5">
                  <c:v>13395.4</c:v>
                </c:pt>
              </c:numCache>
            </c:numRef>
          </c:val>
          <c:smooth val="0"/>
        </c:ser>
        <c:ser>
          <c:idx val="14"/>
          <c:order val="13"/>
          <c:tx>
            <c:strRef>
              <c:f>Data!$A$43</c:f>
              <c:strCache>
                <c:ptCount val="1"/>
                <c:pt idx="0">
                  <c:v>Switzerland</c:v>
                </c:pt>
              </c:strCache>
            </c:strRef>
          </c:tx>
          <c:cat>
            <c:strRef>
              <c:f>Data!$E$13:$J$13</c:f>
              <c:strCache>
                <c:ptCount val="6"/>
                <c:pt idx="0">
                  <c:v>2006</c:v>
                </c:pt>
                <c:pt idx="1">
                  <c:v>2007</c:v>
                </c:pt>
                <c:pt idx="2">
                  <c:v>2008</c:v>
                </c:pt>
                <c:pt idx="3">
                  <c:v>2009</c:v>
                </c:pt>
                <c:pt idx="4">
                  <c:v>2010</c:v>
                </c:pt>
                <c:pt idx="5">
                  <c:v>2011</c:v>
                </c:pt>
              </c:strCache>
            </c:strRef>
          </c:cat>
          <c:val>
            <c:numRef>
              <c:f>Data!$E$43:$J$43</c:f>
              <c:numCache>
                <c:formatCode>0</c:formatCode>
                <c:ptCount val="6"/>
                <c:pt idx="0">
                  <c:v>16272.9</c:v>
                </c:pt>
                <c:pt idx="1">
                  <c:v>16663.099999999999</c:v>
                </c:pt>
                <c:pt idx="2">
                  <c:v>16905.3</c:v>
                </c:pt>
                <c:pt idx="3">
                  <c:v>16873</c:v>
                </c:pt>
                <c:pt idx="4">
                  <c:v>16905.599999999999</c:v>
                </c:pt>
                <c:pt idx="5">
                  <c:v>16964.7</c:v>
                </c:pt>
              </c:numCache>
            </c:numRef>
          </c:val>
          <c:smooth val="0"/>
        </c:ser>
        <c:dLbls>
          <c:showLegendKey val="0"/>
          <c:showVal val="0"/>
          <c:showCatName val="0"/>
          <c:showSerName val="0"/>
          <c:showPercent val="0"/>
          <c:showBubbleSize val="0"/>
        </c:dLbls>
        <c:marker val="1"/>
        <c:smooth val="0"/>
        <c:axId val="-1255021712"/>
        <c:axId val="-1255027696"/>
      </c:lineChart>
      <c:catAx>
        <c:axId val="-1255021712"/>
        <c:scaling>
          <c:orientation val="minMax"/>
        </c:scaling>
        <c:delete val="0"/>
        <c:axPos val="b"/>
        <c:numFmt formatCode="General" sourceLinked="1"/>
        <c:majorTickMark val="out"/>
        <c:minorTickMark val="none"/>
        <c:tickLblPos val="nextTo"/>
        <c:crossAx val="-1255027696"/>
        <c:crosses val="autoZero"/>
        <c:auto val="1"/>
        <c:lblAlgn val="ctr"/>
        <c:lblOffset val="100"/>
        <c:noMultiLvlLbl val="0"/>
      </c:catAx>
      <c:valAx>
        <c:axId val="-1255027696"/>
        <c:scaling>
          <c:orientation val="minMax"/>
        </c:scaling>
        <c:delete val="0"/>
        <c:axPos val="l"/>
        <c:majorGridlines/>
        <c:numFmt formatCode="0" sourceLinked="1"/>
        <c:majorTickMark val="out"/>
        <c:minorTickMark val="none"/>
        <c:tickLblPos val="nextTo"/>
        <c:crossAx val="-1255021712"/>
        <c:crosses val="autoZero"/>
        <c:crossBetween val="between"/>
      </c:valAx>
    </c:plotArea>
    <c:legend>
      <c:legendPos val="r"/>
      <c:layout>
        <c:manualLayout>
          <c:xMode val="edge"/>
          <c:yMode val="edge"/>
          <c:x val="0.85524876725652843"/>
          <c:y val="1.792918979885786E-2"/>
          <c:w val="0.13711035404242092"/>
          <c:h val="0.96196601812019744"/>
        </c:manualLayout>
      </c:layout>
      <c:overlay val="0"/>
    </c:legend>
    <c:plotVisOnly val="1"/>
    <c:dispBlanksAs val="gap"/>
    <c:showDLblsOverMax val="0"/>
  </c:chart>
  <c:spPr>
    <a:solidFill>
      <a:sysClr val="window" lastClr="FFFFFF"/>
    </a:solidFill>
    <a:ln w="25400" cap="flat" cmpd="sng" algn="ctr">
      <a:solidFill>
        <a:srgbClr val="A5A5A5"/>
      </a:solidFill>
      <a:prstDash val="solid"/>
    </a:ln>
    <a:effectLst/>
  </c:spPr>
  <c:txPr>
    <a:bodyPr/>
    <a:lstStyle/>
    <a:p>
      <a:pPr>
        <a:defRPr>
          <a:solidFill>
            <a:sysClr val="windowText" lastClr="000000"/>
          </a:solidFill>
          <a:latin typeface="+mn-lt"/>
          <a:ea typeface="+mn-ea"/>
          <a:cs typeface="+mn-cs"/>
        </a:defRPr>
      </a:pPr>
      <a:endParaRPr lang="bg-BG"/>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042425540973201E-2"/>
          <c:y val="1.9489382137386973E-2"/>
          <c:w val="0.83850480876652511"/>
          <c:h val="0.91726266340324103"/>
        </c:manualLayout>
      </c:layout>
      <c:area3DChart>
        <c:grouping val="standard"/>
        <c:varyColors val="0"/>
        <c:ser>
          <c:idx val="3"/>
          <c:order val="3"/>
          <c:tx>
            <c:strRef>
              <c:f>Sheet1!$A$31</c:f>
              <c:strCache>
                <c:ptCount val="1"/>
                <c:pt idx="0">
                  <c:v>НЗОК</c:v>
                </c:pt>
              </c:strCache>
            </c:strRef>
          </c:tx>
          <c:spPr>
            <a:solidFill>
              <a:schemeClr val="accent4">
                <a:alpha val="85000"/>
              </a:schemeClr>
            </a:solidFill>
            <a:ln>
              <a:noFill/>
            </a:ln>
            <a:effectLst>
              <a:innerShdw dist="12700" dir="16200000">
                <a:schemeClr val="lt1"/>
              </a:innerShdw>
            </a:effectLst>
            <a:sp3d/>
          </c:spPr>
          <c:dLbls>
            <c:spPr>
              <a:noFill/>
              <a:ln>
                <a:noFill/>
              </a:ln>
              <a:effectLst/>
            </c:spPr>
            <c:txPr>
              <a:bodyPr rot="-900000" spcFirstLastPara="1" vertOverflow="ellipsis" wrap="square" anchor="ctr" anchorCtr="1"/>
              <a:lstStyle/>
              <a:p>
                <a:pPr>
                  <a:defRPr sz="1197" b="1" i="0" u="none" strike="noStrike" kern="1200" baseline="0">
                    <a:solidFill>
                      <a:schemeClr val="dk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Sheet1!$B$27:$K$27</c:f>
              <c:strCache>
                <c:ptCount val="10"/>
                <c:pt idx="0">
                  <c:v>2 003</c:v>
                </c:pt>
                <c:pt idx="1">
                  <c:v>2 004</c:v>
                </c:pt>
                <c:pt idx="2">
                  <c:v>2 005</c:v>
                </c:pt>
                <c:pt idx="3">
                  <c:v>2 006</c:v>
                </c:pt>
                <c:pt idx="4">
                  <c:v>2 007</c:v>
                </c:pt>
                <c:pt idx="5">
                  <c:v>2 008</c:v>
                </c:pt>
                <c:pt idx="6">
                  <c:v>2 009</c:v>
                </c:pt>
                <c:pt idx="7">
                  <c:v>2 010</c:v>
                </c:pt>
                <c:pt idx="8">
                  <c:v>2 011</c:v>
                </c:pt>
                <c:pt idx="9">
                  <c:v>2012*</c:v>
                </c:pt>
              </c:strCache>
            </c:strRef>
          </c:cat>
          <c:val>
            <c:numRef>
              <c:f>Sheet1!$B$31:$K$31</c:f>
              <c:numCache>
                <c:formatCode>#,##0</c:formatCode>
                <c:ptCount val="10"/>
                <c:pt idx="0">
                  <c:v>270.83</c:v>
                </c:pt>
                <c:pt idx="1">
                  <c:v>245.72</c:v>
                </c:pt>
                <c:pt idx="2">
                  <c:v>244.94</c:v>
                </c:pt>
                <c:pt idx="3">
                  <c:v>269.98</c:v>
                </c:pt>
                <c:pt idx="4">
                  <c:v>282.07</c:v>
                </c:pt>
                <c:pt idx="5">
                  <c:v>295.48</c:v>
                </c:pt>
                <c:pt idx="6">
                  <c:v>395.42</c:v>
                </c:pt>
                <c:pt idx="7">
                  <c:v>366.11</c:v>
                </c:pt>
                <c:pt idx="8">
                  <c:v>524.54999999999995</c:v>
                </c:pt>
                <c:pt idx="9">
                  <c:v>484.41</c:v>
                </c:pt>
              </c:numCache>
            </c:numRef>
          </c:val>
        </c:ser>
        <c:ser>
          <c:idx val="4"/>
          <c:order val="4"/>
          <c:tx>
            <c:strRef>
              <c:f>Sheet1!$A$32</c:f>
              <c:strCache>
                <c:ptCount val="1"/>
                <c:pt idx="0">
                  <c:v>Домакинства</c:v>
                </c:pt>
              </c:strCache>
            </c:strRef>
          </c:tx>
          <c:spPr>
            <a:solidFill>
              <a:schemeClr val="accent5">
                <a:alpha val="85000"/>
              </a:schemeClr>
            </a:solidFill>
            <a:ln>
              <a:noFill/>
            </a:ln>
            <a:effectLst>
              <a:innerShdw dist="12700" dir="16200000">
                <a:schemeClr val="lt1"/>
              </a:innerShdw>
            </a:effectLst>
            <a:sp3d/>
          </c:spPr>
          <c:dLbls>
            <c:spPr>
              <a:noFill/>
              <a:ln>
                <a:noFill/>
              </a:ln>
              <a:effectLst/>
            </c:spPr>
            <c:txPr>
              <a:bodyPr rot="-1020000" spcFirstLastPara="1" vertOverflow="ellipsis" wrap="square" anchor="ctr" anchorCtr="1"/>
              <a:lstStyle/>
              <a:p>
                <a:pPr>
                  <a:defRPr sz="1197" b="1" i="0" u="none" strike="noStrike" kern="1200" baseline="0">
                    <a:solidFill>
                      <a:schemeClr val="dk1"/>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Sheet1!$B$27:$K$27</c:f>
              <c:strCache>
                <c:ptCount val="10"/>
                <c:pt idx="0">
                  <c:v>2 003</c:v>
                </c:pt>
                <c:pt idx="1">
                  <c:v>2 004</c:v>
                </c:pt>
                <c:pt idx="2">
                  <c:v>2 005</c:v>
                </c:pt>
                <c:pt idx="3">
                  <c:v>2 006</c:v>
                </c:pt>
                <c:pt idx="4">
                  <c:v>2 007</c:v>
                </c:pt>
                <c:pt idx="5">
                  <c:v>2 008</c:v>
                </c:pt>
                <c:pt idx="6">
                  <c:v>2 009</c:v>
                </c:pt>
                <c:pt idx="7">
                  <c:v>2 010</c:v>
                </c:pt>
                <c:pt idx="8">
                  <c:v>2 011</c:v>
                </c:pt>
                <c:pt idx="9">
                  <c:v>2012*</c:v>
                </c:pt>
              </c:strCache>
            </c:strRef>
          </c:cat>
          <c:val>
            <c:numRef>
              <c:f>Sheet1!$B$32:$K$32</c:f>
              <c:numCache>
                <c:formatCode>#,##0</c:formatCode>
                <c:ptCount val="10"/>
                <c:pt idx="0">
                  <c:v>746.87</c:v>
                </c:pt>
                <c:pt idx="1">
                  <c:v>818.61</c:v>
                </c:pt>
                <c:pt idx="2">
                  <c:v>902.84</c:v>
                </c:pt>
                <c:pt idx="3">
                  <c:v>1072.6099999999999</c:v>
                </c:pt>
                <c:pt idx="4">
                  <c:v>1202.6600000000001</c:v>
                </c:pt>
                <c:pt idx="5">
                  <c:v>1392.14</c:v>
                </c:pt>
                <c:pt idx="6">
                  <c:v>1536</c:v>
                </c:pt>
                <c:pt idx="7">
                  <c:v>1662.15</c:v>
                </c:pt>
                <c:pt idx="8">
                  <c:v>1866.3</c:v>
                </c:pt>
                <c:pt idx="9">
                  <c:v>2024.84</c:v>
                </c:pt>
              </c:numCache>
            </c:numRef>
          </c:val>
        </c:ser>
        <c:dLbls>
          <c:showLegendKey val="0"/>
          <c:showVal val="0"/>
          <c:showCatName val="0"/>
          <c:showSerName val="0"/>
          <c:showPercent val="0"/>
          <c:showBubbleSize val="0"/>
        </c:dLbls>
        <c:axId val="-1255016816"/>
        <c:axId val="-1255015184"/>
        <c:axId val="-1262389408"/>
        <c:extLst>
          <c:ext xmlns:c15="http://schemas.microsoft.com/office/drawing/2012/chart" uri="{02D57815-91ED-43cb-92C2-25804820EDAC}">
            <c15:filteredAreaSeries>
              <c15:ser>
                <c:idx val="0"/>
                <c:order val="0"/>
                <c:tx>
                  <c:strRef>
                    <c:extLst>
                      <c:ext uri="{02D57815-91ED-43cb-92C2-25804820EDAC}">
                        <c15:formulaRef>
                          <c15:sqref>Sheet1!$A$28</c15:sqref>
                        </c15:formulaRef>
                      </c:ext>
                    </c:extLst>
                    <c:strCache>
                      <c:ptCount val="1"/>
                      <c:pt idx="0">
                        <c:v>Аптеки, санитарни и оптични магазини и други доставчици на медицински продукти - общо</c:v>
                      </c:pt>
                    </c:strCache>
                  </c:strRef>
                </c:tx>
                <c:spPr>
                  <a:solidFill>
                    <a:schemeClr val="accent1">
                      <a:alpha val="85000"/>
                    </a:schemeClr>
                  </a:solidFill>
                  <a:ln>
                    <a:noFill/>
                  </a:ln>
                  <a:effectLst>
                    <a:innerShdw dist="12700" dir="16200000">
                      <a:schemeClr val="lt1"/>
                    </a:innerShdw>
                  </a:effectLst>
                  <a:sp3d/>
                </c:spPr>
                <c:cat>
                  <c:strRef>
                    <c:extLst>
                      <c:ext uri="{02D57815-91ED-43cb-92C2-25804820EDAC}">
                        <c15:formulaRef>
                          <c15:sqref>Sheet1!$B$27:$K$27</c15:sqref>
                        </c15:formulaRef>
                      </c:ext>
                    </c:extLst>
                    <c:strCache>
                      <c:ptCount val="10"/>
                      <c:pt idx="0">
                        <c:v>2 003</c:v>
                      </c:pt>
                      <c:pt idx="1">
                        <c:v>2 004</c:v>
                      </c:pt>
                      <c:pt idx="2">
                        <c:v>2 005</c:v>
                      </c:pt>
                      <c:pt idx="3">
                        <c:v>2 006</c:v>
                      </c:pt>
                      <c:pt idx="4">
                        <c:v>2 007</c:v>
                      </c:pt>
                      <c:pt idx="5">
                        <c:v>2 008</c:v>
                      </c:pt>
                      <c:pt idx="6">
                        <c:v>2 009</c:v>
                      </c:pt>
                      <c:pt idx="7">
                        <c:v>2 010</c:v>
                      </c:pt>
                      <c:pt idx="8">
                        <c:v>2 011</c:v>
                      </c:pt>
                      <c:pt idx="9">
                        <c:v>2012*</c:v>
                      </c:pt>
                    </c:strCache>
                  </c:strRef>
                </c:cat>
                <c:val>
                  <c:numRef>
                    <c:extLst>
                      <c:ext uri="{02D57815-91ED-43cb-92C2-25804820EDAC}">
                        <c15:formulaRef>
                          <c15:sqref>Sheet1!$B$28:$K$28</c15:sqref>
                        </c15:formulaRef>
                      </c:ext>
                    </c:extLst>
                    <c:numCache>
                      <c:formatCode>#,##0</c:formatCode>
                      <c:ptCount val="10"/>
                      <c:pt idx="0">
                        <c:v>1017.7</c:v>
                      </c:pt>
                      <c:pt idx="1">
                        <c:v>1064.33</c:v>
                      </c:pt>
                      <c:pt idx="2">
                        <c:v>1147.78</c:v>
                      </c:pt>
                      <c:pt idx="3">
                        <c:v>1342.59</c:v>
                      </c:pt>
                      <c:pt idx="4">
                        <c:v>1484.73</c:v>
                      </c:pt>
                      <c:pt idx="5">
                        <c:v>1687.62</c:v>
                      </c:pt>
                      <c:pt idx="6">
                        <c:v>1931.42</c:v>
                      </c:pt>
                      <c:pt idx="7">
                        <c:v>2028.26</c:v>
                      </c:pt>
                      <c:pt idx="8">
                        <c:v>2390.85</c:v>
                      </c:pt>
                      <c:pt idx="9">
                        <c:v>2509.25</c:v>
                      </c:pt>
                    </c:numCache>
                  </c:numRef>
                </c:val>
              </c15:ser>
            </c15:filteredAreaSeries>
            <c15:filteredAreaSeries>
              <c15:ser>
                <c:idx val="1"/>
                <c:order val="1"/>
                <c:tx>
                  <c:strRef>
                    <c:extLst xmlns:c15="http://schemas.microsoft.com/office/drawing/2012/chart">
                      <c:ext xmlns:c15="http://schemas.microsoft.com/office/drawing/2012/chart" uri="{02D57815-91ED-43cb-92C2-25804820EDAC}">
                        <c15:formulaRef>
                          <c15:sqref>Sheet1!$A$29</c15:sqref>
                        </c15:formulaRef>
                      </c:ext>
                    </c:extLst>
                    <c:strCache>
                      <c:ptCount val="1"/>
                      <c:pt idx="0">
                        <c:v>Относителен дял от общо текущите разходи за здравеопазване-%</c:v>
                      </c:pt>
                    </c:strCache>
                  </c:strRef>
                </c:tx>
                <c:spPr>
                  <a:solidFill>
                    <a:schemeClr val="accent2">
                      <a:alpha val="85000"/>
                    </a:schemeClr>
                  </a:solidFill>
                  <a:ln>
                    <a:noFill/>
                  </a:ln>
                  <a:effectLst>
                    <a:innerShdw dist="12700" dir="16200000">
                      <a:schemeClr val="lt1"/>
                    </a:innerShdw>
                  </a:effectLst>
                  <a:sp3d/>
                </c:spPr>
                <c:cat>
                  <c:strRef>
                    <c:extLst xmlns:c15="http://schemas.microsoft.com/office/drawing/2012/chart">
                      <c:ext xmlns:c15="http://schemas.microsoft.com/office/drawing/2012/chart" uri="{02D57815-91ED-43cb-92C2-25804820EDAC}">
                        <c15:formulaRef>
                          <c15:sqref>Sheet1!$B$27:$K$27</c15:sqref>
                        </c15:formulaRef>
                      </c:ext>
                    </c:extLst>
                    <c:strCache>
                      <c:ptCount val="10"/>
                      <c:pt idx="0">
                        <c:v>2 003</c:v>
                      </c:pt>
                      <c:pt idx="1">
                        <c:v>2 004</c:v>
                      </c:pt>
                      <c:pt idx="2">
                        <c:v>2 005</c:v>
                      </c:pt>
                      <c:pt idx="3">
                        <c:v>2 006</c:v>
                      </c:pt>
                      <c:pt idx="4">
                        <c:v>2 007</c:v>
                      </c:pt>
                      <c:pt idx="5">
                        <c:v>2 008</c:v>
                      </c:pt>
                      <c:pt idx="6">
                        <c:v>2 009</c:v>
                      </c:pt>
                      <c:pt idx="7">
                        <c:v>2 010</c:v>
                      </c:pt>
                      <c:pt idx="8">
                        <c:v>2 011</c:v>
                      </c:pt>
                      <c:pt idx="9">
                        <c:v>2012*</c:v>
                      </c:pt>
                    </c:strCache>
                  </c:strRef>
                </c:cat>
                <c:val>
                  <c:numRef>
                    <c:extLst xmlns:c15="http://schemas.microsoft.com/office/drawing/2012/chart">
                      <c:ext xmlns:c15="http://schemas.microsoft.com/office/drawing/2012/chart" uri="{02D57815-91ED-43cb-92C2-25804820EDAC}">
                        <c15:formulaRef>
                          <c15:sqref>Sheet1!$B$29:$K$29</c15:sqref>
                        </c15:formulaRef>
                      </c:ext>
                    </c:extLst>
                    <c:numCache>
                      <c:formatCode>#,##0</c:formatCode>
                      <c:ptCount val="10"/>
                      <c:pt idx="0">
                        <c:v>38.58</c:v>
                      </c:pt>
                      <c:pt idx="1">
                        <c:v>37.49</c:v>
                      </c:pt>
                      <c:pt idx="2">
                        <c:v>35.43</c:v>
                      </c:pt>
                      <c:pt idx="3">
                        <c:v>38.380000000000003</c:v>
                      </c:pt>
                      <c:pt idx="4">
                        <c:v>37.979999999999997</c:v>
                      </c:pt>
                      <c:pt idx="5">
                        <c:v>36.869999999999997</c:v>
                      </c:pt>
                      <c:pt idx="6">
                        <c:v>40.01</c:v>
                      </c:pt>
                      <c:pt idx="7">
                        <c:v>38.17</c:v>
                      </c:pt>
                      <c:pt idx="8">
                        <c:v>41.44</c:v>
                      </c:pt>
                      <c:pt idx="9">
                        <c:v>40.29</c:v>
                      </c:pt>
                    </c:numCache>
                  </c:numRef>
                </c:val>
              </c15:ser>
            </c15:filteredAreaSeries>
            <c15:filteredAreaSeries>
              <c15:ser>
                <c:idx val="2"/>
                <c:order val="2"/>
                <c:tx>
                  <c:strRef>
                    <c:extLst xmlns:c15="http://schemas.microsoft.com/office/drawing/2012/chart">
                      <c:ext xmlns:c15="http://schemas.microsoft.com/office/drawing/2012/chart" uri="{02D57815-91ED-43cb-92C2-25804820EDAC}">
                        <c15:formulaRef>
                          <c15:sqref>Sheet1!$A$30</c15:sqref>
                        </c15:formulaRef>
                      </c:ext>
                    </c:extLst>
                    <c:strCache>
                      <c:ptCount val="1"/>
                      <c:pt idx="0">
                        <c:v>в това число финансирани от:</c:v>
                      </c:pt>
                    </c:strCache>
                  </c:strRef>
                </c:tx>
                <c:spPr>
                  <a:solidFill>
                    <a:schemeClr val="accent3">
                      <a:alpha val="85000"/>
                    </a:schemeClr>
                  </a:solidFill>
                  <a:ln>
                    <a:noFill/>
                  </a:ln>
                  <a:effectLst>
                    <a:innerShdw dist="12700" dir="16200000">
                      <a:schemeClr val="lt1"/>
                    </a:innerShdw>
                  </a:effectLst>
                  <a:sp3d/>
                </c:spPr>
                <c:cat>
                  <c:strRef>
                    <c:extLst xmlns:c15="http://schemas.microsoft.com/office/drawing/2012/chart">
                      <c:ext xmlns:c15="http://schemas.microsoft.com/office/drawing/2012/chart" uri="{02D57815-91ED-43cb-92C2-25804820EDAC}">
                        <c15:formulaRef>
                          <c15:sqref>Sheet1!$B$27:$K$27</c15:sqref>
                        </c15:formulaRef>
                      </c:ext>
                    </c:extLst>
                    <c:strCache>
                      <c:ptCount val="10"/>
                      <c:pt idx="0">
                        <c:v>2 003</c:v>
                      </c:pt>
                      <c:pt idx="1">
                        <c:v>2 004</c:v>
                      </c:pt>
                      <c:pt idx="2">
                        <c:v>2 005</c:v>
                      </c:pt>
                      <c:pt idx="3">
                        <c:v>2 006</c:v>
                      </c:pt>
                      <c:pt idx="4">
                        <c:v>2 007</c:v>
                      </c:pt>
                      <c:pt idx="5">
                        <c:v>2 008</c:v>
                      </c:pt>
                      <c:pt idx="6">
                        <c:v>2 009</c:v>
                      </c:pt>
                      <c:pt idx="7">
                        <c:v>2 010</c:v>
                      </c:pt>
                      <c:pt idx="8">
                        <c:v>2 011</c:v>
                      </c:pt>
                      <c:pt idx="9">
                        <c:v>2012*</c:v>
                      </c:pt>
                    </c:strCache>
                  </c:strRef>
                </c:cat>
                <c:val>
                  <c:numRef>
                    <c:extLst xmlns:c15="http://schemas.microsoft.com/office/drawing/2012/chart">
                      <c:ext xmlns:c15="http://schemas.microsoft.com/office/drawing/2012/chart" uri="{02D57815-91ED-43cb-92C2-25804820EDAC}">
                        <c15:formulaRef>
                          <c15:sqref>Sheet1!$B$30:$K$30</c15:sqref>
                        </c15:formulaRef>
                      </c:ext>
                    </c:extLst>
                    <c:numCache>
                      <c:formatCode>General</c:formatCode>
                      <c:ptCount val="10"/>
                    </c:numCache>
                  </c:numRef>
                </c:val>
              </c15:ser>
            </c15:filteredAreaSeries>
          </c:ext>
        </c:extLst>
      </c:area3DChart>
      <c:catAx>
        <c:axId val="-1255016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solidFill>
                <a:latin typeface="+mn-lt"/>
                <a:ea typeface="+mn-ea"/>
                <a:cs typeface="+mn-cs"/>
              </a:defRPr>
            </a:pPr>
            <a:endParaRPr lang="bg-BG"/>
          </a:p>
        </c:txPr>
        <c:crossAx val="-1255015184"/>
        <c:crosses val="autoZero"/>
        <c:auto val="1"/>
        <c:lblAlgn val="ctr"/>
        <c:lblOffset val="100"/>
        <c:noMultiLvlLbl val="0"/>
      </c:catAx>
      <c:valAx>
        <c:axId val="-1255015184"/>
        <c:scaling>
          <c:orientation val="minMax"/>
        </c:scaling>
        <c:delete val="0"/>
        <c:axPos val="l"/>
        <c:majorGridlines>
          <c:spPr>
            <a:ln w="6350" cap="flat" cmpd="sng" algn="ctr">
              <a:solidFill>
                <a:schemeClr val="dk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bg-BG"/>
          </a:p>
        </c:txPr>
        <c:crossAx val="-1255016816"/>
        <c:crosses val="autoZero"/>
        <c:crossBetween val="midCat"/>
      </c:valAx>
      <c:serAx>
        <c:axId val="-1262389408"/>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bg-BG"/>
          </a:p>
        </c:txPr>
        <c:crossAx val="-1255015184"/>
        <c:crosses val="autoZero"/>
      </c:ser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bg-BG"/>
        </a:p>
      </c:txPr>
    </c:legend>
    <c:plotVisOnly val="1"/>
    <c:dispBlanksAs val="zero"/>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bg-BG"/>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'[Chart in Microsoft PowerPoint]Талица 2'!$E$1</c:f>
              <c:strCache>
                <c:ptCount val="1"/>
                <c:pt idx="0">
                  <c:v>брой ЗОЛ по прил 1</c:v>
                </c:pt>
              </c:strCache>
            </c:strRef>
          </c:tx>
          <c:spPr>
            <a:ln w="57150" cap="rnd">
              <a:solidFill>
                <a:srgbClr val="FF0000"/>
              </a:solidFill>
            </a:ln>
            <a:effectLst>
              <a:glow rad="139700">
                <a:schemeClr val="accent3">
                  <a:satMod val="175000"/>
                  <a:alpha val="14000"/>
                </a:schemeClr>
              </a:glow>
            </a:effectLst>
          </c:spPr>
          <c:marker>
            <c:symbol val="none"/>
          </c:marker>
          <c:cat>
            <c:multiLvlStrRef>
              <c:f>'[Chart in Microsoft PowerPoint]Талица 2'!$A$2:$B$22</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lvl>
              </c:multiLvlStrCache>
            </c:multiLvlStrRef>
          </c:cat>
          <c:val>
            <c:numRef>
              <c:f>'[Chart in Microsoft PowerPoint]Талица 2'!$E$2:$E$22</c:f>
              <c:numCache>
                <c:formatCode>#,##0</c:formatCode>
                <c:ptCount val="21"/>
                <c:pt idx="0">
                  <c:v>1185652</c:v>
                </c:pt>
                <c:pt idx="1">
                  <c:v>1186577</c:v>
                </c:pt>
                <c:pt idx="2">
                  <c:v>1172103</c:v>
                </c:pt>
                <c:pt idx="3">
                  <c:v>1212608</c:v>
                </c:pt>
                <c:pt idx="4">
                  <c:v>1235300</c:v>
                </c:pt>
                <c:pt idx="5">
                  <c:v>1251935</c:v>
                </c:pt>
                <c:pt idx="6">
                  <c:v>1237703</c:v>
                </c:pt>
                <c:pt idx="7">
                  <c:v>1276259</c:v>
                </c:pt>
                <c:pt idx="8">
                  <c:v>1296750</c:v>
                </c:pt>
                <c:pt idx="9">
                  <c:v>1304657</c:v>
                </c:pt>
                <c:pt idx="10">
                  <c:v>1284156</c:v>
                </c:pt>
                <c:pt idx="11">
                  <c:v>1317295</c:v>
                </c:pt>
                <c:pt idx="12">
                  <c:v>1337890</c:v>
                </c:pt>
                <c:pt idx="13">
                  <c:v>1336320</c:v>
                </c:pt>
                <c:pt idx="14">
                  <c:v>1316368</c:v>
                </c:pt>
                <c:pt idx="15">
                  <c:v>1343558</c:v>
                </c:pt>
                <c:pt idx="16">
                  <c:v>1364786</c:v>
                </c:pt>
                <c:pt idx="17">
                  <c:v>1362066</c:v>
                </c:pt>
                <c:pt idx="18">
                  <c:v>1348704</c:v>
                </c:pt>
                <c:pt idx="19">
                  <c:v>1361419</c:v>
                </c:pt>
                <c:pt idx="20">
                  <c:v>1366508</c:v>
                </c:pt>
              </c:numCache>
            </c:numRef>
          </c:val>
          <c:smooth val="0"/>
        </c:ser>
        <c:dLbls>
          <c:showLegendKey val="0"/>
          <c:showVal val="0"/>
          <c:showCatName val="0"/>
          <c:showSerName val="0"/>
          <c:showPercent val="0"/>
          <c:showBubbleSize val="0"/>
        </c:dLbls>
        <c:marker val="1"/>
        <c:smooth val="0"/>
        <c:axId val="-1255023888"/>
        <c:axId val="-1255025520"/>
        <c:extLst>
          <c:ext xmlns:c15="http://schemas.microsoft.com/office/drawing/2012/chart" uri="{02D57815-91ED-43cb-92C2-25804820EDAC}">
            <c15:filteredLineSeries>
              <c15:ser>
                <c:idx val="0"/>
                <c:order val="0"/>
                <c:tx>
                  <c:strRef>
                    <c:extLst>
                      <c:ext uri="{02D57815-91ED-43cb-92C2-25804820EDAC}">
                        <c15:formulaRef>
                          <c15:sqref>'[Chart in Microsoft PowerPoint]Талица 2'!$C$1</c15:sqref>
                        </c15:formulaRef>
                      </c:ext>
                    </c:extLst>
                    <c:strCache>
                      <c:ptCount val="1"/>
                      <c:pt idx="0">
                        <c:v>брой ЗОЛ</c:v>
                      </c:pt>
                    </c:strCache>
                  </c:strRef>
                </c:tx>
                <c:spPr>
                  <a:ln w="22225" cap="rnd">
                    <a:solidFill>
                      <a:schemeClr val="accent1"/>
                    </a:solidFill>
                  </a:ln>
                  <a:effectLst>
                    <a:glow rad="139700">
                      <a:schemeClr val="accent1">
                        <a:satMod val="175000"/>
                        <a:alpha val="14000"/>
                      </a:schemeClr>
                    </a:glow>
                  </a:effectLst>
                </c:spPr>
                <c:marker>
                  <c:symbol val="circle"/>
                  <c:size val="4"/>
                  <c:spPr>
                    <a:solidFill>
                      <a:schemeClr val="accent1">
                        <a:lumMod val="60000"/>
                        <a:lumOff val="40000"/>
                      </a:schemeClr>
                    </a:solidFill>
                    <a:ln>
                      <a:noFill/>
                    </a:ln>
                    <a:effectLst>
                      <a:glow rad="63500">
                        <a:schemeClr val="accent1">
                          <a:satMod val="175000"/>
                          <a:alpha val="25000"/>
                        </a:schemeClr>
                      </a:glow>
                    </a:effectLst>
                  </c:spPr>
                </c:marker>
                <c:cat>
                  <c:multiLvlStrRef>
                    <c:extLst>
                      <c:ext uri="{02D57815-91ED-43cb-92C2-25804820EDAC}">
                        <c15:formulaRef>
                          <c15:sqref>'[Chart in Microsoft PowerPoint]Талица 2'!$A$2:$B$22</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lvl>
                    </c:multiLvlStrCache>
                  </c:multiLvlStrRef>
                </c:cat>
                <c:val>
                  <c:numRef>
                    <c:extLst>
                      <c:ext uri="{02D57815-91ED-43cb-92C2-25804820EDAC}">
                        <c15:formulaRef>
                          <c15:sqref>'[Chart in Microsoft PowerPoint]Талица 2'!$C$2:$C$22</c15:sqref>
                        </c15:formulaRef>
                      </c:ext>
                    </c:extLst>
                    <c:numCache>
                      <c:formatCode>#,##0.00</c:formatCode>
                      <c:ptCount val="21"/>
                      <c:pt idx="0">
                        <c:v>1.1856519999999999</c:v>
                      </c:pt>
                      <c:pt idx="1">
                        <c:v>1.186577</c:v>
                      </c:pt>
                      <c:pt idx="2">
                        <c:v>1.1721029999999999</c:v>
                      </c:pt>
                      <c:pt idx="3">
                        <c:v>1.2126079999999999</c:v>
                      </c:pt>
                      <c:pt idx="4">
                        <c:v>1.2353000000000001</c:v>
                      </c:pt>
                      <c:pt idx="5">
                        <c:v>1.251935</c:v>
                      </c:pt>
                      <c:pt idx="6">
                        <c:v>1.237703</c:v>
                      </c:pt>
                      <c:pt idx="7">
                        <c:v>1.276259</c:v>
                      </c:pt>
                      <c:pt idx="8">
                        <c:v>1.2967500000000001</c:v>
                      </c:pt>
                      <c:pt idx="9">
                        <c:v>1.304657</c:v>
                      </c:pt>
                      <c:pt idx="10">
                        <c:v>1.2841560000000001</c:v>
                      </c:pt>
                      <c:pt idx="11">
                        <c:v>1.3172950000000001</c:v>
                      </c:pt>
                      <c:pt idx="12">
                        <c:v>1.33789</c:v>
                      </c:pt>
                      <c:pt idx="13">
                        <c:v>1.33632</c:v>
                      </c:pt>
                      <c:pt idx="14">
                        <c:v>1.316368</c:v>
                      </c:pt>
                      <c:pt idx="15">
                        <c:v>1.343558</c:v>
                      </c:pt>
                      <c:pt idx="16">
                        <c:v>1.3647860000000001</c:v>
                      </c:pt>
                      <c:pt idx="17">
                        <c:v>1.362066</c:v>
                      </c:pt>
                      <c:pt idx="18">
                        <c:v>1.3487039999999999</c:v>
                      </c:pt>
                      <c:pt idx="19">
                        <c:v>1.3614189999999999</c:v>
                      </c:pt>
                      <c:pt idx="20">
                        <c:v>1.3665080000000001</c:v>
                      </c:pt>
                    </c:numCache>
                  </c:numRef>
                </c:val>
                <c:smooth val="0"/>
              </c15:ser>
            </c15:filteredLineSeries>
            <c15:filteredLineSeries>
              <c15:ser>
                <c:idx val="1"/>
                <c:order val="1"/>
                <c:tx>
                  <c:strRef>
                    <c:extLst xmlns:c15="http://schemas.microsoft.com/office/drawing/2012/chart">
                      <c:ext xmlns:c15="http://schemas.microsoft.com/office/drawing/2012/chart" uri="{02D57815-91ED-43cb-92C2-25804820EDAC}">
                        <c15:formulaRef>
                          <c15:sqref>'[Chart in Microsoft PowerPoint]Талица 2'!$D$1</c15:sqref>
                        </c15:formulaRef>
                      </c:ext>
                    </c:extLst>
                    <c:strCache>
                      <c:ptCount val="1"/>
                      <c:pt idx="0">
                        <c:v>разходи за ЛП</c:v>
                      </c:pt>
                    </c:strCache>
                  </c:strRef>
                </c:tx>
                <c:spPr>
                  <a:ln w="22225" cap="rnd">
                    <a:solidFill>
                      <a:schemeClr val="accent2"/>
                    </a:solidFill>
                  </a:ln>
                  <a:effectLst>
                    <a:glow rad="139700">
                      <a:schemeClr val="accent2">
                        <a:satMod val="175000"/>
                        <a:alpha val="14000"/>
                      </a:schemeClr>
                    </a:glow>
                  </a:effectLst>
                </c:spPr>
                <c:marker>
                  <c:symbol val="circle"/>
                  <c:size val="4"/>
                  <c:spPr>
                    <a:solidFill>
                      <a:schemeClr val="accent2">
                        <a:lumMod val="60000"/>
                        <a:lumOff val="40000"/>
                      </a:schemeClr>
                    </a:solidFill>
                    <a:ln>
                      <a:noFill/>
                    </a:ln>
                    <a:effectLst>
                      <a:glow rad="63500">
                        <a:schemeClr val="accent2">
                          <a:satMod val="175000"/>
                          <a:alpha val="25000"/>
                        </a:schemeClr>
                      </a:glow>
                    </a:effectLst>
                  </c:spPr>
                </c:marker>
                <c:cat>
                  <c:multiLvlStrRef>
                    <c:extLst xmlns:c15="http://schemas.microsoft.com/office/drawing/2012/chart">
                      <c:ext xmlns:c15="http://schemas.microsoft.com/office/drawing/2012/chart" uri="{02D57815-91ED-43cb-92C2-25804820EDAC}">
                        <c15:formulaRef>
                          <c15:sqref>'[Chart in Microsoft PowerPoint]Талица 2'!$A$2:$B$22</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lvl>
                    </c:multiLvlStrCache>
                  </c:multiLvlStrRef>
                </c:cat>
                <c:val>
                  <c:numRef>
                    <c:extLst xmlns:c15="http://schemas.microsoft.com/office/drawing/2012/chart">
                      <c:ext xmlns:c15="http://schemas.microsoft.com/office/drawing/2012/chart" uri="{02D57815-91ED-43cb-92C2-25804820EDAC}">
                        <c15:formulaRef>
                          <c15:sqref>'[Chart in Microsoft PowerPoint]Талица 2'!$D$2:$D$22</c15:sqref>
                        </c15:formulaRef>
                      </c:ext>
                    </c:extLst>
                    <c:numCache>
                      <c:formatCode>#,##0</c:formatCode>
                      <c:ptCount val="21"/>
                      <c:pt idx="0">
                        <c:v>88.469398760000004</c:v>
                      </c:pt>
                      <c:pt idx="1">
                        <c:v>88.648618319999997</c:v>
                      </c:pt>
                      <c:pt idx="2">
                        <c:v>91.89098851</c:v>
                      </c:pt>
                      <c:pt idx="3">
                        <c:v>96.669840500000007</c:v>
                      </c:pt>
                      <c:pt idx="4">
                        <c:v>99.795540519999989</c:v>
                      </c:pt>
                      <c:pt idx="5">
                        <c:v>114.71493783</c:v>
                      </c:pt>
                      <c:pt idx="6">
                        <c:v>117.17386376</c:v>
                      </c:pt>
                      <c:pt idx="7">
                        <c:v>121.39083034000001</c:v>
                      </c:pt>
                      <c:pt idx="8">
                        <c:v>126.0046645</c:v>
                      </c:pt>
                      <c:pt idx="9">
                        <c:v>125.41530191</c:v>
                      </c:pt>
                      <c:pt idx="10">
                        <c:v>122.42426504000001</c:v>
                      </c:pt>
                      <c:pt idx="11">
                        <c:v>124.95936125</c:v>
                      </c:pt>
                      <c:pt idx="12">
                        <c:v>128.86171741999999</c:v>
                      </c:pt>
                      <c:pt idx="13">
                        <c:v>128.45859861</c:v>
                      </c:pt>
                      <c:pt idx="14">
                        <c:v>131.01538823000001</c:v>
                      </c:pt>
                      <c:pt idx="15">
                        <c:v>139.79802330999999</c:v>
                      </c:pt>
                      <c:pt idx="16">
                        <c:v>141.66413982</c:v>
                      </c:pt>
                      <c:pt idx="17">
                        <c:v>141.53344627000001</c:v>
                      </c:pt>
                      <c:pt idx="18">
                        <c:v>142.45189352</c:v>
                      </c:pt>
                      <c:pt idx="19">
                        <c:v>151.46279156999998</c:v>
                      </c:pt>
                      <c:pt idx="20">
                        <c:v>154.57017106000001</c:v>
                      </c:pt>
                    </c:numCache>
                  </c:numRef>
                </c:val>
                <c:smooth val="0"/>
              </c15:ser>
            </c15:filteredLineSeries>
            <c15:filteredLineSeries>
              <c15:ser>
                <c:idx val="3"/>
                <c:order val="3"/>
                <c:tx>
                  <c:strRef>
                    <c:extLst xmlns:c15="http://schemas.microsoft.com/office/drawing/2012/chart">
                      <c:ext xmlns:c15="http://schemas.microsoft.com/office/drawing/2012/chart" uri="{02D57815-91ED-43cb-92C2-25804820EDAC}">
                        <c15:formulaRef>
                          <c15:sqref>'[Chart in Microsoft PowerPoint]Талица 2'!$F$1</c15:sqref>
                        </c15:formulaRef>
                      </c:ext>
                    </c:extLst>
                    <c:strCache>
                      <c:ptCount val="1"/>
                      <c:pt idx="0">
                        <c:v>разходи за ЛП по прил 1</c:v>
                      </c:pt>
                    </c:strCache>
                  </c:strRef>
                </c:tx>
                <c:spPr>
                  <a:ln w="22225" cap="rnd">
                    <a:solidFill>
                      <a:schemeClr val="accent4"/>
                    </a:solidFill>
                  </a:ln>
                  <a:effectLst>
                    <a:glow rad="139700">
                      <a:schemeClr val="accent4">
                        <a:satMod val="175000"/>
                        <a:alpha val="14000"/>
                      </a:schemeClr>
                    </a:glow>
                  </a:effectLst>
                </c:spPr>
                <c:marker>
                  <c:symbol val="circle"/>
                  <c:size val="4"/>
                  <c:spPr>
                    <a:solidFill>
                      <a:schemeClr val="accent4">
                        <a:lumMod val="60000"/>
                        <a:lumOff val="40000"/>
                      </a:schemeClr>
                    </a:solidFill>
                    <a:ln>
                      <a:noFill/>
                    </a:ln>
                    <a:effectLst>
                      <a:glow rad="63500">
                        <a:schemeClr val="accent4">
                          <a:satMod val="175000"/>
                          <a:alpha val="25000"/>
                        </a:schemeClr>
                      </a:glow>
                    </a:effectLst>
                  </c:spPr>
                </c:marker>
                <c:cat>
                  <c:multiLvlStrRef>
                    <c:extLst xmlns:c15="http://schemas.microsoft.com/office/drawing/2012/chart">
                      <c:ext xmlns:c15="http://schemas.microsoft.com/office/drawing/2012/chart" uri="{02D57815-91ED-43cb-92C2-25804820EDAC}">
                        <c15:formulaRef>
                          <c15:sqref>'[Chart in Microsoft PowerPoint]Талица 2'!$A$2:$B$22</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lvl>
                    </c:multiLvlStrCache>
                  </c:multiLvlStrRef>
                </c:cat>
                <c:val>
                  <c:numRef>
                    <c:extLst xmlns:c15="http://schemas.microsoft.com/office/drawing/2012/chart">
                      <c:ext xmlns:c15="http://schemas.microsoft.com/office/drawing/2012/chart" uri="{02D57815-91ED-43cb-92C2-25804820EDAC}">
                        <c15:formulaRef>
                          <c15:sqref>'[Chart in Microsoft PowerPoint]Талица 2'!$F$2:$F$22</c15:sqref>
                        </c15:formulaRef>
                      </c:ext>
                    </c:extLst>
                    <c:numCache>
                      <c:formatCode>#,##0</c:formatCode>
                      <c:ptCount val="21"/>
                      <c:pt idx="0">
                        <c:v>88469398.760000005</c:v>
                      </c:pt>
                      <c:pt idx="1">
                        <c:v>88648618.319999993</c:v>
                      </c:pt>
                      <c:pt idx="2">
                        <c:v>91890988.510000005</c:v>
                      </c:pt>
                      <c:pt idx="3">
                        <c:v>96669840.5</c:v>
                      </c:pt>
                      <c:pt idx="4">
                        <c:v>99795540.519999996</c:v>
                      </c:pt>
                      <c:pt idx="5">
                        <c:v>114714937.83</c:v>
                      </c:pt>
                      <c:pt idx="6">
                        <c:v>117173863.76000001</c:v>
                      </c:pt>
                      <c:pt idx="7">
                        <c:v>121390830.34</c:v>
                      </c:pt>
                      <c:pt idx="8">
                        <c:v>126004664.5</c:v>
                      </c:pt>
                      <c:pt idx="9">
                        <c:v>125415301.91</c:v>
                      </c:pt>
                      <c:pt idx="10">
                        <c:v>122424265.04000001</c:v>
                      </c:pt>
                      <c:pt idx="11">
                        <c:v>124959361.25</c:v>
                      </c:pt>
                      <c:pt idx="12">
                        <c:v>128861717.42</c:v>
                      </c:pt>
                      <c:pt idx="13">
                        <c:v>128458598.61</c:v>
                      </c:pt>
                      <c:pt idx="14">
                        <c:v>131015388.23</c:v>
                      </c:pt>
                      <c:pt idx="15">
                        <c:v>139798023.31</c:v>
                      </c:pt>
                      <c:pt idx="16">
                        <c:v>141664139.81999999</c:v>
                      </c:pt>
                      <c:pt idx="17">
                        <c:v>141533446.27000001</c:v>
                      </c:pt>
                      <c:pt idx="18">
                        <c:v>142451893.52000001</c:v>
                      </c:pt>
                      <c:pt idx="19">
                        <c:v>151462791.56999999</c:v>
                      </c:pt>
                      <c:pt idx="20">
                        <c:v>154570171.06</c:v>
                      </c:pt>
                    </c:numCache>
                  </c:numRef>
                </c:val>
                <c:smooth val="0"/>
              </c15:ser>
            </c15:filteredLineSeries>
            <c15:filteredLineSeries>
              <c15:ser>
                <c:idx val="4"/>
                <c:order val="4"/>
                <c:tx>
                  <c:strRef>
                    <c:extLst xmlns:c15="http://schemas.microsoft.com/office/drawing/2012/chart">
                      <c:ext xmlns:c15="http://schemas.microsoft.com/office/drawing/2012/chart" uri="{02D57815-91ED-43cb-92C2-25804820EDAC}">
                        <c15:formulaRef>
                          <c15:sqref>'[Chart in Microsoft PowerPoint]Талица 2'!$G$1</c15:sqref>
                        </c15:formulaRef>
                      </c:ext>
                    </c:extLst>
                    <c:strCache>
                      <c:ptCount val="1"/>
                      <c:pt idx="0">
                        <c:v>Разлика ЗОЛ</c:v>
                      </c:pt>
                    </c:strCache>
                  </c:strRef>
                </c:tx>
                <c:spPr>
                  <a:ln w="22225" cap="rnd">
                    <a:solidFill>
                      <a:schemeClr val="accent5"/>
                    </a:solidFill>
                  </a:ln>
                  <a:effectLst>
                    <a:glow rad="139700">
                      <a:schemeClr val="accent5">
                        <a:satMod val="175000"/>
                        <a:alpha val="14000"/>
                      </a:schemeClr>
                    </a:glow>
                  </a:effectLst>
                </c:spPr>
                <c:marker>
                  <c:symbol val="circle"/>
                  <c:size val="4"/>
                  <c:spPr>
                    <a:solidFill>
                      <a:schemeClr val="accent5">
                        <a:lumMod val="60000"/>
                        <a:lumOff val="40000"/>
                      </a:schemeClr>
                    </a:solidFill>
                    <a:ln>
                      <a:noFill/>
                    </a:ln>
                    <a:effectLst>
                      <a:glow rad="63500">
                        <a:schemeClr val="accent5">
                          <a:satMod val="175000"/>
                          <a:alpha val="25000"/>
                        </a:schemeClr>
                      </a:glow>
                    </a:effectLst>
                  </c:spPr>
                </c:marker>
                <c:cat>
                  <c:multiLvlStrRef>
                    <c:extLst xmlns:c15="http://schemas.microsoft.com/office/drawing/2012/chart">
                      <c:ext xmlns:c15="http://schemas.microsoft.com/office/drawing/2012/chart" uri="{02D57815-91ED-43cb-92C2-25804820EDAC}">
                        <c15:formulaRef>
                          <c15:sqref>'[Chart in Microsoft PowerPoint]Талица 2'!$A$2:$B$22</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lvl>
                    </c:multiLvlStrCache>
                  </c:multiLvlStrRef>
                </c:cat>
                <c:val>
                  <c:numRef>
                    <c:extLst xmlns:c15="http://schemas.microsoft.com/office/drawing/2012/chart">
                      <c:ext xmlns:c15="http://schemas.microsoft.com/office/drawing/2012/chart" uri="{02D57815-91ED-43cb-92C2-25804820EDAC}">
                        <c15:formulaRef>
                          <c15:sqref>'[Chart in Microsoft PowerPoint]Талица 2'!$G$2:$G$22</c15:sqref>
                        </c15:formulaRef>
                      </c:ext>
                    </c:extLst>
                    <c:numCache>
                      <c:formatCode>#,##0</c:formatCode>
                      <c:ptCount val="21"/>
                      <c:pt idx="1">
                        <c:v>925</c:v>
                      </c:pt>
                      <c:pt idx="2">
                        <c:v>-14474</c:v>
                      </c:pt>
                      <c:pt idx="3">
                        <c:v>40505</c:v>
                      </c:pt>
                      <c:pt idx="4">
                        <c:v>22692</c:v>
                      </c:pt>
                      <c:pt idx="5">
                        <c:v>16635</c:v>
                      </c:pt>
                      <c:pt idx="6">
                        <c:v>-14232</c:v>
                      </c:pt>
                      <c:pt idx="7">
                        <c:v>38556</c:v>
                      </c:pt>
                      <c:pt idx="8">
                        <c:v>20491</c:v>
                      </c:pt>
                      <c:pt idx="9">
                        <c:v>7907</c:v>
                      </c:pt>
                      <c:pt idx="10">
                        <c:v>-20501</c:v>
                      </c:pt>
                      <c:pt idx="11">
                        <c:v>33139</c:v>
                      </c:pt>
                      <c:pt idx="12">
                        <c:v>20595</c:v>
                      </c:pt>
                      <c:pt idx="13">
                        <c:v>-1570</c:v>
                      </c:pt>
                      <c:pt idx="14">
                        <c:v>-19952</c:v>
                      </c:pt>
                      <c:pt idx="15">
                        <c:v>27190</c:v>
                      </c:pt>
                      <c:pt idx="16">
                        <c:v>21228</c:v>
                      </c:pt>
                      <c:pt idx="17">
                        <c:v>-2720</c:v>
                      </c:pt>
                      <c:pt idx="18">
                        <c:v>-13362</c:v>
                      </c:pt>
                      <c:pt idx="19">
                        <c:v>12715</c:v>
                      </c:pt>
                      <c:pt idx="20">
                        <c:v>5089</c:v>
                      </c:pt>
                    </c:numCache>
                  </c:numRef>
                </c:val>
                <c:smooth val="0"/>
              </c15:ser>
            </c15:filteredLineSeries>
            <c15:filteredLineSeries>
              <c15:ser>
                <c:idx val="5"/>
                <c:order val="5"/>
                <c:tx>
                  <c:strRef>
                    <c:extLst xmlns:c15="http://schemas.microsoft.com/office/drawing/2012/chart">
                      <c:ext xmlns:c15="http://schemas.microsoft.com/office/drawing/2012/chart" uri="{02D57815-91ED-43cb-92C2-25804820EDAC}">
                        <c15:formulaRef>
                          <c15:sqref>'[Chart in Microsoft PowerPoint]Талица 2'!$H$1</c15:sqref>
                        </c15:formulaRef>
                      </c:ext>
                    </c:extLst>
                    <c:strCache>
                      <c:ptCount val="1"/>
                      <c:pt idx="0">
                        <c:v>Разлика разходи</c:v>
                      </c:pt>
                    </c:strCache>
                  </c:strRef>
                </c:tx>
                <c:spPr>
                  <a:ln w="22225" cap="rnd">
                    <a:solidFill>
                      <a:schemeClr val="accent6"/>
                    </a:solidFill>
                  </a:ln>
                  <a:effectLst>
                    <a:glow rad="139700">
                      <a:schemeClr val="accent6">
                        <a:satMod val="175000"/>
                        <a:alpha val="14000"/>
                      </a:schemeClr>
                    </a:glow>
                  </a:effectLst>
                </c:spPr>
                <c:marker>
                  <c:symbol val="circle"/>
                  <c:size val="4"/>
                  <c:spPr>
                    <a:solidFill>
                      <a:schemeClr val="accent6">
                        <a:lumMod val="60000"/>
                        <a:lumOff val="40000"/>
                      </a:schemeClr>
                    </a:solidFill>
                    <a:ln>
                      <a:noFill/>
                    </a:ln>
                    <a:effectLst>
                      <a:glow rad="63500">
                        <a:schemeClr val="accent6">
                          <a:satMod val="175000"/>
                          <a:alpha val="25000"/>
                        </a:schemeClr>
                      </a:glow>
                    </a:effectLst>
                  </c:spPr>
                </c:marker>
                <c:cat>
                  <c:multiLvlStrRef>
                    <c:extLst xmlns:c15="http://schemas.microsoft.com/office/drawing/2012/chart">
                      <c:ext xmlns:c15="http://schemas.microsoft.com/office/drawing/2012/chart" uri="{02D57815-91ED-43cb-92C2-25804820EDAC}">
                        <c15:formulaRef>
                          <c15:sqref>'[Chart in Microsoft PowerPoint]Талица 2'!$A$2:$B$22</c15:sqref>
                        </c15:formulaRef>
                      </c:ext>
                    </c:extLst>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lvl>
                    </c:multiLvlStrCache>
                  </c:multiLvlStrRef>
                </c:cat>
                <c:val>
                  <c:numRef>
                    <c:extLst xmlns:c15="http://schemas.microsoft.com/office/drawing/2012/chart">
                      <c:ext xmlns:c15="http://schemas.microsoft.com/office/drawing/2012/chart" uri="{02D57815-91ED-43cb-92C2-25804820EDAC}">
                        <c15:formulaRef>
                          <c15:sqref>'[Chart in Microsoft PowerPoint]Талица 2'!$H$2:$H$22</c15:sqref>
                        </c15:formulaRef>
                      </c:ext>
                    </c:extLst>
                    <c:numCache>
                      <c:formatCode>#,##0</c:formatCode>
                      <c:ptCount val="21"/>
                      <c:pt idx="1">
                        <c:v>179.2195599999875</c:v>
                      </c:pt>
                      <c:pt idx="2">
                        <c:v>3242.3701900000124</c:v>
                      </c:pt>
                      <c:pt idx="3">
                        <c:v>4778.8519899999947</c:v>
                      </c:pt>
                      <c:pt idx="4">
                        <c:v>3125.7000199999957</c:v>
                      </c:pt>
                      <c:pt idx="5">
                        <c:v>14919.397310000002</c:v>
                      </c:pt>
                      <c:pt idx="6">
                        <c:v>2458.9259300000072</c:v>
                      </c:pt>
                      <c:pt idx="7">
                        <c:v>4216.9665799999984</c:v>
                      </c:pt>
                      <c:pt idx="8">
                        <c:v>4613.8341599999967</c:v>
                      </c:pt>
                      <c:pt idx="9">
                        <c:v>-589.36259000000359</c:v>
                      </c:pt>
                      <c:pt idx="10">
                        <c:v>-2991.0368699999899</c:v>
                      </c:pt>
                      <c:pt idx="11">
                        <c:v>2535.0962099999933</c:v>
                      </c:pt>
                      <c:pt idx="12">
                        <c:v>3902.3561700000018</c:v>
                      </c:pt>
                      <c:pt idx="13">
                        <c:v>-403.11881000000238</c:v>
                      </c:pt>
                      <c:pt idx="14">
                        <c:v>2556.7896200000046</c:v>
                      </c:pt>
                      <c:pt idx="15">
                        <c:v>8782.6350799999982</c:v>
                      </c:pt>
                      <c:pt idx="16">
                        <c:v>1866.1165099999905</c:v>
                      </c:pt>
                      <c:pt idx="17">
                        <c:v>-130.69354999998211</c:v>
                      </c:pt>
                      <c:pt idx="18">
                        <c:v>918.44725000000005</c:v>
                      </c:pt>
                      <c:pt idx="19">
                        <c:v>9010.8980499999816</c:v>
                      </c:pt>
                      <c:pt idx="20">
                        <c:v>3107.3794900000094</c:v>
                      </c:pt>
                    </c:numCache>
                  </c:numRef>
                </c:val>
                <c:smooth val="0"/>
              </c15:ser>
            </c15:filteredLineSeries>
          </c:ext>
        </c:extLst>
      </c:lineChart>
      <c:lineChart>
        <c:grouping val="standard"/>
        <c:varyColors val="0"/>
        <c:ser>
          <c:idx val="6"/>
          <c:order val="6"/>
          <c:tx>
            <c:strRef>
              <c:f>'[Chart in Microsoft PowerPoint]Талица 2'!$I$1</c:f>
              <c:strCache>
                <c:ptCount val="1"/>
                <c:pt idx="0">
                  <c:v>Ср.разход за ЗОЛ</c:v>
                </c:pt>
              </c:strCache>
            </c:strRef>
          </c:tx>
          <c:spPr>
            <a:ln w="38100" cap="rnd">
              <a:solidFill>
                <a:schemeClr val="accent1">
                  <a:lumMod val="60000"/>
                </a:schemeClr>
              </a:solidFill>
            </a:ln>
            <a:effectLst>
              <a:glow rad="139700">
                <a:schemeClr val="accent1">
                  <a:lumMod val="60000"/>
                  <a:satMod val="175000"/>
                  <a:alpha val="14000"/>
                </a:schemeClr>
              </a:glow>
            </a:effectLst>
          </c:spPr>
          <c:marker>
            <c:symbol val="none"/>
          </c:marker>
          <c:cat>
            <c:multiLvlStrRef>
              <c:f>'[Chart in Microsoft PowerPoint]Талица 2'!$A$2:$B$22</c:f>
              <c:multiLvlStrCache>
                <c:ptCount val="21"/>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lvl>
                <c:lvl>
                  <c:pt idx="0">
                    <c:v>2010</c:v>
                  </c:pt>
                  <c:pt idx="1">
                    <c:v>2010</c:v>
                  </c:pt>
                  <c:pt idx="2">
                    <c:v>2010</c:v>
                  </c:pt>
                  <c:pt idx="3">
                    <c:v>2010</c:v>
                  </c:pt>
                  <c:pt idx="4">
                    <c:v>2011</c:v>
                  </c:pt>
                  <c:pt idx="5">
                    <c:v>2011</c:v>
                  </c:pt>
                  <c:pt idx="6">
                    <c:v>2011</c:v>
                  </c:pt>
                  <c:pt idx="7">
                    <c:v>2011</c:v>
                  </c:pt>
                  <c:pt idx="8">
                    <c:v>2012</c:v>
                  </c:pt>
                  <c:pt idx="9">
                    <c:v>2012</c:v>
                  </c:pt>
                  <c:pt idx="10">
                    <c:v>2012</c:v>
                  </c:pt>
                  <c:pt idx="11">
                    <c:v>2012</c:v>
                  </c:pt>
                  <c:pt idx="12">
                    <c:v>2013</c:v>
                  </c:pt>
                  <c:pt idx="13">
                    <c:v>2013</c:v>
                  </c:pt>
                  <c:pt idx="14">
                    <c:v>2013</c:v>
                  </c:pt>
                  <c:pt idx="15">
                    <c:v>2013</c:v>
                  </c:pt>
                  <c:pt idx="16">
                    <c:v>2014</c:v>
                  </c:pt>
                  <c:pt idx="17">
                    <c:v>2014</c:v>
                  </c:pt>
                  <c:pt idx="18">
                    <c:v>2014</c:v>
                  </c:pt>
                  <c:pt idx="19">
                    <c:v>2014</c:v>
                  </c:pt>
                  <c:pt idx="20">
                    <c:v>2015</c:v>
                  </c:pt>
                </c:lvl>
              </c:multiLvlStrCache>
            </c:multiLvlStrRef>
          </c:cat>
          <c:val>
            <c:numRef>
              <c:f>'[Chart in Microsoft PowerPoint]Талица 2'!$I$2:$I$22</c:f>
              <c:numCache>
                <c:formatCode>#,##0.00</c:formatCode>
                <c:ptCount val="21"/>
                <c:pt idx="0">
                  <c:v>74.616665564600751</c:v>
                </c:pt>
                <c:pt idx="1">
                  <c:v>74.70953702962386</c:v>
                </c:pt>
                <c:pt idx="2">
                  <c:v>78.39839033770923</c:v>
                </c:pt>
                <c:pt idx="3">
                  <c:v>79.720602618488414</c:v>
                </c:pt>
                <c:pt idx="4">
                  <c:v>80.786481437707437</c:v>
                </c:pt>
                <c:pt idx="5">
                  <c:v>91.630106858582906</c:v>
                </c:pt>
                <c:pt idx="6">
                  <c:v>94.670420739062607</c:v>
                </c:pt>
                <c:pt idx="7">
                  <c:v>95.114573405554836</c:v>
                </c:pt>
                <c:pt idx="8">
                  <c:v>97.169588972431072</c:v>
                </c:pt>
                <c:pt idx="9">
                  <c:v>96.128945699904264</c:v>
                </c:pt>
                <c:pt idx="10">
                  <c:v>95.334418123654757</c:v>
                </c:pt>
                <c:pt idx="11">
                  <c:v>94.860575079993467</c:v>
                </c:pt>
                <c:pt idx="12">
                  <c:v>96.317124292729602</c:v>
                </c:pt>
                <c:pt idx="13">
                  <c:v>96.128620846803159</c:v>
                </c:pt>
                <c:pt idx="14">
                  <c:v>99.527934612509569</c:v>
                </c:pt>
                <c:pt idx="15">
                  <c:v>104.05060541487603</c:v>
                </c:pt>
                <c:pt idx="16">
                  <c:v>103.79952594765773</c:v>
                </c:pt>
                <c:pt idx="17">
                  <c:v>103.91085767503191</c:v>
                </c:pt>
                <c:pt idx="18">
                  <c:v>105.62131759081312</c:v>
                </c:pt>
                <c:pt idx="19">
                  <c:v>111.25361962041076</c:v>
                </c:pt>
                <c:pt idx="20">
                  <c:v>113.11325733914474</c:v>
                </c:pt>
              </c:numCache>
            </c:numRef>
          </c:val>
          <c:smooth val="0"/>
        </c:ser>
        <c:dLbls>
          <c:showLegendKey val="0"/>
          <c:showVal val="0"/>
          <c:showCatName val="0"/>
          <c:showSerName val="0"/>
          <c:showPercent val="0"/>
          <c:showBubbleSize val="0"/>
        </c:dLbls>
        <c:marker val="1"/>
        <c:smooth val="0"/>
        <c:axId val="-1255018992"/>
        <c:axId val="-1255026608"/>
      </c:lineChart>
      <c:catAx>
        <c:axId val="-1255023888"/>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1255025520"/>
        <c:crosses val="autoZero"/>
        <c:auto val="1"/>
        <c:lblAlgn val="ctr"/>
        <c:lblOffset val="100"/>
        <c:noMultiLvlLbl val="0"/>
      </c:catAx>
      <c:valAx>
        <c:axId val="-1255025520"/>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1255023888"/>
        <c:crosses val="autoZero"/>
        <c:crossBetween val="between"/>
        <c:dispUnits>
          <c:builtInUnit val="hundredThousands"/>
          <c:dispUnitsLbl>
            <c:layout/>
            <c:spPr>
              <a:noFill/>
              <a:ln>
                <a:noFill/>
              </a:ln>
              <a:effectLst/>
            </c:spPr>
            <c:txPr>
              <a:bodyPr rot="-540000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bg-BG"/>
              </a:p>
            </c:txPr>
          </c:dispUnitsLbl>
        </c:dispUnits>
      </c:valAx>
      <c:valAx>
        <c:axId val="-125502660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crossAx val="-1255018992"/>
        <c:crosses val="max"/>
        <c:crossBetween val="between"/>
      </c:valAx>
      <c:catAx>
        <c:axId val="-1255018992"/>
        <c:scaling>
          <c:orientation val="minMax"/>
        </c:scaling>
        <c:delete val="1"/>
        <c:axPos val="b"/>
        <c:numFmt formatCode="General" sourceLinked="1"/>
        <c:majorTickMark val="none"/>
        <c:minorTickMark val="none"/>
        <c:tickLblPos val="nextTo"/>
        <c:crossAx val="-1255026608"/>
        <c:crosses val="autoZero"/>
        <c:auto val="1"/>
        <c:lblAlgn val="ctr"/>
        <c:lblOffset val="100"/>
        <c:noMultiLvlLbl val="0"/>
      </c:cat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bg-BG"/>
        </a:p>
      </c:txPr>
    </c:legend>
    <c:plotVisOnly val="1"/>
    <c:dispBlanksAs val="gap"/>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bg-B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9679743795035"/>
          <c:y val="1.5204024810321964E-2"/>
          <c:w val="0.72878018950593548"/>
          <c:h val="0.77675552482606991"/>
        </c:manualLayout>
      </c:layout>
      <c:lineChart>
        <c:grouping val="standard"/>
        <c:varyColors val="0"/>
        <c:ser>
          <c:idx val="0"/>
          <c:order val="0"/>
          <c:tx>
            <c:strRef>
              <c:f>Sheet1!$A$2</c:f>
              <c:strCache>
                <c:ptCount val="1"/>
                <c:pt idx="0">
                  <c:v>България</c:v>
                </c:pt>
              </c:strCache>
            </c:strRef>
          </c:tx>
          <c:spPr>
            <a:ln w="38100">
              <a:solidFill>
                <a:srgbClr val="FF0000"/>
              </a:solidFill>
              <a:prstDash val="solid"/>
            </a:ln>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7"/>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a:pPr>
                <a:endParaRPr lang="bg-BG"/>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extLst>
                <c:ext xmlns:c15="http://schemas.microsoft.com/office/drawing/2012/chart" uri="{02D57815-91ED-43cb-92C2-25804820EDAC}">
                  <c15:fullRef>
                    <c15:sqref>Sheet1!$B$1:$X$1</c15:sqref>
                  </c15:fullRef>
                </c:ext>
              </c:extLst>
              <c:f>Sheet1!$G$1:$X$1</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extLst>
                <c:ext xmlns:c15="http://schemas.microsoft.com/office/drawing/2012/chart" uri="{02D57815-91ED-43cb-92C2-25804820EDAC}">
                  <c15:fullRef>
                    <c15:sqref>Sheet1!$B$2:$X$2</c15:sqref>
                  </c15:fullRef>
                </c:ext>
              </c:extLst>
              <c:f>Sheet1!$G$2:$X$2</c:f>
              <c:numCache>
                <c:formatCode>0.00</c:formatCode>
                <c:ptCount val="18"/>
                <c:pt idx="0">
                  <c:v>14.8</c:v>
                </c:pt>
                <c:pt idx="1">
                  <c:v>15.58</c:v>
                </c:pt>
                <c:pt idx="2">
                  <c:v>17.510000000000002</c:v>
                </c:pt>
                <c:pt idx="3">
                  <c:v>14.43</c:v>
                </c:pt>
                <c:pt idx="4">
                  <c:v>14.62</c:v>
                </c:pt>
                <c:pt idx="5">
                  <c:v>13.31</c:v>
                </c:pt>
                <c:pt idx="6">
                  <c:v>14.4</c:v>
                </c:pt>
                <c:pt idx="7">
                  <c:v>13.34</c:v>
                </c:pt>
                <c:pt idx="8">
                  <c:v>11.98</c:v>
                </c:pt>
                <c:pt idx="9">
                  <c:v>11.65</c:v>
                </c:pt>
                <c:pt idx="10">
                  <c:v>10.4</c:v>
                </c:pt>
                <c:pt idx="11">
                  <c:v>9.73</c:v>
                </c:pt>
                <c:pt idx="12">
                  <c:v>9.16</c:v>
                </c:pt>
                <c:pt idx="13">
                  <c:v>8.6</c:v>
                </c:pt>
                <c:pt idx="14">
                  <c:v>9</c:v>
                </c:pt>
                <c:pt idx="15">
                  <c:v>9.3800000000000008</c:v>
                </c:pt>
                <c:pt idx="16">
                  <c:v>8.48</c:v>
                </c:pt>
                <c:pt idx="17">
                  <c:v>7.75</c:v>
                </c:pt>
              </c:numCache>
            </c:numRef>
          </c:val>
          <c:smooth val="0"/>
        </c:ser>
        <c:ser>
          <c:idx val="4"/>
          <c:order val="1"/>
          <c:tx>
            <c:strRef>
              <c:f>Sheet1!$A$6</c:f>
              <c:strCache>
                <c:ptCount val="1"/>
                <c:pt idx="0">
                  <c:v>Европейски съюз</c:v>
                </c:pt>
              </c:strCache>
            </c:strRef>
          </c:tx>
          <c:spPr>
            <a:ln w="38100">
              <a:solidFill>
                <a:schemeClr val="accent1"/>
              </a:solidFill>
            </a:ln>
          </c:spPr>
          <c:marker>
            <c:symbol val="none"/>
          </c:marker>
          <c:dLbls>
            <c:dLbl>
              <c:idx val="0"/>
              <c:spPr>
                <a:noFill/>
                <a:ln>
                  <a:noFill/>
                </a:ln>
                <a:effectLst/>
              </c:spPr>
              <c:txPr>
                <a:bodyPr wrap="square" lIns="38100" tIns="19050" rIns="38100" bIns="19050" anchor="ctr">
                  <a:noAutofit/>
                </a:bodyPr>
                <a:lstStyle/>
                <a:p>
                  <a:pPr>
                    <a:defRPr sz="1200"/>
                  </a:pPr>
                  <a:endParaRPr lang="bg-BG"/>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200"/>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extLst>
                <c:ext xmlns:c15="http://schemas.microsoft.com/office/drawing/2012/chart" uri="{02D57815-91ED-43cb-92C2-25804820EDAC}">
                  <c15:fullRef>
                    <c15:sqref>Sheet1!$B$1:$X$1</c15:sqref>
                  </c15:fullRef>
                </c:ext>
              </c:extLst>
              <c:f>Sheet1!$G$1:$X$1</c:f>
              <c:numCache>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Cache>
            </c:numRef>
          </c:cat>
          <c:val>
            <c:numRef>
              <c:extLst>
                <c:ext xmlns:c15="http://schemas.microsoft.com/office/drawing/2012/chart" uri="{02D57815-91ED-43cb-92C2-25804820EDAC}">
                  <c15:fullRef>
                    <c15:sqref>Sheet1!$B$6:$X$6</c15:sqref>
                  </c15:fullRef>
                </c:ext>
              </c:extLst>
              <c:f>Sheet1!$G$6:$X$6</c:f>
              <c:numCache>
                <c:formatCode>0.00</c:formatCode>
                <c:ptCount val="18"/>
                <c:pt idx="0">
                  <c:v>7.52</c:v>
                </c:pt>
                <c:pt idx="1">
                  <c:v>7.22</c:v>
                </c:pt>
                <c:pt idx="2">
                  <c:v>6.81</c:v>
                </c:pt>
                <c:pt idx="3">
                  <c:v>6.47</c:v>
                </c:pt>
                <c:pt idx="4">
                  <c:v>6.14</c:v>
                </c:pt>
                <c:pt idx="5">
                  <c:v>5.93</c:v>
                </c:pt>
                <c:pt idx="6">
                  <c:v>5.77</c:v>
                </c:pt>
                <c:pt idx="7">
                  <c:v>5.48</c:v>
                </c:pt>
                <c:pt idx="8">
                  <c:v>5.27</c:v>
                </c:pt>
                <c:pt idx="9">
                  <c:v>5.13</c:v>
                </c:pt>
                <c:pt idx="10">
                  <c:v>4.87</c:v>
                </c:pt>
                <c:pt idx="11">
                  <c:v>4.6399999999999997</c:v>
                </c:pt>
                <c:pt idx="12">
                  <c:v>4.4800000000000004</c:v>
                </c:pt>
                <c:pt idx="13">
                  <c:v>4.2699999999999996</c:v>
                </c:pt>
                <c:pt idx="14">
                  <c:v>4.2300000000000004</c:v>
                </c:pt>
                <c:pt idx="15">
                  <c:v>4.05</c:v>
                </c:pt>
                <c:pt idx="16">
                  <c:v>4</c:v>
                </c:pt>
              </c:numCache>
            </c:numRef>
          </c:val>
          <c:smooth val="0"/>
        </c:ser>
        <c:dLbls>
          <c:showLegendKey val="0"/>
          <c:showVal val="0"/>
          <c:showCatName val="0"/>
          <c:showSerName val="0"/>
          <c:showPercent val="0"/>
          <c:showBubbleSize val="0"/>
        </c:dLbls>
        <c:smooth val="0"/>
        <c:axId val="-1317457904"/>
        <c:axId val="-1317448656"/>
      </c:lineChart>
      <c:catAx>
        <c:axId val="-1317457904"/>
        <c:scaling>
          <c:orientation val="minMax"/>
        </c:scaling>
        <c:delete val="0"/>
        <c:axPos val="b"/>
        <c:numFmt formatCode="General" sourceLinked="1"/>
        <c:majorTickMark val="out"/>
        <c:minorTickMark val="none"/>
        <c:tickLblPos val="nextTo"/>
        <c:spPr>
          <a:ln w="25400">
            <a:noFill/>
          </a:ln>
        </c:spPr>
        <c:txPr>
          <a:bodyPr rot="-5400000" vert="horz"/>
          <a:lstStyle/>
          <a:p>
            <a:pPr>
              <a:defRPr sz="1100" b="0" i="0" u="none" strike="noStrike" baseline="0">
                <a:solidFill>
                  <a:srgbClr val="000000"/>
                </a:solidFill>
                <a:latin typeface="Arial Narrow"/>
                <a:ea typeface="Arial Narrow"/>
                <a:cs typeface="Arial Narrow"/>
              </a:defRPr>
            </a:pPr>
            <a:endParaRPr lang="bg-BG"/>
          </a:p>
        </c:txPr>
        <c:crossAx val="-1317448656"/>
        <c:crosses val="autoZero"/>
        <c:auto val="1"/>
        <c:lblAlgn val="ctr"/>
        <c:lblOffset val="100"/>
        <c:noMultiLvlLbl val="0"/>
      </c:catAx>
      <c:valAx>
        <c:axId val="-1317448656"/>
        <c:scaling>
          <c:orientation val="minMax"/>
        </c:scaling>
        <c:delete val="0"/>
        <c:axPos val="l"/>
        <c:majorGridlines/>
        <c:numFmt formatCode="0" sourceLinked="0"/>
        <c:majorTickMark val="out"/>
        <c:minorTickMark val="none"/>
        <c:tickLblPos val="nextTo"/>
        <c:spPr>
          <a:ln w="3175">
            <a:solidFill>
              <a:schemeClr val="bg1"/>
            </a:solidFill>
            <a:prstDash val="solid"/>
          </a:ln>
        </c:spPr>
        <c:txPr>
          <a:bodyPr rot="0" vert="horz"/>
          <a:lstStyle/>
          <a:p>
            <a:pPr>
              <a:defRPr sz="1000" b="0" i="1" u="none" strike="noStrike" baseline="0">
                <a:solidFill>
                  <a:srgbClr val="000000"/>
                </a:solidFill>
                <a:latin typeface="Arial"/>
                <a:ea typeface="Arial"/>
                <a:cs typeface="Arial"/>
              </a:defRPr>
            </a:pPr>
            <a:endParaRPr lang="bg-BG"/>
          </a:p>
        </c:txPr>
        <c:crossAx val="-1317457904"/>
        <c:crosses val="autoZero"/>
        <c:crossBetween val="between"/>
      </c:valAx>
      <c:spPr>
        <a:noFill/>
        <a:ln w="25400">
          <a:noFill/>
        </a:ln>
      </c:spPr>
    </c:plotArea>
    <c:legend>
      <c:legendPos val="r"/>
      <c:layout>
        <c:manualLayout>
          <c:xMode val="edge"/>
          <c:yMode val="edge"/>
          <c:x val="0.14482008292128021"/>
          <c:y val="0.88506419759419319"/>
          <c:w val="0.8435181077137972"/>
          <c:h val="9.762384262227812E-2"/>
        </c:manualLayout>
      </c:layout>
      <c:overlay val="0"/>
    </c:legend>
    <c:plotVisOnly val="1"/>
    <c:dispBlanksAs val="gap"/>
    <c:showDLblsOverMax val="0"/>
  </c:chart>
  <c:spPr>
    <a:noFill/>
    <a:ln>
      <a:noFill/>
    </a:ln>
  </c:spPr>
  <c:txPr>
    <a:bodyPr/>
    <a:lstStyle/>
    <a:p>
      <a:pPr>
        <a:defRPr sz="925" b="1" i="0" u="none" strike="noStrike" baseline="0">
          <a:solidFill>
            <a:srgbClr val="000000"/>
          </a:solidFill>
          <a:latin typeface="Arial"/>
          <a:ea typeface="Arial"/>
          <a:cs typeface="Arial"/>
        </a:defRPr>
      </a:pPr>
      <a:endParaRPr lang="bg-BG"/>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България</c:v>
                </c:pt>
              </c:strCache>
            </c:strRef>
          </c:tx>
          <c:spPr>
            <a:ln w="38100" cap="rnd">
              <a:solidFill>
                <a:srgbClr val="FF0000"/>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1980г.</c:v>
                </c:pt>
                <c:pt idx="1">
                  <c:v>1990г.</c:v>
                </c:pt>
                <c:pt idx="2">
                  <c:v>2000г.</c:v>
                </c:pt>
                <c:pt idx="3">
                  <c:v>2005г.</c:v>
                </c:pt>
                <c:pt idx="4">
                  <c:v>2012г.</c:v>
                </c:pt>
              </c:strCache>
            </c:strRef>
          </c:cat>
          <c:val>
            <c:numRef>
              <c:f>Sheet1!$B$2:$B$6</c:f>
              <c:numCache>
                <c:formatCode>General</c:formatCode>
                <c:ptCount val="5"/>
                <c:pt idx="0">
                  <c:v>71.099999999999994</c:v>
                </c:pt>
                <c:pt idx="1">
                  <c:v>71.5</c:v>
                </c:pt>
                <c:pt idx="2">
                  <c:v>71.099999999999994</c:v>
                </c:pt>
                <c:pt idx="3">
                  <c:v>72.2</c:v>
                </c:pt>
                <c:pt idx="4">
                  <c:v>74.5</c:v>
                </c:pt>
              </c:numCache>
            </c:numRef>
          </c:val>
          <c:smooth val="0"/>
        </c:ser>
        <c:ser>
          <c:idx val="1"/>
          <c:order val="1"/>
          <c:tx>
            <c:strRef>
              <c:f>Sheet1!$C$1</c:f>
              <c:strCache>
                <c:ptCount val="1"/>
                <c:pt idx="0">
                  <c:v>Европейски съюз</c:v>
                </c:pt>
              </c:strCache>
            </c:strRef>
          </c:tx>
          <c:spPr>
            <a:ln w="38100" cap="rnd">
              <a:solidFill>
                <a:schemeClr val="accent1"/>
              </a:solidFill>
              <a:round/>
            </a:ln>
            <a:effectLst/>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4"/>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1980г.</c:v>
                </c:pt>
                <c:pt idx="1">
                  <c:v>1990г.</c:v>
                </c:pt>
                <c:pt idx="2">
                  <c:v>2000г.</c:v>
                </c:pt>
                <c:pt idx="3">
                  <c:v>2005г.</c:v>
                </c:pt>
                <c:pt idx="4">
                  <c:v>2012г.</c:v>
                </c:pt>
              </c:strCache>
            </c:strRef>
          </c:cat>
          <c:val>
            <c:numRef>
              <c:f>Sheet1!$C$2:$C$6</c:f>
              <c:numCache>
                <c:formatCode>General</c:formatCode>
                <c:ptCount val="5"/>
                <c:pt idx="0">
                  <c:v>74.2</c:v>
                </c:pt>
                <c:pt idx="1">
                  <c:v>76.5</c:v>
                </c:pt>
                <c:pt idx="2">
                  <c:v>78.599999999999994</c:v>
                </c:pt>
                <c:pt idx="3">
                  <c:v>79.400000000000006</c:v>
                </c:pt>
                <c:pt idx="4">
                  <c:v>80.3</c:v>
                </c:pt>
              </c:numCache>
            </c:numRef>
          </c:val>
          <c:smooth val="0"/>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Sheet1!$A$2:$A$6</c:f>
              <c:strCache>
                <c:ptCount val="5"/>
                <c:pt idx="0">
                  <c:v>1980г.</c:v>
                </c:pt>
                <c:pt idx="1">
                  <c:v>1990г.</c:v>
                </c:pt>
                <c:pt idx="2">
                  <c:v>2000г.</c:v>
                </c:pt>
                <c:pt idx="3">
                  <c:v>2005г.</c:v>
                </c:pt>
                <c:pt idx="4">
                  <c:v>2012г.</c:v>
                </c:pt>
              </c:strCache>
            </c:strRef>
          </c:cat>
          <c:val>
            <c:numRef>
              <c:f>Sheet1!$D$2:$D$6</c:f>
            </c:numRef>
          </c:val>
          <c:smooth val="0"/>
        </c:ser>
        <c:dLbls>
          <c:showLegendKey val="0"/>
          <c:showVal val="0"/>
          <c:showCatName val="0"/>
          <c:showSerName val="0"/>
          <c:showPercent val="0"/>
          <c:showBubbleSize val="0"/>
        </c:dLbls>
        <c:smooth val="0"/>
        <c:axId val="-1317451920"/>
        <c:axId val="-1317451376"/>
      </c:lineChart>
      <c:catAx>
        <c:axId val="-13174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crossAx val="-1317451376"/>
        <c:crosses val="autoZero"/>
        <c:auto val="1"/>
        <c:lblAlgn val="ctr"/>
        <c:lblOffset val="100"/>
        <c:noMultiLvlLbl val="0"/>
      </c:catAx>
      <c:valAx>
        <c:axId val="-131745137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crossAx val="-1317451920"/>
        <c:crosses val="autoZero"/>
        <c:crossBetween val="between"/>
      </c:valAx>
      <c:spPr>
        <a:noFill/>
        <a:ln>
          <a:noFill/>
        </a:ln>
        <a:effectLst/>
      </c:spPr>
    </c:plotArea>
    <c:legend>
      <c:legendPos val="b"/>
      <c:layout>
        <c:manualLayout>
          <c:xMode val="edge"/>
          <c:yMode val="edge"/>
          <c:x val="0.23077196232823838"/>
          <c:y val="0.9279654481564924"/>
          <c:w val="0.53845588235294117"/>
          <c:h val="5.28199056081873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bg-BG"/>
              <a:t>Публични разходи за здравеопазване в млн. лв.</a:t>
            </a:r>
            <a:endParaRPr lang="en-US"/>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bg-BG"/>
        </a:p>
      </c:txPr>
    </c:title>
    <c:autoTitleDeleted val="0"/>
    <c:plotArea>
      <c:layout/>
      <c:lineChart>
        <c:grouping val="standard"/>
        <c:varyColors val="0"/>
        <c:ser>
          <c:idx val="0"/>
          <c:order val="0"/>
          <c:tx>
            <c:strRef>
              <c:f>Sheet1!$B$1</c:f>
              <c:strCache>
                <c:ptCount val="1"/>
                <c:pt idx="0">
                  <c:v>Series 1</c:v>
                </c:pt>
              </c:strCache>
            </c:strRef>
          </c:tx>
          <c:spPr>
            <a:ln w="38100" cap="rnd" cmpd="sng" algn="ctr">
              <a:solidFill>
                <a:schemeClr val="accent1"/>
              </a:solidFill>
              <a:round/>
              <a:headEnd type="none" w="med" len="med"/>
              <a:tailEnd type="none" w="med" len="med"/>
            </a:ln>
            <a:effectLst/>
          </c:spPr>
          <c:marker>
            <c:symbol val="none"/>
          </c:marker>
          <c:dPt>
            <c:idx val="11"/>
            <c:marker>
              <c:symbol val="none"/>
            </c:marker>
            <c:bubble3D val="0"/>
            <c:spPr>
              <a:ln w="38100" cap="rnd" cmpd="sng" algn="ctr">
                <a:solidFill>
                  <a:schemeClr val="accent1"/>
                </a:solidFill>
                <a:round/>
                <a:headEnd type="none" w="med" len="med"/>
                <a:tailEnd type="arrow" w="med" len="med"/>
              </a:ln>
              <a:effectLst/>
            </c:spPr>
          </c:dPt>
          <c:dLbls>
            <c:dLbl>
              <c:idx val="1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bg-BG"/>
                </a:p>
              </c:txPr>
              <c:dLblPos val="t"/>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bg-BG"/>
                </a:p>
              </c:txPr>
              <c:dLblPos val="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bg-BG"/>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Sheet1!$A$2:$A$13</c:f>
              <c:strCache>
                <c:ptCount val="12"/>
                <c:pt idx="0">
                  <c:v>2003г.</c:v>
                </c:pt>
                <c:pt idx="1">
                  <c:v>2004г.</c:v>
                </c:pt>
                <c:pt idx="2">
                  <c:v>2005г.</c:v>
                </c:pt>
                <c:pt idx="3">
                  <c:v>2006г.</c:v>
                </c:pt>
                <c:pt idx="4">
                  <c:v>2007г.</c:v>
                </c:pt>
                <c:pt idx="5">
                  <c:v>2008г.</c:v>
                </c:pt>
                <c:pt idx="6">
                  <c:v>2009г.</c:v>
                </c:pt>
                <c:pt idx="7">
                  <c:v>2010г.</c:v>
                </c:pt>
                <c:pt idx="8">
                  <c:v>2011г.</c:v>
                </c:pt>
                <c:pt idx="9">
                  <c:v>2012г.</c:v>
                </c:pt>
                <c:pt idx="10">
                  <c:v>2013г.</c:v>
                </c:pt>
                <c:pt idx="11">
                  <c:v>2020г.</c:v>
                </c:pt>
              </c:strCache>
            </c:strRef>
          </c:cat>
          <c:val>
            <c:numRef>
              <c:f>Sheet1!$B$2:$B$13</c:f>
              <c:numCache>
                <c:formatCode>General</c:formatCode>
                <c:ptCount val="12"/>
                <c:pt idx="0">
                  <c:v>1698</c:v>
                </c:pt>
                <c:pt idx="1">
                  <c:v>1769</c:v>
                </c:pt>
                <c:pt idx="2">
                  <c:v>2009</c:v>
                </c:pt>
                <c:pt idx="3">
                  <c:v>2023</c:v>
                </c:pt>
                <c:pt idx="4">
                  <c:v>2373</c:v>
                </c:pt>
                <c:pt idx="5">
                  <c:v>2831</c:v>
                </c:pt>
                <c:pt idx="6">
                  <c:v>2634</c:v>
                </c:pt>
                <c:pt idx="7">
                  <c:v>3001</c:v>
                </c:pt>
                <c:pt idx="8">
                  <c:v>3248</c:v>
                </c:pt>
                <c:pt idx="9">
                  <c:v>3303</c:v>
                </c:pt>
                <c:pt idx="10">
                  <c:v>3540</c:v>
                </c:pt>
                <c:pt idx="11">
                  <c:v>5379</c:v>
                </c:pt>
              </c:numCache>
            </c:numRef>
          </c:val>
          <c:smooth val="0"/>
        </c:ser>
        <c:ser>
          <c:idx val="1"/>
          <c:order val="1"/>
          <c:tx>
            <c:strRef>
              <c:f>Sheet1!$C$1</c:f>
              <c:strCache>
                <c:ptCount val="1"/>
                <c:pt idx="0">
                  <c:v>Series 2</c:v>
                </c:pt>
              </c:strCache>
            </c:strRef>
          </c:tx>
          <c:spPr>
            <a:ln w="22225" cap="rnd" cmpd="sng" algn="ctr">
              <a:solidFill>
                <a:schemeClr val="accent2"/>
              </a:solidFill>
              <a:round/>
            </a:ln>
            <a:effectLst/>
          </c:spPr>
          <c:marker>
            <c:symbol val="none"/>
          </c:marker>
          <c:cat>
            <c:strRef>
              <c:f>Sheet1!$A$2:$A$13</c:f>
              <c:strCache>
                <c:ptCount val="12"/>
                <c:pt idx="0">
                  <c:v>2003г.</c:v>
                </c:pt>
                <c:pt idx="1">
                  <c:v>2004г.</c:v>
                </c:pt>
                <c:pt idx="2">
                  <c:v>2005г.</c:v>
                </c:pt>
                <c:pt idx="3">
                  <c:v>2006г.</c:v>
                </c:pt>
                <c:pt idx="4">
                  <c:v>2007г.</c:v>
                </c:pt>
                <c:pt idx="5">
                  <c:v>2008г.</c:v>
                </c:pt>
                <c:pt idx="6">
                  <c:v>2009г.</c:v>
                </c:pt>
                <c:pt idx="7">
                  <c:v>2010г.</c:v>
                </c:pt>
                <c:pt idx="8">
                  <c:v>2011г.</c:v>
                </c:pt>
                <c:pt idx="9">
                  <c:v>2012г.</c:v>
                </c:pt>
                <c:pt idx="10">
                  <c:v>2013г.</c:v>
                </c:pt>
                <c:pt idx="11">
                  <c:v>2020г.</c:v>
                </c:pt>
              </c:strCache>
            </c:strRef>
          </c:cat>
          <c:val>
            <c:numRef>
              <c:f>Sheet1!$C$2:$C$13</c:f>
            </c:numRef>
          </c:val>
          <c:smooth val="0"/>
        </c:ser>
        <c:ser>
          <c:idx val="2"/>
          <c:order val="2"/>
          <c:tx>
            <c:strRef>
              <c:f>Sheet1!$D$1</c:f>
              <c:strCache>
                <c:ptCount val="1"/>
                <c:pt idx="0">
                  <c:v>Series 3</c:v>
                </c:pt>
              </c:strCache>
            </c:strRef>
          </c:tx>
          <c:spPr>
            <a:ln w="22225" cap="rnd" cmpd="sng" algn="ctr">
              <a:solidFill>
                <a:schemeClr val="accent3"/>
              </a:solidFill>
              <a:round/>
            </a:ln>
            <a:effectLst/>
          </c:spPr>
          <c:marker>
            <c:symbol val="none"/>
          </c:marker>
          <c:cat>
            <c:strRef>
              <c:f>Sheet1!$A$2:$A$13</c:f>
              <c:strCache>
                <c:ptCount val="12"/>
                <c:pt idx="0">
                  <c:v>2003г.</c:v>
                </c:pt>
                <c:pt idx="1">
                  <c:v>2004г.</c:v>
                </c:pt>
                <c:pt idx="2">
                  <c:v>2005г.</c:v>
                </c:pt>
                <c:pt idx="3">
                  <c:v>2006г.</c:v>
                </c:pt>
                <c:pt idx="4">
                  <c:v>2007г.</c:v>
                </c:pt>
                <c:pt idx="5">
                  <c:v>2008г.</c:v>
                </c:pt>
                <c:pt idx="6">
                  <c:v>2009г.</c:v>
                </c:pt>
                <c:pt idx="7">
                  <c:v>2010г.</c:v>
                </c:pt>
                <c:pt idx="8">
                  <c:v>2011г.</c:v>
                </c:pt>
                <c:pt idx="9">
                  <c:v>2012г.</c:v>
                </c:pt>
                <c:pt idx="10">
                  <c:v>2013г.</c:v>
                </c:pt>
                <c:pt idx="11">
                  <c:v>2020г.</c:v>
                </c:pt>
              </c:strCache>
            </c:strRef>
          </c:cat>
          <c:val>
            <c:numRef>
              <c:f>Sheet1!$D$2:$D$13</c:f>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17447568"/>
        <c:axId val="-1317445936"/>
      </c:lineChart>
      <c:catAx>
        <c:axId val="-131744756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bg-BG"/>
          </a:p>
        </c:txPr>
        <c:crossAx val="-1317445936"/>
        <c:crosses val="autoZero"/>
        <c:auto val="1"/>
        <c:lblAlgn val="ctr"/>
        <c:lblOffset val="100"/>
        <c:noMultiLvlLbl val="0"/>
      </c:catAx>
      <c:valAx>
        <c:axId val="-1317445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bg-BG"/>
          </a:p>
        </c:txPr>
        <c:crossAx val="-131744756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bg-B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7866354044551"/>
          <c:y val="3.5914010816902757E-2"/>
          <c:w val="0.66896834701055097"/>
          <c:h val="0.68703028815504563"/>
        </c:manualLayout>
      </c:layout>
      <c:lineChart>
        <c:grouping val="standard"/>
        <c:varyColors val="0"/>
        <c:ser>
          <c:idx val="0"/>
          <c:order val="0"/>
          <c:tx>
            <c:strRef>
              <c:f>Sheet1!$A$2</c:f>
              <c:strCache>
                <c:ptCount val="1"/>
                <c:pt idx="0">
                  <c:v>Население</c:v>
                </c:pt>
              </c:strCache>
            </c:strRef>
          </c:tx>
          <c:spPr>
            <a:ln w="28575" cap="rnd">
              <a:solidFill>
                <a:schemeClr val="accent1"/>
              </a:solidFill>
              <a:round/>
            </a:ln>
            <a:effectLst/>
          </c:spPr>
          <c:marker>
            <c:symbol val="diamond"/>
            <c:size val="6"/>
            <c:spPr>
              <a:solidFill>
                <a:schemeClr val="accent1"/>
              </a:solidFill>
              <a:ln w="28575">
                <a:solidFill>
                  <a:schemeClr val="accent1"/>
                </a:solidFill>
                <a:round/>
              </a:ln>
              <a:effectLst/>
            </c:spPr>
          </c:marker>
          <c:dLbls>
            <c:dLbl>
              <c:idx val="4"/>
              <c:layout/>
              <c:dLblPos val="b"/>
              <c:showLegendKey val="0"/>
              <c:showVal val="0"/>
              <c:showCatName val="0"/>
              <c:showSerName val="1"/>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bg-BG"/>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c:ext xmlns:c15="http://schemas.microsoft.com/office/drawing/2012/chart" uri="{02D57815-91ED-43cb-92C2-25804820EDAC}">
                  <c15:fullRef>
                    <c15:sqref>Sheet1!$B$1:$H$1</c15:sqref>
                  </c15:fullRef>
                </c:ext>
              </c:extLst>
              <c:f>Sheet1!$B$1:$F$1</c:f>
              <c:strCache>
                <c:ptCount val="5"/>
                <c:pt idx="0">
                  <c:v>2010</c:v>
                </c:pt>
                <c:pt idx="1">
                  <c:v>2011</c:v>
                </c:pt>
                <c:pt idx="2">
                  <c:v>2012</c:v>
                </c:pt>
                <c:pt idx="3">
                  <c:v>2013</c:v>
                </c:pt>
                <c:pt idx="4">
                  <c:v>2014</c:v>
                </c:pt>
              </c:strCache>
            </c:strRef>
          </c:cat>
          <c:val>
            <c:numRef>
              <c:extLst>
                <c:ext xmlns:c15="http://schemas.microsoft.com/office/drawing/2012/chart" uri="{02D57815-91ED-43cb-92C2-25804820EDAC}">
                  <c15:fullRef>
                    <c15:sqref>Sheet1!$B$2:$H$2</c15:sqref>
                  </c15:fullRef>
                </c:ext>
              </c:extLst>
              <c:f>Sheet1!$B$2:$F$2</c:f>
              <c:numCache>
                <c:formatCode>0.00</c:formatCode>
                <c:ptCount val="5"/>
                <c:pt idx="0">
                  <c:v>-0.77739730555151709</c:v>
                </c:pt>
                <c:pt idx="1">
                  <c:v>-2.3677863795653451</c:v>
                </c:pt>
                <c:pt idx="2">
                  <c:v>-0.5841249044655541</c:v>
                </c:pt>
                <c:pt idx="3">
                  <c:v>-0.53127230794574132</c:v>
                </c:pt>
                <c:pt idx="4">
                  <c:v>-0.6031163310653227</c:v>
                </c:pt>
              </c:numCache>
            </c:numRef>
          </c:val>
          <c:smooth val="0"/>
        </c:ser>
        <c:ser>
          <c:idx val="1"/>
          <c:order val="1"/>
          <c:tx>
            <c:strRef>
              <c:f>Sheet1!$A$3</c:f>
              <c:strCache>
                <c:ptCount val="1"/>
                <c:pt idx="0">
                  <c:v>БВП</c:v>
                </c:pt>
              </c:strCache>
            </c:strRef>
          </c:tx>
          <c:spPr>
            <a:ln w="28575" cap="rnd">
              <a:solidFill>
                <a:srgbClr val="FF0000"/>
              </a:solidFill>
              <a:round/>
            </a:ln>
            <a:effectLst/>
          </c:spPr>
          <c:marker>
            <c:symbol val="square"/>
            <c:size val="6"/>
            <c:spPr>
              <a:solidFill>
                <a:schemeClr val="accent2"/>
              </a:solidFill>
              <a:ln w="28575">
                <a:solidFill>
                  <a:srgbClr val="FF0000"/>
                </a:solidFill>
                <a:round/>
              </a:ln>
              <a:effectLst/>
            </c:spPr>
          </c:marker>
          <c:dLbls>
            <c:dLbl>
              <c:idx val="4"/>
              <c:layout/>
              <c:dLblPos val="r"/>
              <c:showLegendKey val="0"/>
              <c:showVal val="0"/>
              <c:showCatName val="0"/>
              <c:showSerName val="1"/>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bg-BG"/>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c:ext xmlns:c15="http://schemas.microsoft.com/office/drawing/2012/chart" uri="{02D57815-91ED-43cb-92C2-25804820EDAC}">
                  <c15:fullRef>
                    <c15:sqref>Sheet1!$B$1:$H$1</c15:sqref>
                  </c15:fullRef>
                </c:ext>
              </c:extLst>
              <c:f>Sheet1!$B$1:$F$1</c:f>
              <c:strCache>
                <c:ptCount val="5"/>
                <c:pt idx="0">
                  <c:v>2010</c:v>
                </c:pt>
                <c:pt idx="1">
                  <c:v>2011</c:v>
                </c:pt>
                <c:pt idx="2">
                  <c:v>2012</c:v>
                </c:pt>
                <c:pt idx="3">
                  <c:v>2013</c:v>
                </c:pt>
                <c:pt idx="4">
                  <c:v>2014</c:v>
                </c:pt>
              </c:strCache>
            </c:strRef>
          </c:cat>
          <c:val>
            <c:numRef>
              <c:extLst>
                <c:ext xmlns:c15="http://schemas.microsoft.com/office/drawing/2012/chart" uri="{02D57815-91ED-43cb-92C2-25804820EDAC}">
                  <c15:fullRef>
                    <c15:sqref>Sheet1!$B$3:$H$3</c15:sqref>
                  </c15:fullRef>
                </c:ext>
              </c:extLst>
              <c:f>Sheet1!$B$3:$F$3</c:f>
              <c:numCache>
                <c:formatCode>0.00</c:formatCode>
                <c:ptCount val="5"/>
                <c:pt idx="0">
                  <c:v>-1.4041417129662932</c:v>
                </c:pt>
                <c:pt idx="1">
                  <c:v>3.2039460203155699</c:v>
                </c:pt>
                <c:pt idx="2">
                  <c:v>6.8031938279133612</c:v>
                </c:pt>
                <c:pt idx="3">
                  <c:v>3.6928347585913883</c:v>
                </c:pt>
                <c:pt idx="4">
                  <c:v>8.4518946330462086E-2</c:v>
                </c:pt>
              </c:numCache>
            </c:numRef>
          </c:val>
          <c:smooth val="0"/>
        </c:ser>
        <c:ser>
          <c:idx val="2"/>
          <c:order val="2"/>
          <c:tx>
            <c:strRef>
              <c:f>Sheet1!$A$4</c:f>
              <c:strCache>
                <c:ptCount val="1"/>
                <c:pt idx="0">
                  <c:v>Приходи от здравноосигурителни вноски</c:v>
                </c:pt>
              </c:strCache>
            </c:strRef>
          </c:tx>
          <c:spPr>
            <a:ln w="28575" cap="rnd">
              <a:solidFill>
                <a:srgbClr val="00B050"/>
              </a:solidFill>
              <a:round/>
            </a:ln>
            <a:effectLst/>
          </c:spPr>
          <c:marker>
            <c:symbol val="triangle"/>
            <c:size val="6"/>
            <c:spPr>
              <a:solidFill>
                <a:schemeClr val="accent3"/>
              </a:solidFill>
              <a:ln w="28575">
                <a:solidFill>
                  <a:srgbClr val="00B050"/>
                </a:solidFill>
                <a:round/>
              </a:ln>
              <a:effectLst/>
            </c:spPr>
          </c:marker>
          <c:dLbls>
            <c:dLbl>
              <c:idx val="4"/>
              <c:layout/>
              <c:dLblPos val="r"/>
              <c:showLegendKey val="0"/>
              <c:showVal val="0"/>
              <c:showCatName val="0"/>
              <c:showSerName val="1"/>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t" anchorCtr="0">
                <a:spAutoFit/>
              </a:bodyPr>
              <a:lstStyle/>
              <a:p>
                <a:pPr>
                  <a:defRPr sz="1197" b="0" i="0" u="none" strike="noStrike" kern="1200" baseline="0">
                    <a:solidFill>
                      <a:schemeClr val="dk1">
                        <a:lumMod val="65000"/>
                        <a:lumOff val="35000"/>
                      </a:schemeClr>
                    </a:solidFill>
                    <a:latin typeface="+mn-lt"/>
                    <a:ea typeface="+mn-ea"/>
                    <a:cs typeface="+mn-cs"/>
                  </a:defRPr>
                </a:pPr>
                <a:endParaRPr lang="bg-BG"/>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c:ext xmlns:c15="http://schemas.microsoft.com/office/drawing/2012/chart" uri="{02D57815-91ED-43cb-92C2-25804820EDAC}">
                  <c15:fullRef>
                    <c15:sqref>Sheet1!$B$1:$H$1</c15:sqref>
                  </c15:fullRef>
                </c:ext>
              </c:extLst>
              <c:f>Sheet1!$B$1:$F$1</c:f>
              <c:strCache>
                <c:ptCount val="5"/>
                <c:pt idx="0">
                  <c:v>2010</c:v>
                </c:pt>
                <c:pt idx="1">
                  <c:v>2011</c:v>
                </c:pt>
                <c:pt idx="2">
                  <c:v>2012</c:v>
                </c:pt>
                <c:pt idx="3">
                  <c:v>2013</c:v>
                </c:pt>
                <c:pt idx="4">
                  <c:v>2014</c:v>
                </c:pt>
              </c:strCache>
            </c:strRef>
          </c:cat>
          <c:val>
            <c:numRef>
              <c:extLst>
                <c:ext xmlns:c15="http://schemas.microsoft.com/office/drawing/2012/chart" uri="{02D57815-91ED-43cb-92C2-25804820EDAC}">
                  <c15:fullRef>
                    <c15:sqref>Sheet1!$B$4:$H$4</c15:sqref>
                  </c15:fullRef>
                </c:ext>
              </c:extLst>
              <c:f>Sheet1!$B$4:$F$4</c:f>
              <c:numCache>
                <c:formatCode>0.00</c:formatCode>
                <c:ptCount val="5"/>
                <c:pt idx="0">
                  <c:v>17.408825371958358</c:v>
                </c:pt>
                <c:pt idx="1">
                  <c:v>1.8490806743375146</c:v>
                </c:pt>
                <c:pt idx="2">
                  <c:v>2.3580771958191775</c:v>
                </c:pt>
                <c:pt idx="3">
                  <c:v>2.8406395729186471</c:v>
                </c:pt>
                <c:pt idx="4">
                  <c:v>5.7722827829432646</c:v>
                </c:pt>
              </c:numCache>
            </c:numRef>
          </c:val>
          <c:smooth val="0"/>
        </c:ser>
        <c:ser>
          <c:idx val="3"/>
          <c:order val="3"/>
          <c:tx>
            <c:strRef>
              <c:f>Sheet1!$A$5</c:f>
              <c:strCache>
                <c:ptCount val="1"/>
                <c:pt idx="0">
                  <c:v>Разходи на НЗОК</c:v>
                </c:pt>
              </c:strCache>
            </c:strRef>
          </c:tx>
          <c:spPr>
            <a:ln w="28575" cap="rnd">
              <a:solidFill>
                <a:schemeClr val="accent4"/>
              </a:solidFill>
              <a:round/>
            </a:ln>
            <a:effectLst/>
          </c:spPr>
          <c:marker>
            <c:symbol val="x"/>
            <c:size val="6"/>
            <c:spPr>
              <a:noFill/>
              <a:ln w="28575">
                <a:solidFill>
                  <a:schemeClr val="accent4"/>
                </a:solidFill>
                <a:round/>
              </a:ln>
              <a:effectLst/>
            </c:spPr>
          </c:marker>
          <c:dLbls>
            <c:dLbl>
              <c:idx val="4"/>
              <c:layout/>
              <c:dLblPos val="t"/>
              <c:showLegendKey val="0"/>
              <c:showVal val="0"/>
              <c:showCatName val="0"/>
              <c:showSerName val="1"/>
              <c:showPercent val="0"/>
              <c:showBubbleSize val="0"/>
              <c:extLst>
                <c:ext xmlns:c15="http://schemas.microsoft.com/office/drawing/2012/chart" uri="{CE6537A1-D6FC-4f65-9D91-7224C49458BB}">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bg-BG"/>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extLst>
                <c:ext xmlns:c15="http://schemas.microsoft.com/office/drawing/2012/chart" uri="{02D57815-91ED-43cb-92C2-25804820EDAC}">
                  <c15:fullRef>
                    <c15:sqref>Sheet1!$B$1:$H$1</c15:sqref>
                  </c15:fullRef>
                </c:ext>
              </c:extLst>
              <c:f>Sheet1!$B$1:$F$1</c:f>
              <c:strCache>
                <c:ptCount val="5"/>
                <c:pt idx="0">
                  <c:v>2010</c:v>
                </c:pt>
                <c:pt idx="1">
                  <c:v>2011</c:v>
                </c:pt>
                <c:pt idx="2">
                  <c:v>2012</c:v>
                </c:pt>
                <c:pt idx="3">
                  <c:v>2013</c:v>
                </c:pt>
                <c:pt idx="4">
                  <c:v>2014</c:v>
                </c:pt>
              </c:strCache>
            </c:strRef>
          </c:cat>
          <c:val>
            <c:numRef>
              <c:extLst>
                <c:ext xmlns:c15="http://schemas.microsoft.com/office/drawing/2012/chart" uri="{02D57815-91ED-43cb-92C2-25804820EDAC}">
                  <c15:fullRef>
                    <c15:sqref>Sheet1!$B$5:$H$5</c15:sqref>
                  </c15:fullRef>
                </c:ext>
              </c:extLst>
              <c:f>Sheet1!$B$5:$F$5</c:f>
              <c:numCache>
                <c:formatCode>#,##0.00</c:formatCode>
                <c:ptCount val="5"/>
                <c:pt idx="0">
                  <c:v>16.633501112021534</c:v>
                </c:pt>
                <c:pt idx="1">
                  <c:v>12.399638699317535</c:v>
                </c:pt>
                <c:pt idx="2">
                  <c:v>6.4333229162016181</c:v>
                </c:pt>
                <c:pt idx="3">
                  <c:v>14.970637583892625</c:v>
                </c:pt>
                <c:pt idx="4">
                  <c:v>15.702871319639542</c:v>
                </c:pt>
              </c:numCache>
            </c:numRef>
          </c:val>
          <c:smooth val="0"/>
        </c:ser>
        <c:dLbls>
          <c:showLegendKey val="0"/>
          <c:showVal val="0"/>
          <c:showCatName val="0"/>
          <c:showSerName val="0"/>
          <c:showPercent val="0"/>
          <c:showBubbleSize val="0"/>
        </c:dLbls>
        <c:marker val="1"/>
        <c:smooth val="0"/>
        <c:axId val="-1317459536"/>
        <c:axId val="-1530444944"/>
      </c:lineChart>
      <c:catAx>
        <c:axId val="-1317459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bg-BG"/>
          </a:p>
        </c:txPr>
        <c:crossAx val="-1530444944"/>
        <c:crosses val="autoZero"/>
        <c:auto val="1"/>
        <c:lblAlgn val="ctr"/>
        <c:lblOffset val="100"/>
        <c:noMultiLvlLbl val="0"/>
      </c:catAx>
      <c:valAx>
        <c:axId val="-1530444944"/>
        <c:scaling>
          <c:orientation val="minMax"/>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317459536"/>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bg-BG"/>
          </a:p>
        </c:txPr>
      </c:dTable>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37866354044551"/>
          <c:y val="3.5914010816902757E-2"/>
          <c:w val="0.66896834701055097"/>
          <c:h val="0.68703028815504563"/>
        </c:manualLayout>
      </c:layout>
      <c:lineChart>
        <c:grouping val="standard"/>
        <c:varyColors val="0"/>
        <c:ser>
          <c:idx val="0"/>
          <c:order val="0"/>
          <c:tx>
            <c:strRef>
              <c:f>Sheet1!$A$2</c:f>
              <c:strCache>
                <c:ptCount val="1"/>
                <c:pt idx="0">
                  <c:v>Приходи от здравноосигурителни вноски</c:v>
                </c:pt>
              </c:strCache>
            </c:strRef>
          </c:tx>
          <c:spPr>
            <a:ln w="38100" cap="rnd">
              <a:solidFill>
                <a:schemeClr val="accent2"/>
              </a:solidFill>
              <a:round/>
            </a:ln>
            <a:effectLst/>
          </c:spPr>
          <c:marker>
            <c:symbol val="diamond"/>
            <c:size val="6"/>
            <c:spPr>
              <a:solidFill>
                <a:schemeClr val="accent2"/>
              </a:solidFill>
              <a:ln w="38100">
                <a:solidFill>
                  <a:schemeClr val="accent2"/>
                </a:solidFill>
                <a:round/>
              </a:ln>
              <a:effectLst/>
            </c:spPr>
          </c:marker>
          <c:cat>
            <c:strRef>
              <c:extLst>
                <c:ext xmlns:c15="http://schemas.microsoft.com/office/drawing/2012/chart" uri="{02D57815-91ED-43cb-92C2-25804820EDAC}">
                  <c15:fullRef>
                    <c15:sqref>Sheet1!$B$1:$J$1</c15:sqref>
                  </c15:fullRef>
                </c:ext>
              </c:extLst>
              <c:f>(Sheet1!$B$1:$G$1,Sheet1!$I$1:$J$1)</c:f>
              <c:strCache>
                <c:ptCount val="8"/>
                <c:pt idx="0">
                  <c:v>2009</c:v>
                </c:pt>
                <c:pt idx="1">
                  <c:v>2010</c:v>
                </c:pt>
                <c:pt idx="2">
                  <c:v>2011</c:v>
                </c:pt>
                <c:pt idx="3">
                  <c:v>2012</c:v>
                </c:pt>
                <c:pt idx="4">
                  <c:v>2013</c:v>
                </c:pt>
                <c:pt idx="5">
                  <c:v>2014</c:v>
                </c:pt>
                <c:pt idx="6">
                  <c:v>2020</c:v>
                </c:pt>
                <c:pt idx="7">
                  <c:v>Прогноза СБ</c:v>
                </c:pt>
              </c:strCache>
            </c:strRef>
          </c:cat>
          <c:val>
            <c:numRef>
              <c:extLst>
                <c:ext xmlns:c15="http://schemas.microsoft.com/office/drawing/2012/chart" uri="{02D57815-91ED-43cb-92C2-25804820EDAC}">
                  <c15:fullRef>
                    <c15:sqref>Sheet1!$B$2:$J$2</c15:sqref>
                  </c15:fullRef>
                </c:ext>
              </c:extLst>
              <c:f>(Sheet1!$B$2:$G$2,Sheet1!$I$2:$J$2)</c:f>
              <c:numCache>
                <c:formatCode>#,##0</c:formatCode>
                <c:ptCount val="8"/>
                <c:pt idx="0">
                  <c:v>2180.4859999999999</c:v>
                </c:pt>
                <c:pt idx="1">
                  <c:v>2560.0830000000001</c:v>
                </c:pt>
                <c:pt idx="2">
                  <c:v>2607.4209999999998</c:v>
                </c:pt>
                <c:pt idx="3">
                  <c:v>2668.9059999999999</c:v>
                </c:pt>
                <c:pt idx="4">
                  <c:v>2744.72</c:v>
                </c:pt>
                <c:pt idx="5">
                  <c:v>2903.1529999999998</c:v>
                </c:pt>
                <c:pt idx="6">
                  <c:v>3366.232246734417</c:v>
                </c:pt>
                <c:pt idx="7" formatCode="0">
                  <c:v>3469</c:v>
                </c:pt>
              </c:numCache>
            </c:numRef>
          </c:val>
          <c:smooth val="0"/>
          <c:extLst/>
        </c:ser>
        <c:ser>
          <c:idx val="1"/>
          <c:order val="1"/>
          <c:tx>
            <c:strRef>
              <c:f>Sheet1!$A$3</c:f>
              <c:strCache>
                <c:ptCount val="1"/>
                <c:pt idx="0">
                  <c:v>Разходи на НЗОК</c:v>
                </c:pt>
              </c:strCache>
            </c:strRef>
          </c:tx>
          <c:spPr>
            <a:ln w="38100" cap="rnd">
              <a:solidFill>
                <a:schemeClr val="accent4"/>
              </a:solidFill>
              <a:round/>
            </a:ln>
            <a:effectLst/>
          </c:spPr>
          <c:marker>
            <c:symbol val="square"/>
            <c:size val="6"/>
            <c:spPr>
              <a:solidFill>
                <a:schemeClr val="accent4"/>
              </a:solidFill>
              <a:ln w="38100">
                <a:solidFill>
                  <a:schemeClr val="accent4"/>
                </a:solidFill>
                <a:round/>
              </a:ln>
              <a:effectLst/>
            </c:spPr>
          </c:marker>
          <c:cat>
            <c:strRef>
              <c:extLst>
                <c:ext xmlns:c15="http://schemas.microsoft.com/office/drawing/2012/chart" uri="{02D57815-91ED-43cb-92C2-25804820EDAC}">
                  <c15:fullRef>
                    <c15:sqref>Sheet1!$B$1:$J$1</c15:sqref>
                  </c15:fullRef>
                </c:ext>
              </c:extLst>
              <c:f>(Sheet1!$B$1:$G$1,Sheet1!$I$1:$J$1)</c:f>
              <c:strCache>
                <c:ptCount val="8"/>
                <c:pt idx="0">
                  <c:v>2009</c:v>
                </c:pt>
                <c:pt idx="1">
                  <c:v>2010</c:v>
                </c:pt>
                <c:pt idx="2">
                  <c:v>2011</c:v>
                </c:pt>
                <c:pt idx="3">
                  <c:v>2012</c:v>
                </c:pt>
                <c:pt idx="4">
                  <c:v>2013</c:v>
                </c:pt>
                <c:pt idx="5">
                  <c:v>2014</c:v>
                </c:pt>
                <c:pt idx="6">
                  <c:v>2020</c:v>
                </c:pt>
                <c:pt idx="7">
                  <c:v>Прогноза СБ</c:v>
                </c:pt>
              </c:strCache>
            </c:strRef>
          </c:cat>
          <c:val>
            <c:numRef>
              <c:extLst>
                <c:ext xmlns:c15="http://schemas.microsoft.com/office/drawing/2012/chart" uri="{02D57815-91ED-43cb-92C2-25804820EDAC}">
                  <c15:fullRef>
                    <c15:sqref>Sheet1!$B$3:$J$3</c15:sqref>
                  </c15:fullRef>
                </c:ext>
              </c:extLst>
              <c:f>(Sheet1!$B$3:$G$3,Sheet1!$I$3:$J$3)</c:f>
              <c:numCache>
                <c:formatCode>#,##0</c:formatCode>
                <c:ptCount val="8"/>
                <c:pt idx="0">
                  <c:v>1708.6000000000001</c:v>
                </c:pt>
                <c:pt idx="1">
                  <c:v>1992.8</c:v>
                </c:pt>
                <c:pt idx="2">
                  <c:v>2239.8999999999996</c:v>
                </c:pt>
                <c:pt idx="3">
                  <c:v>2384</c:v>
                </c:pt>
                <c:pt idx="4">
                  <c:v>2740.9</c:v>
                </c:pt>
                <c:pt idx="5">
                  <c:v>3171.3</c:v>
                </c:pt>
                <c:pt idx="6">
                  <c:v>3858.6656983814023</c:v>
                </c:pt>
                <c:pt idx="7" formatCode="0">
                  <c:v>4379</c:v>
                </c:pt>
              </c:numCache>
            </c:numRef>
          </c:val>
          <c:smooth val="0"/>
          <c:extLst/>
        </c:ser>
        <c:ser>
          <c:idx val="2"/>
          <c:order val="2"/>
          <c:tx>
            <c:strRef>
              <c:f>Sheet1!$A$4</c:f>
              <c:strCache>
                <c:ptCount val="1"/>
                <c:pt idx="0">
                  <c:v>Разлика</c:v>
                </c:pt>
              </c:strCache>
            </c:strRef>
          </c:tx>
          <c:spPr>
            <a:ln w="38100" cap="rnd">
              <a:solidFill>
                <a:schemeClr val="accent6"/>
              </a:solidFill>
              <a:round/>
            </a:ln>
            <a:effectLst/>
          </c:spPr>
          <c:marker>
            <c:symbol val="triangle"/>
            <c:size val="6"/>
            <c:spPr>
              <a:solidFill>
                <a:schemeClr val="accent6"/>
              </a:solidFill>
              <a:ln w="38100">
                <a:solidFill>
                  <a:schemeClr val="accent6"/>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extLst>
                <c:ext xmlns:c15="http://schemas.microsoft.com/office/drawing/2012/chart" uri="{02D57815-91ED-43cb-92C2-25804820EDAC}">
                  <c15:fullRef>
                    <c15:sqref>Sheet1!$B$1:$J$1</c15:sqref>
                  </c15:fullRef>
                </c:ext>
              </c:extLst>
              <c:f>(Sheet1!$B$1:$G$1,Sheet1!$I$1:$J$1)</c:f>
              <c:strCache>
                <c:ptCount val="8"/>
                <c:pt idx="0">
                  <c:v>2009</c:v>
                </c:pt>
                <c:pt idx="1">
                  <c:v>2010</c:v>
                </c:pt>
                <c:pt idx="2">
                  <c:v>2011</c:v>
                </c:pt>
                <c:pt idx="3">
                  <c:v>2012</c:v>
                </c:pt>
                <c:pt idx="4">
                  <c:v>2013</c:v>
                </c:pt>
                <c:pt idx="5">
                  <c:v>2014</c:v>
                </c:pt>
                <c:pt idx="6">
                  <c:v>2020</c:v>
                </c:pt>
                <c:pt idx="7">
                  <c:v>Прогноза СБ</c:v>
                </c:pt>
              </c:strCache>
            </c:strRef>
          </c:cat>
          <c:val>
            <c:numRef>
              <c:extLst>
                <c:ext xmlns:c15="http://schemas.microsoft.com/office/drawing/2012/chart" uri="{02D57815-91ED-43cb-92C2-25804820EDAC}">
                  <c15:fullRef>
                    <c15:sqref>Sheet1!$B$4:$J$4</c15:sqref>
                  </c15:fullRef>
                </c:ext>
              </c:extLst>
              <c:f>(Sheet1!$B$4:$G$4,Sheet1!$I$4:$J$4)</c:f>
              <c:numCache>
                <c:formatCode>#,##0</c:formatCode>
                <c:ptCount val="8"/>
                <c:pt idx="0">
                  <c:v>471.88599999999974</c:v>
                </c:pt>
                <c:pt idx="1">
                  <c:v>567.28300000000013</c:v>
                </c:pt>
                <c:pt idx="2">
                  <c:v>367.52100000000019</c:v>
                </c:pt>
                <c:pt idx="3">
                  <c:v>284.90599999999995</c:v>
                </c:pt>
                <c:pt idx="4">
                  <c:v>3.819999999999709</c:v>
                </c:pt>
                <c:pt idx="5">
                  <c:v>-268.14700000000039</c:v>
                </c:pt>
                <c:pt idx="6">
                  <c:v>-492.4334516469853</c:v>
                </c:pt>
                <c:pt idx="7" formatCode="0">
                  <c:v>-910</c:v>
                </c:pt>
              </c:numCache>
            </c:numRef>
          </c:val>
          <c:smooth val="0"/>
          <c:extLst/>
        </c:ser>
        <c:dLbls>
          <c:showLegendKey val="0"/>
          <c:showVal val="0"/>
          <c:showCatName val="0"/>
          <c:showSerName val="0"/>
          <c:showPercent val="0"/>
          <c:showBubbleSize val="0"/>
        </c:dLbls>
        <c:marker val="1"/>
        <c:smooth val="0"/>
        <c:axId val="-1264865392"/>
        <c:axId val="-1264865936"/>
      </c:lineChart>
      <c:lineChart>
        <c:grouping val="standard"/>
        <c:varyColors val="0"/>
        <c:ser>
          <c:idx val="3"/>
          <c:order val="3"/>
          <c:tx>
            <c:strRef>
              <c:f>Sheet1!$A$5</c:f>
              <c:strCache>
                <c:ptCount val="1"/>
                <c:pt idx="0">
                  <c:v>Дял на разходите</c:v>
                </c:pt>
              </c:strCache>
            </c:strRef>
          </c:tx>
          <c:spPr>
            <a:ln w="22225" cap="rnd">
              <a:solidFill>
                <a:schemeClr val="accent2">
                  <a:lumMod val="60000"/>
                </a:schemeClr>
              </a:solidFill>
              <a:prstDash val="sysDot"/>
              <a:round/>
            </a:ln>
            <a:effectLst/>
          </c:spPr>
          <c:marker>
            <c:symbol val="circle"/>
            <c:size val="6"/>
            <c:spPr>
              <a:solidFill>
                <a:schemeClr val="accent2">
                  <a:lumMod val="60000"/>
                </a:schemeClr>
              </a:solidFill>
              <a:ln w="9525">
                <a:solidFill>
                  <a:schemeClr val="accent2">
                    <a:lumMod val="60000"/>
                  </a:schemeClr>
                </a:solidFill>
                <a:round/>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bg-BG"/>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extLst>
                <c:ext xmlns:c15="http://schemas.microsoft.com/office/drawing/2012/chart" uri="{02D57815-91ED-43cb-92C2-25804820EDAC}">
                  <c15:fullRef>
                    <c15:sqref>Sheet1!$B$1:$J$1</c15:sqref>
                  </c15:fullRef>
                </c:ext>
              </c:extLst>
              <c:f>(Sheet1!$B$1:$G$1,Sheet1!$I$1:$J$1)</c:f>
              <c:strCache>
                <c:ptCount val="8"/>
                <c:pt idx="0">
                  <c:v>2009</c:v>
                </c:pt>
                <c:pt idx="1">
                  <c:v>2010</c:v>
                </c:pt>
                <c:pt idx="2">
                  <c:v>2011</c:v>
                </c:pt>
                <c:pt idx="3">
                  <c:v>2012</c:v>
                </c:pt>
                <c:pt idx="4">
                  <c:v>2013</c:v>
                </c:pt>
                <c:pt idx="5">
                  <c:v>2014</c:v>
                </c:pt>
                <c:pt idx="6">
                  <c:v>2020</c:v>
                </c:pt>
                <c:pt idx="7">
                  <c:v>Прогноза СБ</c:v>
                </c:pt>
              </c:strCache>
            </c:strRef>
          </c:cat>
          <c:val>
            <c:numRef>
              <c:extLst>
                <c:ext xmlns:c15="http://schemas.microsoft.com/office/drawing/2012/chart" uri="{02D57815-91ED-43cb-92C2-25804820EDAC}">
                  <c15:fullRef>
                    <c15:sqref>Sheet1!$B$5:$J$5</c15:sqref>
                  </c15:fullRef>
                </c:ext>
              </c:extLst>
              <c:f>(Sheet1!$B$5:$G$5,Sheet1!$I$5:$J$5)</c:f>
              <c:numCache>
                <c:formatCode>0%</c:formatCode>
                <c:ptCount val="8"/>
                <c:pt idx="0">
                  <c:v>0.78358677836042068</c:v>
                </c:pt>
                <c:pt idx="1">
                  <c:v>0.77841226241492945</c:v>
                </c:pt>
                <c:pt idx="2">
                  <c:v>0.85904807854197685</c:v>
                </c:pt>
                <c:pt idx="3" formatCode="0.00">
                  <c:v>0.89324989340201566</c:v>
                </c:pt>
                <c:pt idx="4" formatCode="0.00">
                  <c:v>0.99860823690576828</c:v>
                </c:pt>
                <c:pt idx="5" formatCode="0.00">
                  <c:v>1.0923640607298342</c:v>
                </c:pt>
                <c:pt idx="6" formatCode="0.00">
                  <c:v>1.1462862380112646</c:v>
                </c:pt>
                <c:pt idx="7" formatCode="0.00">
                  <c:v>1.26</c:v>
                </c:pt>
              </c:numCache>
            </c:numRef>
          </c:val>
          <c:smooth val="0"/>
          <c:extLst/>
        </c:ser>
        <c:ser>
          <c:idx val="4"/>
          <c:order val="4"/>
          <c:tx>
            <c:strRef>
              <c:f>Sheet1!$A$6</c:f>
              <c:strCache>
                <c:ptCount val="1"/>
              </c:strCache>
            </c:strRef>
          </c:tx>
          <c:spPr>
            <a:ln w="22225" cap="rnd">
              <a:solidFill>
                <a:schemeClr val="accent4">
                  <a:lumMod val="60000"/>
                </a:schemeClr>
              </a:solidFill>
              <a:round/>
            </a:ln>
            <a:effectLst/>
          </c:spPr>
          <c:marker>
            <c:symbol val="star"/>
            <c:size val="6"/>
            <c:spPr>
              <a:noFill/>
              <a:ln w="9525">
                <a:solidFill>
                  <a:schemeClr val="accent4">
                    <a:lumMod val="60000"/>
                  </a:schemeClr>
                </a:solidFill>
                <a:round/>
              </a:ln>
              <a:effectLst/>
            </c:spPr>
          </c:marker>
          <c:cat>
            <c:strRef>
              <c:extLst>
                <c:ext xmlns:c15="http://schemas.microsoft.com/office/drawing/2012/chart" uri="{02D57815-91ED-43cb-92C2-25804820EDAC}">
                  <c15:fullRef>
                    <c15:sqref>Sheet1!$B$1:$J$1</c15:sqref>
                  </c15:fullRef>
                </c:ext>
              </c:extLst>
              <c:f>(Sheet1!$B$1:$G$1,Sheet1!$I$1:$J$1)</c:f>
              <c:strCache>
                <c:ptCount val="8"/>
                <c:pt idx="0">
                  <c:v>2009</c:v>
                </c:pt>
                <c:pt idx="1">
                  <c:v>2010</c:v>
                </c:pt>
                <c:pt idx="2">
                  <c:v>2011</c:v>
                </c:pt>
                <c:pt idx="3">
                  <c:v>2012</c:v>
                </c:pt>
                <c:pt idx="4">
                  <c:v>2013</c:v>
                </c:pt>
                <c:pt idx="5">
                  <c:v>2014</c:v>
                </c:pt>
                <c:pt idx="6">
                  <c:v>2020</c:v>
                </c:pt>
                <c:pt idx="7">
                  <c:v>Прогноза СБ</c:v>
                </c:pt>
              </c:strCache>
            </c:strRef>
          </c:cat>
          <c:val>
            <c:numRef>
              <c:extLst>
                <c:ext xmlns:c15="http://schemas.microsoft.com/office/drawing/2012/chart" uri="{02D57815-91ED-43cb-92C2-25804820EDAC}">
                  <c15:fullRef>
                    <c15:sqref>Sheet1!$B$6:$J$6</c15:sqref>
                  </c15:fullRef>
                </c:ext>
              </c:extLst>
              <c:f>(Sheet1!$B$6:$G$6,Sheet1!$I$6:$J$6)</c:f>
              <c:numCache>
                <c:formatCode>General</c:formatCode>
                <c:ptCount val="8"/>
              </c:numCache>
            </c:numRef>
          </c:val>
          <c:smooth val="0"/>
        </c:ser>
        <c:dLbls>
          <c:showLegendKey val="0"/>
          <c:showVal val="0"/>
          <c:showCatName val="0"/>
          <c:showSerName val="0"/>
          <c:showPercent val="0"/>
          <c:showBubbleSize val="0"/>
        </c:dLbls>
        <c:marker val="1"/>
        <c:smooth val="0"/>
        <c:axId val="-1264876272"/>
        <c:axId val="-1264872464"/>
      </c:lineChart>
      <c:catAx>
        <c:axId val="-1264865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bg-BG"/>
          </a:p>
        </c:txPr>
        <c:crossAx val="-1264865936"/>
        <c:crosses val="autoZero"/>
        <c:auto val="1"/>
        <c:lblAlgn val="ctr"/>
        <c:lblOffset val="100"/>
        <c:noMultiLvlLbl val="0"/>
      </c:catAx>
      <c:valAx>
        <c:axId val="-1264865936"/>
        <c:scaling>
          <c:orientation val="minMax"/>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bg-BG" dirty="0" smtClean="0"/>
                  <a:t>в </a:t>
                </a:r>
                <a:r>
                  <a:rPr lang="bg-BG" dirty="0" err="1" smtClean="0"/>
                  <a:t>млн.лв</a:t>
                </a:r>
                <a:r>
                  <a:rPr lang="bg-BG" dirty="0" smtClean="0"/>
                  <a:t>.</a:t>
                </a:r>
                <a:endParaRPr lang="en-US" dirty="0"/>
              </a:p>
            </c:rich>
          </c:tx>
          <c:layout>
            <c:manualLayout>
              <c:xMode val="edge"/>
              <c:yMode val="edge"/>
              <c:x val="0.19802041890133018"/>
              <c:y val="0.23655436557674905"/>
            </c:manualLayout>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bg-BG"/>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264865392"/>
        <c:crosses val="autoZero"/>
        <c:crossBetween val="between"/>
      </c:valAx>
      <c:valAx>
        <c:axId val="-1264872464"/>
        <c:scaling>
          <c:orientation val="minMax"/>
        </c:scaling>
        <c:delete val="0"/>
        <c:axPos val="r"/>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264876272"/>
        <c:crosses val="max"/>
        <c:crossBetween val="between"/>
      </c:valAx>
      <c:catAx>
        <c:axId val="-1264876272"/>
        <c:scaling>
          <c:orientation val="minMax"/>
        </c:scaling>
        <c:delete val="1"/>
        <c:axPos val="b"/>
        <c:numFmt formatCode="General" sourceLinked="1"/>
        <c:majorTickMark val="out"/>
        <c:minorTickMark val="none"/>
        <c:tickLblPos val="nextTo"/>
        <c:crossAx val="-1264872464"/>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bg-BG"/>
          </a:p>
        </c:txPr>
      </c:dTable>
      <c:spPr>
        <a:noFill/>
        <a:ln>
          <a:noFill/>
        </a:ln>
        <a:effectLst/>
      </c:spPr>
    </c:plotArea>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bg-BG" dirty="0" smtClean="0"/>
              <a:t>Разходи</a:t>
            </a:r>
            <a:r>
              <a:rPr lang="bg-BG" baseline="0" dirty="0" smtClean="0"/>
              <a:t> на НЗОК по видове в млн. </a:t>
            </a:r>
            <a:r>
              <a:rPr lang="bg-BG" baseline="0" dirty="0" err="1" smtClean="0"/>
              <a:t>лв</a:t>
            </a:r>
            <a:endParaRPr lang="en-US" dirty="0"/>
          </a:p>
        </c:rich>
      </c:tx>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9.1124511295888042E-2"/>
          <c:y val="3.7693742419588491E-2"/>
          <c:w val="0.67514340464025402"/>
          <c:h val="0.80526191833833372"/>
        </c:manualLayout>
      </c:layout>
      <c:line3DChart>
        <c:grouping val="standard"/>
        <c:varyColors val="0"/>
        <c:ser>
          <c:idx val="4"/>
          <c:order val="0"/>
          <c:tx>
            <c:strRef>
              <c:f>Sheet4!$J$6</c:f>
              <c:strCache>
                <c:ptCount val="1"/>
                <c:pt idx="0">
                  <c:v>Общо други (ПМИ, СИП, ДП, МДД)</c:v>
                </c:pt>
              </c:strCache>
            </c:strRef>
          </c:tx>
          <c:cat>
            <c:strRef>
              <c:f>Sheet4!$K$1:$R$1</c:f>
              <c:strCache>
                <c:ptCount val="8"/>
                <c:pt idx="0">
                  <c:v>2009</c:v>
                </c:pt>
                <c:pt idx="1">
                  <c:v>2010</c:v>
                </c:pt>
                <c:pt idx="2">
                  <c:v>2011</c:v>
                </c:pt>
                <c:pt idx="3">
                  <c:v>2012</c:v>
                </c:pt>
                <c:pt idx="4">
                  <c:v>2013</c:v>
                </c:pt>
                <c:pt idx="5">
                  <c:v>2014</c:v>
                </c:pt>
                <c:pt idx="6">
                  <c:v>2015</c:v>
                </c:pt>
                <c:pt idx="7">
                  <c:v>2020</c:v>
                </c:pt>
              </c:strCache>
            </c:strRef>
          </c:cat>
          <c:val>
            <c:numRef>
              <c:f>Sheet4!$K$6:$R$6</c:f>
              <c:numCache>
                <c:formatCode>#,##0</c:formatCode>
                <c:ptCount val="8"/>
                <c:pt idx="0">
                  <c:v>391.2</c:v>
                </c:pt>
                <c:pt idx="1">
                  <c:v>474.9</c:v>
                </c:pt>
                <c:pt idx="2">
                  <c:v>484</c:v>
                </c:pt>
                <c:pt idx="3">
                  <c:v>530.20000000000005</c:v>
                </c:pt>
                <c:pt idx="4">
                  <c:v>542.1</c:v>
                </c:pt>
                <c:pt idx="5">
                  <c:v>559.9</c:v>
                </c:pt>
                <c:pt idx="6">
                  <c:v>558</c:v>
                </c:pt>
                <c:pt idx="7">
                  <c:v>715.42071083054316</c:v>
                </c:pt>
              </c:numCache>
            </c:numRef>
          </c:val>
          <c:smooth val="0"/>
        </c:ser>
        <c:ser>
          <c:idx val="5"/>
          <c:order val="1"/>
          <c:tx>
            <c:strRef>
              <c:f>Sheet4!$J$7</c:f>
              <c:strCache>
                <c:ptCount val="1"/>
                <c:pt idx="0">
                  <c:v>Лекарствени продукти, медицински изделия и диетични храни</c:v>
                </c:pt>
              </c:strCache>
            </c:strRef>
          </c:tx>
          <c:cat>
            <c:strRef>
              <c:f>Sheet4!$K$1:$R$1</c:f>
              <c:strCache>
                <c:ptCount val="8"/>
                <c:pt idx="0">
                  <c:v>2009</c:v>
                </c:pt>
                <c:pt idx="1">
                  <c:v>2010</c:v>
                </c:pt>
                <c:pt idx="2">
                  <c:v>2011</c:v>
                </c:pt>
                <c:pt idx="3">
                  <c:v>2012</c:v>
                </c:pt>
                <c:pt idx="4">
                  <c:v>2013</c:v>
                </c:pt>
                <c:pt idx="5">
                  <c:v>2014</c:v>
                </c:pt>
                <c:pt idx="6">
                  <c:v>2015</c:v>
                </c:pt>
                <c:pt idx="7">
                  <c:v>2020</c:v>
                </c:pt>
              </c:strCache>
            </c:strRef>
          </c:cat>
          <c:val>
            <c:numRef>
              <c:f>Sheet4!$K$7:$R$7</c:f>
              <c:numCache>
                <c:formatCode>#,##0</c:formatCode>
                <c:ptCount val="8"/>
                <c:pt idx="0">
                  <c:v>325.60000000000002</c:v>
                </c:pt>
                <c:pt idx="1">
                  <c:v>366.1</c:v>
                </c:pt>
                <c:pt idx="2">
                  <c:v>524.5</c:v>
                </c:pt>
                <c:pt idx="3">
                  <c:v>484.1</c:v>
                </c:pt>
                <c:pt idx="4">
                  <c:v>553.29999999999995</c:v>
                </c:pt>
                <c:pt idx="5">
                  <c:v>629.20000000000005</c:v>
                </c:pt>
                <c:pt idx="6">
                  <c:v>544.20000000000005</c:v>
                </c:pt>
                <c:pt idx="7">
                  <c:v>1005.682314243267</c:v>
                </c:pt>
              </c:numCache>
            </c:numRef>
          </c:val>
          <c:smooth val="0"/>
        </c:ser>
        <c:ser>
          <c:idx val="6"/>
          <c:order val="2"/>
          <c:tx>
            <c:strRef>
              <c:f>Sheet4!$J$8</c:f>
              <c:strCache>
                <c:ptCount val="1"/>
                <c:pt idx="0">
                  <c:v>Болнична помощ</c:v>
                </c:pt>
              </c:strCache>
            </c:strRef>
          </c:tx>
          <c:cat>
            <c:strRef>
              <c:f>Sheet4!$K$1:$R$1</c:f>
              <c:strCache>
                <c:ptCount val="8"/>
                <c:pt idx="0">
                  <c:v>2009</c:v>
                </c:pt>
                <c:pt idx="1">
                  <c:v>2010</c:v>
                </c:pt>
                <c:pt idx="2">
                  <c:v>2011</c:v>
                </c:pt>
                <c:pt idx="3">
                  <c:v>2012</c:v>
                </c:pt>
                <c:pt idx="4">
                  <c:v>2013</c:v>
                </c:pt>
                <c:pt idx="5">
                  <c:v>2014</c:v>
                </c:pt>
                <c:pt idx="6">
                  <c:v>2015</c:v>
                </c:pt>
                <c:pt idx="7">
                  <c:v>2020</c:v>
                </c:pt>
              </c:strCache>
            </c:strRef>
          </c:cat>
          <c:val>
            <c:numRef>
              <c:f>Sheet4!$K$8:$R$8</c:f>
              <c:numCache>
                <c:formatCode>#,##0</c:formatCode>
                <c:ptCount val="8"/>
                <c:pt idx="0">
                  <c:v>977.6</c:v>
                </c:pt>
                <c:pt idx="1">
                  <c:v>1135.7</c:v>
                </c:pt>
                <c:pt idx="2">
                  <c:v>1216.2</c:v>
                </c:pt>
                <c:pt idx="3">
                  <c:v>1332.5</c:v>
                </c:pt>
                <c:pt idx="4">
                  <c:v>1383.3</c:v>
                </c:pt>
                <c:pt idx="5">
                  <c:v>1603.2</c:v>
                </c:pt>
                <c:pt idx="6">
                  <c:v>1282.9000000000001</c:v>
                </c:pt>
                <c:pt idx="7">
                  <c:v>1741.806762726713</c:v>
                </c:pt>
              </c:numCache>
            </c:numRef>
          </c:val>
          <c:smooth val="0"/>
        </c:ser>
        <c:ser>
          <c:idx val="7"/>
          <c:order val="3"/>
          <c:tx>
            <c:strRef>
              <c:f>Sheet4!$J$9</c:f>
              <c:strCache>
                <c:ptCount val="1"/>
                <c:pt idx="0">
                  <c:v>Общо разходи НЗОК</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Sheet4!$K$1:$R$1</c:f>
              <c:strCache>
                <c:ptCount val="8"/>
                <c:pt idx="0">
                  <c:v>2009</c:v>
                </c:pt>
                <c:pt idx="1">
                  <c:v>2010</c:v>
                </c:pt>
                <c:pt idx="2">
                  <c:v>2011</c:v>
                </c:pt>
                <c:pt idx="3">
                  <c:v>2012</c:v>
                </c:pt>
                <c:pt idx="4">
                  <c:v>2013</c:v>
                </c:pt>
                <c:pt idx="5">
                  <c:v>2014</c:v>
                </c:pt>
                <c:pt idx="6">
                  <c:v>2015</c:v>
                </c:pt>
                <c:pt idx="7">
                  <c:v>2020</c:v>
                </c:pt>
              </c:strCache>
            </c:strRef>
          </c:cat>
          <c:val>
            <c:numRef>
              <c:f>Sheet4!$K$9:$R$9</c:f>
              <c:numCache>
                <c:formatCode>#,##0</c:formatCode>
                <c:ptCount val="8"/>
                <c:pt idx="0">
                  <c:v>1708.6000000000001</c:v>
                </c:pt>
                <c:pt idx="1">
                  <c:v>1992.8</c:v>
                </c:pt>
                <c:pt idx="2">
                  <c:v>2239.8999999999996</c:v>
                </c:pt>
                <c:pt idx="3">
                  <c:v>2384</c:v>
                </c:pt>
                <c:pt idx="4">
                  <c:v>2740.9</c:v>
                </c:pt>
                <c:pt idx="5">
                  <c:v>3171.3</c:v>
                </c:pt>
                <c:pt idx="6">
                  <c:v>2695.1000000000004</c:v>
                </c:pt>
                <c:pt idx="7">
                  <c:v>3858.6656983814023</c:v>
                </c:pt>
              </c:numCache>
            </c:numRef>
          </c:val>
          <c:smooth val="0"/>
        </c:ser>
        <c:dLbls>
          <c:showLegendKey val="0"/>
          <c:showVal val="0"/>
          <c:showCatName val="0"/>
          <c:showSerName val="0"/>
          <c:showPercent val="0"/>
          <c:showBubbleSize val="0"/>
        </c:dLbls>
        <c:dropLines/>
        <c:axId val="-1264870288"/>
        <c:axId val="-1264868112"/>
        <c:axId val="-1309428784"/>
      </c:line3DChart>
      <c:catAx>
        <c:axId val="-1264870288"/>
        <c:scaling>
          <c:orientation val="minMax"/>
        </c:scaling>
        <c:delete val="0"/>
        <c:axPos val="b"/>
        <c:numFmt formatCode="General" sourceLinked="0"/>
        <c:majorTickMark val="none"/>
        <c:minorTickMark val="none"/>
        <c:tickLblPos val="nextTo"/>
        <c:crossAx val="-1264868112"/>
        <c:crosses val="autoZero"/>
        <c:auto val="1"/>
        <c:lblAlgn val="ctr"/>
        <c:lblOffset val="100"/>
        <c:noMultiLvlLbl val="0"/>
      </c:catAx>
      <c:valAx>
        <c:axId val="-1264868112"/>
        <c:scaling>
          <c:orientation val="minMax"/>
        </c:scaling>
        <c:delete val="0"/>
        <c:axPos val="l"/>
        <c:majorGridlines/>
        <c:title>
          <c:tx>
            <c:rich>
              <a:bodyPr/>
              <a:lstStyle/>
              <a:p>
                <a:pPr>
                  <a:defRPr/>
                </a:pPr>
                <a:r>
                  <a:rPr lang="bg-BG"/>
                  <a:t>млн.лв.</a:t>
                </a:r>
                <a:endParaRPr lang="en-US"/>
              </a:p>
            </c:rich>
          </c:tx>
          <c:layout/>
          <c:overlay val="0"/>
        </c:title>
        <c:numFmt formatCode="#,##0" sourceLinked="1"/>
        <c:majorTickMark val="out"/>
        <c:minorTickMark val="none"/>
        <c:tickLblPos val="nextTo"/>
        <c:crossAx val="-1264870288"/>
        <c:crosses val="autoZero"/>
        <c:crossBetween val="between"/>
      </c:valAx>
      <c:serAx>
        <c:axId val="-1309428784"/>
        <c:scaling>
          <c:orientation val="minMax"/>
        </c:scaling>
        <c:delete val="1"/>
        <c:axPos val="b"/>
        <c:majorTickMark val="none"/>
        <c:minorTickMark val="none"/>
        <c:tickLblPos val="none"/>
        <c:crossAx val="-1264868112"/>
        <c:crosses val="autoZero"/>
      </c:serAx>
      <c:spPr>
        <a:solidFill>
          <a:sysClr val="window" lastClr="FFFFFF"/>
        </a:solidFill>
        <a:ln w="12700" cap="flat" cmpd="sng" algn="ctr">
          <a:solidFill>
            <a:srgbClr val="5B9BD5"/>
          </a:solidFill>
          <a:prstDash val="solid"/>
          <a:miter lim="800000"/>
        </a:ln>
        <a:effectLst/>
      </c:spPr>
    </c:plotArea>
    <c:legend>
      <c:legendPos val="r"/>
      <c:layout>
        <c:manualLayout>
          <c:xMode val="edge"/>
          <c:yMode val="edge"/>
          <c:x val="0.77812802019048033"/>
          <c:y val="6.213680339372725E-2"/>
          <c:w val="0.19239596171761533"/>
          <c:h val="0.87287863706753677"/>
        </c:manualLayout>
      </c:layout>
      <c:overlay val="0"/>
    </c:legend>
    <c:plotVisOnly val="1"/>
    <c:dispBlanksAs val="gap"/>
    <c:showDLblsOverMax val="0"/>
  </c:chart>
  <c:spPr>
    <a:solidFill>
      <a:sysClr val="window" lastClr="FFFFFF"/>
    </a:solidFill>
    <a:ln w="12700" cap="flat" cmpd="sng" algn="ctr">
      <a:solidFill>
        <a:srgbClr val="5B9BD5"/>
      </a:solidFill>
      <a:prstDash val="solid"/>
      <a:miter lim="800000"/>
    </a:ln>
    <a:effectLst/>
  </c:spPr>
  <c:txPr>
    <a:bodyPr/>
    <a:lstStyle/>
    <a:p>
      <a:pPr>
        <a:defRPr>
          <a:solidFill>
            <a:sysClr val="windowText" lastClr="000000"/>
          </a:solidFill>
          <a:latin typeface="+mn-lt"/>
          <a:ea typeface="+mn-ea"/>
          <a:cs typeface="+mn-cs"/>
        </a:defRPr>
      </a:pPr>
      <a:endParaRPr lang="bg-BG"/>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bg-BG" dirty="0" smtClean="0"/>
              <a:t>Разходи</a:t>
            </a:r>
            <a:r>
              <a:rPr lang="bg-BG" baseline="0" dirty="0" smtClean="0"/>
              <a:t> за здравеопазване в лв.</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среден разход на домакинство</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2000г.</c:v>
                </c:pt>
                <c:pt idx="1">
                  <c:v>2001г.</c:v>
                </c:pt>
                <c:pt idx="2">
                  <c:v>2002г.</c:v>
                </c:pt>
                <c:pt idx="3">
                  <c:v>2003г.</c:v>
                </c:pt>
                <c:pt idx="4">
                  <c:v>2004г.</c:v>
                </c:pt>
                <c:pt idx="5">
                  <c:v>2005г.</c:v>
                </c:pt>
                <c:pt idx="6">
                  <c:v>2006г.</c:v>
                </c:pt>
                <c:pt idx="7">
                  <c:v>2007г.</c:v>
                </c:pt>
                <c:pt idx="8">
                  <c:v>2008г.</c:v>
                </c:pt>
                <c:pt idx="9">
                  <c:v>2009г.</c:v>
                </c:pt>
                <c:pt idx="10">
                  <c:v>2010г.</c:v>
                </c:pt>
                <c:pt idx="11">
                  <c:v>2011г.</c:v>
                </c:pt>
                <c:pt idx="12">
                  <c:v>2012г.</c:v>
                </c:pt>
                <c:pt idx="13">
                  <c:v>2013г.</c:v>
                </c:pt>
                <c:pt idx="14">
                  <c:v>2014г.</c:v>
                </c:pt>
              </c:strCache>
            </c:strRef>
          </c:cat>
          <c:val>
            <c:numRef>
              <c:f>Sheet1!$B$2:$B$16</c:f>
              <c:numCache>
                <c:formatCode>General</c:formatCode>
                <c:ptCount val="15"/>
                <c:pt idx="0">
                  <c:v>139</c:v>
                </c:pt>
                <c:pt idx="1">
                  <c:v>150</c:v>
                </c:pt>
                <c:pt idx="2">
                  <c:v>176</c:v>
                </c:pt>
                <c:pt idx="3">
                  <c:v>199</c:v>
                </c:pt>
                <c:pt idx="4">
                  <c:v>226</c:v>
                </c:pt>
                <c:pt idx="5">
                  <c:v>259</c:v>
                </c:pt>
                <c:pt idx="6">
                  <c:v>273</c:v>
                </c:pt>
                <c:pt idx="7">
                  <c:v>338</c:v>
                </c:pt>
                <c:pt idx="8">
                  <c:v>385</c:v>
                </c:pt>
                <c:pt idx="9">
                  <c:v>438</c:v>
                </c:pt>
                <c:pt idx="10">
                  <c:v>447</c:v>
                </c:pt>
                <c:pt idx="11">
                  <c:v>479</c:v>
                </c:pt>
                <c:pt idx="12">
                  <c:v>501</c:v>
                </c:pt>
                <c:pt idx="13">
                  <c:v>553</c:v>
                </c:pt>
                <c:pt idx="14">
                  <c:v>570</c:v>
                </c:pt>
              </c:numCache>
            </c:numRef>
          </c:val>
        </c:ser>
        <c:ser>
          <c:idx val="1"/>
          <c:order val="1"/>
          <c:tx>
            <c:strRef>
              <c:f>Sheet1!$C$1</c:f>
              <c:strCache>
                <c:ptCount val="1"/>
                <c:pt idx="0">
                  <c:v>среден разход на 1 лице</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2000г.</c:v>
                </c:pt>
                <c:pt idx="1">
                  <c:v>2001г.</c:v>
                </c:pt>
                <c:pt idx="2">
                  <c:v>2002г.</c:v>
                </c:pt>
                <c:pt idx="3">
                  <c:v>2003г.</c:v>
                </c:pt>
                <c:pt idx="4">
                  <c:v>2004г.</c:v>
                </c:pt>
                <c:pt idx="5">
                  <c:v>2005г.</c:v>
                </c:pt>
                <c:pt idx="6">
                  <c:v>2006г.</c:v>
                </c:pt>
                <c:pt idx="7">
                  <c:v>2007г.</c:v>
                </c:pt>
                <c:pt idx="8">
                  <c:v>2008г.</c:v>
                </c:pt>
                <c:pt idx="9">
                  <c:v>2009г.</c:v>
                </c:pt>
                <c:pt idx="10">
                  <c:v>2010г.</c:v>
                </c:pt>
                <c:pt idx="11">
                  <c:v>2011г.</c:v>
                </c:pt>
                <c:pt idx="12">
                  <c:v>2012г.</c:v>
                </c:pt>
                <c:pt idx="13">
                  <c:v>2013г.</c:v>
                </c:pt>
                <c:pt idx="14">
                  <c:v>2014г.</c:v>
                </c:pt>
              </c:strCache>
            </c:strRef>
          </c:cat>
          <c:val>
            <c:numRef>
              <c:f>Sheet1!$C$2:$C$16</c:f>
              <c:numCache>
                <c:formatCode>General</c:formatCode>
                <c:ptCount val="15"/>
                <c:pt idx="0">
                  <c:v>50</c:v>
                </c:pt>
                <c:pt idx="1">
                  <c:v>55</c:v>
                </c:pt>
                <c:pt idx="2">
                  <c:v>59</c:v>
                </c:pt>
                <c:pt idx="3">
                  <c:v>76</c:v>
                </c:pt>
                <c:pt idx="4">
                  <c:v>88</c:v>
                </c:pt>
                <c:pt idx="5">
                  <c:v>99</c:v>
                </c:pt>
                <c:pt idx="6">
                  <c:v>109</c:v>
                </c:pt>
                <c:pt idx="7">
                  <c:v>134</c:v>
                </c:pt>
                <c:pt idx="8">
                  <c:v>155</c:v>
                </c:pt>
                <c:pt idx="9">
                  <c:v>177</c:v>
                </c:pt>
                <c:pt idx="10">
                  <c:v>181</c:v>
                </c:pt>
                <c:pt idx="11">
                  <c:v>196</c:v>
                </c:pt>
                <c:pt idx="12">
                  <c:v>212</c:v>
                </c:pt>
                <c:pt idx="13">
                  <c:v>233</c:v>
                </c:pt>
                <c:pt idx="14">
                  <c:v>235</c:v>
                </c:pt>
              </c:numCache>
            </c:numRef>
          </c:val>
        </c:ser>
        <c:ser>
          <c:idx val="2"/>
          <c:order val="2"/>
          <c:tx>
            <c:strRef>
              <c:f>Sheet1!$D$1</c:f>
              <c:strCache>
                <c:ptCount val="1"/>
                <c:pt idx="0">
                  <c:v>Series 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2000г.</c:v>
                </c:pt>
                <c:pt idx="1">
                  <c:v>2001г.</c:v>
                </c:pt>
                <c:pt idx="2">
                  <c:v>2002г.</c:v>
                </c:pt>
                <c:pt idx="3">
                  <c:v>2003г.</c:v>
                </c:pt>
                <c:pt idx="4">
                  <c:v>2004г.</c:v>
                </c:pt>
                <c:pt idx="5">
                  <c:v>2005г.</c:v>
                </c:pt>
                <c:pt idx="6">
                  <c:v>2006г.</c:v>
                </c:pt>
                <c:pt idx="7">
                  <c:v>2007г.</c:v>
                </c:pt>
                <c:pt idx="8">
                  <c:v>2008г.</c:v>
                </c:pt>
                <c:pt idx="9">
                  <c:v>2009г.</c:v>
                </c:pt>
                <c:pt idx="10">
                  <c:v>2010г.</c:v>
                </c:pt>
                <c:pt idx="11">
                  <c:v>2011г.</c:v>
                </c:pt>
                <c:pt idx="12">
                  <c:v>2012г.</c:v>
                </c:pt>
                <c:pt idx="13">
                  <c:v>2013г.</c:v>
                </c:pt>
                <c:pt idx="14">
                  <c:v>2014г.</c:v>
                </c:pt>
              </c:strCache>
            </c:strRef>
          </c:cat>
          <c:val>
            <c:numRef>
              <c:f>Sheet1!$D$2:$D$16</c:f>
            </c:numRef>
          </c:val>
        </c:ser>
        <c:dLbls>
          <c:showLegendKey val="0"/>
          <c:showVal val="1"/>
          <c:showCatName val="0"/>
          <c:showSerName val="0"/>
          <c:showPercent val="0"/>
          <c:showBubbleSize val="0"/>
        </c:dLbls>
        <c:gapWidth val="150"/>
        <c:shape val="box"/>
        <c:axId val="-1264862128"/>
        <c:axId val="-1264867024"/>
        <c:axId val="0"/>
      </c:bar3DChart>
      <c:catAx>
        <c:axId val="-1264862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264867024"/>
        <c:crosses val="autoZero"/>
        <c:auto val="1"/>
        <c:lblAlgn val="ctr"/>
        <c:lblOffset val="100"/>
        <c:noMultiLvlLbl val="0"/>
      </c:catAx>
      <c:valAx>
        <c:axId val="-126486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crossAx val="-1264862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ysClr val="windowText" lastClr="000000"/>
                </a:solidFill>
                <a:effectLst/>
                <a:latin typeface="+mn-lt"/>
                <a:ea typeface="+mn-ea"/>
                <a:cs typeface="+mn-cs"/>
              </a:defRPr>
            </a:pPr>
            <a:r>
              <a:rPr lang="bg-BG" dirty="0" smtClean="0">
                <a:effectLst/>
              </a:rPr>
              <a:t>Дял</a:t>
            </a:r>
            <a:r>
              <a:rPr lang="bg-BG" baseline="0" dirty="0" smtClean="0">
                <a:effectLst/>
              </a:rPr>
              <a:t> на р</a:t>
            </a:r>
            <a:r>
              <a:rPr lang="bg-BG" dirty="0" smtClean="0">
                <a:effectLst/>
              </a:rPr>
              <a:t>азходите</a:t>
            </a:r>
            <a:r>
              <a:rPr lang="bg-BG" baseline="0" dirty="0" smtClean="0">
                <a:effectLst/>
              </a:rPr>
              <a:t> за здравеопазване</a:t>
            </a:r>
            <a:r>
              <a:rPr lang="bg-BG" dirty="0" smtClean="0">
                <a:effectLst/>
              </a:rPr>
              <a:t> от</a:t>
            </a:r>
            <a:r>
              <a:rPr lang="bg-BG" baseline="0" dirty="0" smtClean="0">
                <a:effectLst/>
              </a:rPr>
              <a:t> общите </a:t>
            </a:r>
            <a:r>
              <a:rPr lang="bg-BG" dirty="0" smtClean="0">
                <a:effectLst/>
              </a:rPr>
              <a:t>разходи на домакинствата</a:t>
            </a:r>
            <a:endParaRPr lang="en-US" dirty="0">
              <a:effectLst/>
            </a:endParaRPr>
          </a:p>
        </c:rich>
      </c:tx>
      <c:layout>
        <c:manualLayout>
          <c:xMode val="edge"/>
          <c:yMode val="edge"/>
          <c:x val="0.17192932405188482"/>
          <c:y val="3.0592731593688607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ysClr val="windowText" lastClr="000000"/>
              </a:solidFill>
              <a:effectLst/>
              <a:latin typeface="+mn-lt"/>
              <a:ea typeface="+mn-ea"/>
              <a:cs typeface="+mn-cs"/>
            </a:defRPr>
          </a:pPr>
          <a:endParaRPr lang="bg-BG"/>
        </a:p>
      </c:txPr>
    </c:title>
    <c:autoTitleDeleted val="0"/>
    <c:plotArea>
      <c:layout/>
      <c:lineChart>
        <c:grouping val="standard"/>
        <c:varyColors val="0"/>
        <c:ser>
          <c:idx val="0"/>
          <c:order val="0"/>
          <c:tx>
            <c:strRef>
              <c:f>Sheet1!$A$12</c:f>
              <c:strCache>
                <c:ptCount val="1"/>
                <c:pt idx="0">
                  <c:v>Относителен дял на разходите на домакинствата от общо текущите разходи за болници-%</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bg-BG"/>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Sheet1!$B$2:$K$2</c:f>
              <c:numCache>
                <c:formatCode>#,##0</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Sheet1!$B$12:$K$12</c:f>
              <c:numCache>
                <c:formatCode>#,##0</c:formatCode>
                <c:ptCount val="10"/>
                <c:pt idx="0">
                  <c:v>7.8</c:v>
                </c:pt>
                <c:pt idx="1">
                  <c:v>10.4</c:v>
                </c:pt>
                <c:pt idx="2">
                  <c:v>12.3</c:v>
                </c:pt>
                <c:pt idx="3">
                  <c:v>15.6</c:v>
                </c:pt>
                <c:pt idx="4">
                  <c:v>15.4</c:v>
                </c:pt>
                <c:pt idx="5">
                  <c:v>16.3</c:v>
                </c:pt>
                <c:pt idx="6">
                  <c:v>17.8</c:v>
                </c:pt>
                <c:pt idx="7">
                  <c:v>15.9</c:v>
                </c:pt>
                <c:pt idx="8">
                  <c:v>17.5</c:v>
                </c:pt>
                <c:pt idx="9">
                  <c:v>18</c:v>
                </c:pt>
              </c:numCache>
            </c:numRef>
          </c:val>
          <c:smooth val="0"/>
        </c:ser>
        <c:ser>
          <c:idx val="1"/>
          <c:order val="1"/>
          <c:tx>
            <c:strRef>
              <c:f>Sheet1!$A$23</c:f>
              <c:strCache>
                <c:ptCount val="1"/>
                <c:pt idx="0">
                  <c:v>Относителен дял на разходите на частния сектор за извънболнична помощ - %</c:v>
                </c:pt>
              </c:strCache>
            </c:strRef>
          </c:tx>
          <c:spPr>
            <a:ln w="34925" cap="rnd">
              <a:solidFill>
                <a:srgbClr val="92D050"/>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bg-BG"/>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Sheet1!$B$23:$K$23</c:f>
              <c:numCache>
                <c:formatCode>#,##0</c:formatCode>
                <c:ptCount val="10"/>
                <c:pt idx="0">
                  <c:v>35.200000000000003</c:v>
                </c:pt>
                <c:pt idx="1">
                  <c:v>34.299999999999997</c:v>
                </c:pt>
                <c:pt idx="2">
                  <c:v>34.6</c:v>
                </c:pt>
                <c:pt idx="3">
                  <c:v>34.700000000000003</c:v>
                </c:pt>
                <c:pt idx="4">
                  <c:v>36.1</c:v>
                </c:pt>
                <c:pt idx="5">
                  <c:v>34.1</c:v>
                </c:pt>
                <c:pt idx="6">
                  <c:v>36.200000000000003</c:v>
                </c:pt>
                <c:pt idx="7">
                  <c:v>34.1</c:v>
                </c:pt>
                <c:pt idx="8">
                  <c:v>36.4</c:v>
                </c:pt>
                <c:pt idx="9">
                  <c:v>46.2</c:v>
                </c:pt>
              </c:numCache>
            </c:numRef>
          </c:val>
          <c:smooth val="0"/>
        </c:ser>
        <c:ser>
          <c:idx val="2"/>
          <c:order val="2"/>
          <c:tx>
            <c:strRef>
              <c:f>Sheet1!$A$33</c:f>
              <c:strCache>
                <c:ptCount val="1"/>
                <c:pt idx="0">
                  <c:v>Относителен дял на разходите на домакинствата от  на търговия на дребно в аптеки, санитарни и оптични магазини и други-%</c:v>
                </c:pt>
              </c:strCache>
            </c:strRef>
          </c:tx>
          <c:spPr>
            <a:ln w="34925" cap="rnd">
              <a:solidFill>
                <a:srgbClr val="FF0000"/>
              </a:solidFill>
              <a:round/>
            </a:ln>
            <a:effectLst>
              <a:outerShdw blurRad="57150" dist="19050" dir="5400000" algn="ctr" rotWithShape="0">
                <a:srgbClr val="000000">
                  <a:alpha val="63000"/>
                </a:srgbClr>
              </a:outerShdw>
            </a:effectLst>
          </c:spPr>
          <c:marker>
            <c:symbol val="none"/>
          </c:marker>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bg-BG"/>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Sheet1!$B$33:$K$33</c:f>
              <c:numCache>
                <c:formatCode>#,##0</c:formatCode>
                <c:ptCount val="10"/>
                <c:pt idx="0">
                  <c:v>73.388031836494051</c:v>
                </c:pt>
                <c:pt idx="1">
                  <c:v>76.91317542491521</c:v>
                </c:pt>
                <c:pt idx="2">
                  <c:v>78.659673456585764</c:v>
                </c:pt>
                <c:pt idx="3">
                  <c:v>79.891105996618478</c:v>
                </c:pt>
                <c:pt idx="4">
                  <c:v>81.001933011389283</c:v>
                </c:pt>
                <c:pt idx="5">
                  <c:v>82.491319135824426</c:v>
                </c:pt>
                <c:pt idx="6">
                  <c:v>79.526980149320181</c:v>
                </c:pt>
                <c:pt idx="7">
                  <c:v>81.94955281867216</c:v>
                </c:pt>
                <c:pt idx="8">
                  <c:v>78.06010414706067</c:v>
                </c:pt>
                <c:pt idx="9">
                  <c:v>80.695028394938731</c:v>
                </c:pt>
              </c:numCache>
            </c:numRef>
          </c:val>
          <c:smooth val="0"/>
        </c:ser>
        <c:dLbls>
          <c:showLegendKey val="0"/>
          <c:showVal val="1"/>
          <c:showCatName val="0"/>
          <c:showSerName val="0"/>
          <c:showPercent val="0"/>
          <c:showBubbleSize val="0"/>
        </c:dLbls>
        <c:smooth val="0"/>
        <c:axId val="-1264861584"/>
        <c:axId val="-1264864304"/>
      </c:lineChart>
      <c:catAx>
        <c:axId val="-1264861584"/>
        <c:scaling>
          <c:orientation val="minMax"/>
        </c:scaling>
        <c:delete val="0"/>
        <c:axPos val="b"/>
        <c:numFmt formatCode="#,##0"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bg-BG"/>
          </a:p>
        </c:txPr>
        <c:crossAx val="-1264864304"/>
        <c:crosses val="autoZero"/>
        <c:auto val="1"/>
        <c:lblAlgn val="ctr"/>
        <c:lblOffset val="100"/>
        <c:noMultiLvlLbl val="0"/>
      </c:catAx>
      <c:valAx>
        <c:axId val="-126486430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bg-BG"/>
          </a:p>
        </c:txPr>
        <c:crossAx val="-1264861584"/>
        <c:crosses val="autoZero"/>
        <c:crossBetween val="between"/>
      </c:valAx>
      <c:spPr>
        <a:noFill/>
        <a:ln>
          <a:noFill/>
        </a:ln>
        <a:effectLst/>
      </c:spPr>
    </c:plotArea>
    <c:legend>
      <c:legendPos val="r"/>
      <c:layout>
        <c:manualLayout>
          <c:xMode val="edge"/>
          <c:yMode val="edge"/>
          <c:x val="0.70772484799612634"/>
          <c:y val="0.17864521463427144"/>
          <c:w val="0.28324944080862791"/>
          <c:h val="0.5908389096368209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bg-BG"/>
        </a:p>
      </c:txPr>
    </c:legend>
    <c:plotVisOnly val="1"/>
    <c:dispBlanksAs val="gap"/>
    <c:showDLblsOverMax val="0"/>
  </c:chart>
  <c:spPr>
    <a:solidFill>
      <a:sysClr val="window" lastClr="FFFFFF"/>
    </a:solidFill>
    <a:ln w="12700" cap="flat" cmpd="sng" algn="ctr">
      <a:solidFill>
        <a:srgbClr val="A5A5A5"/>
      </a:solidFill>
      <a:prstDash val="solid"/>
      <a:miter lim="800000"/>
    </a:ln>
    <a:effectLst/>
  </c:spPr>
  <c:txPr>
    <a:bodyPr/>
    <a:lstStyle/>
    <a:p>
      <a:pPr>
        <a:defRPr>
          <a:solidFill>
            <a:sysClr val="windowText" lastClr="000000"/>
          </a:solidFill>
          <a:latin typeface="+mn-lt"/>
          <a:ea typeface="+mn-ea"/>
          <a:cs typeface="+mn-cs"/>
        </a:defRPr>
      </a:pPr>
      <a:endParaRPr lang="bg-BG"/>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31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w="6350" cap="flat" cmpd="sng" algn="ctr">
        <a:solidFill>
          <a:schemeClr val="dk1">
            <a:lumMod val="15000"/>
            <a:lumOff val="85000"/>
          </a:schemeClr>
        </a:solidFill>
        <a:round/>
      </a:ln>
    </cs:spPr>
  </cs:gridlineMajor>
  <cs:gridlineMinor>
    <cs:lnRef idx="0"/>
    <cs:fillRef idx="0"/>
    <cs:effectRef idx="0"/>
    <cs:fontRef idx="minor">
      <a:schemeClr val="dk1"/>
    </cs:fontRef>
    <cs:spPr>
      <a:ln w="6350"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BDBDD-CADD-4F73-ABD4-4345ED53CF9E}"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bg-BG"/>
        </a:p>
      </dgm:t>
    </dgm:pt>
    <dgm:pt modelId="{536F8B75-1671-4915-9926-9158AB5C71D3}">
      <dgm:prSet phldrT="[Text]" custT="1"/>
      <dgm:spPr/>
      <dgm:t>
        <a:bodyPr/>
        <a:lstStyle/>
        <a:p>
          <a:pPr algn="ctr">
            <a:lnSpc>
              <a:spcPct val="100000"/>
            </a:lnSpc>
            <a:spcAft>
              <a:spcPts val="0"/>
            </a:spcAft>
          </a:pPr>
          <a:r>
            <a:rPr lang="bg-BG" sz="1000" b="1" dirty="0">
              <a:solidFill>
                <a:sysClr val="windowText" lastClr="000000"/>
              </a:solidFill>
            </a:rPr>
            <a:t/>
          </a:r>
          <a:br>
            <a:rPr lang="bg-BG" sz="1000" b="1" dirty="0">
              <a:solidFill>
                <a:sysClr val="windowText" lastClr="000000"/>
              </a:solidFill>
            </a:rPr>
          </a:br>
          <a:r>
            <a:rPr lang="bg-BG" sz="1000" b="1" dirty="0">
              <a:solidFill>
                <a:sysClr val="windowText" lastClr="000000"/>
              </a:solidFill>
            </a:rPr>
            <a:t>Превенция</a:t>
          </a:r>
        </a:p>
        <a:p>
          <a:pPr algn="ctr">
            <a:lnSpc>
              <a:spcPct val="100000"/>
            </a:lnSpc>
            <a:spcAft>
              <a:spcPts val="0"/>
            </a:spcAft>
          </a:pPr>
          <a:r>
            <a:rPr lang="bg-BG" sz="1000" b="1" dirty="0" smtClean="0">
              <a:solidFill>
                <a:sysClr val="windowText" lastClr="000000"/>
              </a:solidFill>
            </a:rPr>
            <a:t>Скрининг</a:t>
          </a:r>
          <a:endParaRPr lang="bg-BG" sz="1000" b="1" dirty="0">
            <a:solidFill>
              <a:sysClr val="windowText" lastClr="000000"/>
            </a:solidFill>
          </a:endParaRPr>
        </a:p>
        <a:p>
          <a:pPr algn="ctr">
            <a:lnSpc>
              <a:spcPct val="100000"/>
            </a:lnSpc>
            <a:spcAft>
              <a:spcPts val="0"/>
            </a:spcAft>
          </a:pPr>
          <a:r>
            <a:rPr lang="bg-BG" sz="1000" b="1" dirty="0">
              <a:solidFill>
                <a:sysClr val="windowText" lastClr="000000"/>
              </a:solidFill>
            </a:rPr>
            <a:t>Диагностика</a:t>
          </a:r>
          <a:br>
            <a:rPr lang="bg-BG" sz="1000" b="1" dirty="0">
              <a:solidFill>
                <a:sysClr val="windowText" lastClr="000000"/>
              </a:solidFill>
            </a:rPr>
          </a:br>
          <a:r>
            <a:rPr lang="bg-BG" sz="1000" b="1" dirty="0">
              <a:solidFill>
                <a:sysClr val="windowText" lastClr="000000"/>
              </a:solidFill>
            </a:rPr>
            <a:t>Лечение</a:t>
          </a:r>
        </a:p>
        <a:p>
          <a:pPr algn="ctr">
            <a:lnSpc>
              <a:spcPct val="100000"/>
            </a:lnSpc>
            <a:spcAft>
              <a:spcPts val="0"/>
            </a:spcAft>
          </a:pPr>
          <a:r>
            <a:rPr lang="bg-BG" sz="1000" b="1" dirty="0">
              <a:solidFill>
                <a:sysClr val="windowText" lastClr="000000"/>
              </a:solidFill>
            </a:rPr>
            <a:t>Рехабилитация</a:t>
          </a:r>
        </a:p>
        <a:p>
          <a:pPr algn="ctr">
            <a:lnSpc>
              <a:spcPct val="100000"/>
            </a:lnSpc>
            <a:spcAft>
              <a:spcPts val="0"/>
            </a:spcAft>
          </a:pPr>
          <a:r>
            <a:rPr lang="bg-BG" sz="1000" b="1" dirty="0">
              <a:solidFill>
                <a:sysClr val="windowText" lastClr="000000"/>
              </a:solidFill>
            </a:rPr>
            <a:t>Обучение на пациенти </a:t>
          </a:r>
        </a:p>
        <a:p>
          <a:pPr algn="ctr">
            <a:lnSpc>
              <a:spcPct val="100000"/>
            </a:lnSpc>
            <a:spcAft>
              <a:spcPts val="0"/>
            </a:spcAft>
          </a:pPr>
          <a:r>
            <a:rPr lang="bg-BG" sz="1000" b="1" dirty="0">
              <a:solidFill>
                <a:sysClr val="windowText" lastClr="000000"/>
              </a:solidFill>
            </a:rPr>
            <a:t>Специализирани консултации по домовете </a:t>
          </a:r>
        </a:p>
      </dgm:t>
    </dgm:pt>
    <dgm:pt modelId="{55A03542-EAA1-4132-91EB-13D8E45770CC}" type="parTrans" cxnId="{8477750B-D9D8-4B70-80FD-E8F9A0122567}">
      <dgm:prSet/>
      <dgm:spPr/>
      <dgm:t>
        <a:bodyPr/>
        <a:lstStyle/>
        <a:p>
          <a:pPr algn="ctr"/>
          <a:endParaRPr lang="bg-BG"/>
        </a:p>
      </dgm:t>
    </dgm:pt>
    <dgm:pt modelId="{FD1AAE15-16CF-4D96-9F9C-5959958C4419}" type="sibTrans" cxnId="{8477750B-D9D8-4B70-80FD-E8F9A0122567}">
      <dgm:prSet/>
      <dgm:spPr/>
      <dgm:t>
        <a:bodyPr/>
        <a:lstStyle/>
        <a:p>
          <a:pPr algn="ctr"/>
          <a:endParaRPr lang="bg-BG"/>
        </a:p>
      </dgm:t>
    </dgm:pt>
    <dgm:pt modelId="{9336BE0A-E22C-4439-A7BA-8B9224751E79}">
      <dgm:prSet phldrT="[Text]" custT="1"/>
      <dgm:spPr/>
      <dgm:t>
        <a:bodyPr/>
        <a:lstStyle/>
        <a:p>
          <a:pPr algn="ctr"/>
          <a:r>
            <a:rPr lang="bg-BG" sz="1400" b="1">
              <a:solidFill>
                <a:sysClr val="windowText" lastClr="000000"/>
              </a:solidFill>
            </a:rPr>
            <a:t>ОПЛ</a:t>
          </a:r>
        </a:p>
      </dgm:t>
    </dgm:pt>
    <dgm:pt modelId="{BBF9D6F8-87A4-43A1-AB46-80EFAB54850F}" type="parTrans" cxnId="{43883C42-5BE2-44E6-B1FE-D0DAA5E05DAC}">
      <dgm:prSet/>
      <dgm:spPr/>
      <dgm:t>
        <a:bodyPr/>
        <a:lstStyle/>
        <a:p>
          <a:pPr algn="ctr"/>
          <a:endParaRPr lang="bg-BG"/>
        </a:p>
      </dgm:t>
    </dgm:pt>
    <dgm:pt modelId="{E1DA9E19-8B3A-4A18-A9C5-DD8CE6F9AD1D}" type="sibTrans" cxnId="{43883C42-5BE2-44E6-B1FE-D0DAA5E05DAC}">
      <dgm:prSet/>
      <dgm:spPr/>
      <dgm:t>
        <a:bodyPr/>
        <a:lstStyle/>
        <a:p>
          <a:pPr algn="ctr"/>
          <a:endParaRPr lang="bg-BG"/>
        </a:p>
      </dgm:t>
    </dgm:pt>
    <dgm:pt modelId="{6D9B5209-26A5-4BD5-A365-9B2EA9E72434}">
      <dgm:prSet phldrT="[Text]" custT="1"/>
      <dgm:spPr/>
      <dgm:t>
        <a:bodyPr/>
        <a:lstStyle/>
        <a:p>
          <a:pPr algn="ctr"/>
          <a:r>
            <a:rPr lang="bg-BG" sz="1100" b="1" dirty="0">
              <a:solidFill>
                <a:sysClr val="windowText" lastClr="000000"/>
              </a:solidFill>
            </a:rPr>
            <a:t>Патронажни грижи и други интегрирани здравно-социални услуги</a:t>
          </a:r>
        </a:p>
      </dgm:t>
    </dgm:pt>
    <dgm:pt modelId="{8D74B85C-9EA3-4C45-81F4-E5C21F02E846}" type="parTrans" cxnId="{46AF0351-125C-4DFE-9E52-02492B7BAEB5}">
      <dgm:prSet/>
      <dgm:spPr/>
      <dgm:t>
        <a:bodyPr/>
        <a:lstStyle/>
        <a:p>
          <a:pPr algn="ctr"/>
          <a:endParaRPr lang="bg-BG"/>
        </a:p>
      </dgm:t>
    </dgm:pt>
    <dgm:pt modelId="{F72D93B0-7F48-432D-AEA0-42CE3B5BDE9B}" type="sibTrans" cxnId="{46AF0351-125C-4DFE-9E52-02492B7BAEB5}">
      <dgm:prSet/>
      <dgm:spPr/>
      <dgm:t>
        <a:bodyPr/>
        <a:lstStyle/>
        <a:p>
          <a:pPr algn="ctr"/>
          <a:endParaRPr lang="bg-BG"/>
        </a:p>
      </dgm:t>
    </dgm:pt>
    <dgm:pt modelId="{0D0175E6-256D-40AA-851F-A8D50310F777}">
      <dgm:prSet phldrT="[Text]" custT="1"/>
      <dgm:spPr/>
      <dgm:t>
        <a:bodyPr/>
        <a:lstStyle/>
        <a:p>
          <a:pPr algn="ctr"/>
          <a:r>
            <a:rPr lang="bg-BG" sz="1100" b="1">
              <a:solidFill>
                <a:sysClr val="windowText" lastClr="000000"/>
              </a:solidFill>
            </a:rPr>
            <a:t>Социални услуги</a:t>
          </a:r>
        </a:p>
      </dgm:t>
    </dgm:pt>
    <dgm:pt modelId="{4815933E-BF74-4392-8131-61EBAECCA97D}" type="sibTrans" cxnId="{F3882D00-E9BC-4381-A30A-6C7FB6E1B396}">
      <dgm:prSet/>
      <dgm:spPr/>
      <dgm:t>
        <a:bodyPr/>
        <a:lstStyle/>
        <a:p>
          <a:pPr algn="ctr"/>
          <a:endParaRPr lang="bg-BG"/>
        </a:p>
      </dgm:t>
    </dgm:pt>
    <dgm:pt modelId="{870C6FBB-5160-4F5C-AB50-4FF9E88DC8DF}" type="parTrans" cxnId="{F3882D00-E9BC-4381-A30A-6C7FB6E1B396}">
      <dgm:prSet/>
      <dgm:spPr/>
      <dgm:t>
        <a:bodyPr/>
        <a:lstStyle/>
        <a:p>
          <a:pPr algn="ctr"/>
          <a:endParaRPr lang="bg-BG"/>
        </a:p>
      </dgm:t>
    </dgm:pt>
    <dgm:pt modelId="{532D01B4-5CE9-4BB6-B296-2F8C716A049E}">
      <dgm:prSet phldrT="[Text]" custT="1"/>
      <dgm:spPr/>
      <dgm:t>
        <a:bodyPr/>
        <a:lstStyle/>
        <a:p>
          <a:pPr algn="ctr"/>
          <a:r>
            <a:rPr lang="bg-BG" sz="1100" b="1" dirty="0">
              <a:solidFill>
                <a:sysClr val="windowText" lastClr="000000"/>
              </a:solidFill>
            </a:rPr>
            <a:t>Дългосрочни грижи</a:t>
          </a:r>
        </a:p>
      </dgm:t>
    </dgm:pt>
    <dgm:pt modelId="{36860B3C-3AC3-4E3A-AEC9-CC6B376E3951}" type="sibTrans" cxnId="{5ADB8335-7F98-4BC3-9BA7-8AFC6F6FF36D}">
      <dgm:prSet/>
      <dgm:spPr/>
      <dgm:t>
        <a:bodyPr/>
        <a:lstStyle/>
        <a:p>
          <a:pPr algn="ctr"/>
          <a:endParaRPr lang="bg-BG"/>
        </a:p>
      </dgm:t>
    </dgm:pt>
    <dgm:pt modelId="{8C601B11-2095-4D33-A219-406388275397}" type="parTrans" cxnId="{5ADB8335-7F98-4BC3-9BA7-8AFC6F6FF36D}">
      <dgm:prSet/>
      <dgm:spPr/>
      <dgm:t>
        <a:bodyPr/>
        <a:lstStyle/>
        <a:p>
          <a:pPr algn="ctr"/>
          <a:endParaRPr lang="bg-BG"/>
        </a:p>
      </dgm:t>
    </dgm:pt>
    <dgm:pt modelId="{D3585291-F41A-45ED-B6D5-0737C7A03E9D}">
      <dgm:prSet phldrT="[Text]" custT="1"/>
      <dgm:spPr/>
      <dgm:t>
        <a:bodyPr/>
        <a:lstStyle/>
        <a:p>
          <a:pPr algn="ctr"/>
          <a:r>
            <a:rPr lang="bg-BG" sz="1100" b="1" dirty="0">
              <a:solidFill>
                <a:sysClr val="windowText" lastClr="000000"/>
              </a:solidFill>
            </a:rPr>
            <a:t>Специалисти от извънболничната помощ</a:t>
          </a:r>
        </a:p>
      </dgm:t>
    </dgm:pt>
    <dgm:pt modelId="{93EFD703-9C53-471C-BFF4-A9FBCF9CD8E6}" type="sibTrans" cxnId="{6D3801B1-0587-4D25-801D-583B92DE8FF4}">
      <dgm:prSet/>
      <dgm:spPr/>
      <dgm:t>
        <a:bodyPr/>
        <a:lstStyle/>
        <a:p>
          <a:pPr algn="ctr"/>
          <a:endParaRPr lang="bg-BG"/>
        </a:p>
      </dgm:t>
    </dgm:pt>
    <dgm:pt modelId="{5993F9CB-A19B-4836-A7FE-097DF4A71149}" type="parTrans" cxnId="{6D3801B1-0587-4D25-801D-583B92DE8FF4}">
      <dgm:prSet/>
      <dgm:spPr/>
      <dgm:t>
        <a:bodyPr/>
        <a:lstStyle/>
        <a:p>
          <a:pPr algn="ctr"/>
          <a:endParaRPr lang="bg-BG"/>
        </a:p>
      </dgm:t>
    </dgm:pt>
    <dgm:pt modelId="{626C8667-243E-40EA-B104-F33380586F3A}" type="pres">
      <dgm:prSet presAssocID="{81CBDBDD-CADD-4F73-ABD4-4345ED53CF9E}" presName="Name0" presStyleCnt="0">
        <dgm:presLayoutVars>
          <dgm:chMax val="1"/>
          <dgm:dir/>
          <dgm:animLvl val="ctr"/>
          <dgm:resizeHandles val="exact"/>
        </dgm:presLayoutVars>
      </dgm:prSet>
      <dgm:spPr/>
      <dgm:t>
        <a:bodyPr/>
        <a:lstStyle/>
        <a:p>
          <a:endParaRPr lang="bg-BG"/>
        </a:p>
      </dgm:t>
    </dgm:pt>
    <dgm:pt modelId="{2F7D6593-BC57-4B2F-9619-F63DE0A07946}" type="pres">
      <dgm:prSet presAssocID="{536F8B75-1671-4915-9926-9158AB5C71D3}" presName="centerShape" presStyleLbl="node0" presStyleIdx="0" presStyleCnt="1"/>
      <dgm:spPr/>
      <dgm:t>
        <a:bodyPr/>
        <a:lstStyle/>
        <a:p>
          <a:endParaRPr lang="bg-BG"/>
        </a:p>
      </dgm:t>
    </dgm:pt>
    <dgm:pt modelId="{6D9C717B-AE78-47F2-A93E-EA890B93112C}" type="pres">
      <dgm:prSet presAssocID="{9336BE0A-E22C-4439-A7BA-8B9224751E79}" presName="node" presStyleLbl="node1" presStyleIdx="0" presStyleCnt="5">
        <dgm:presLayoutVars>
          <dgm:bulletEnabled val="1"/>
        </dgm:presLayoutVars>
      </dgm:prSet>
      <dgm:spPr/>
      <dgm:t>
        <a:bodyPr/>
        <a:lstStyle/>
        <a:p>
          <a:endParaRPr lang="bg-BG"/>
        </a:p>
      </dgm:t>
    </dgm:pt>
    <dgm:pt modelId="{B902CE55-2A0B-4263-9809-19325AC2228C}" type="pres">
      <dgm:prSet presAssocID="{9336BE0A-E22C-4439-A7BA-8B9224751E79}" presName="dummy" presStyleCnt="0"/>
      <dgm:spPr/>
      <dgm:t>
        <a:bodyPr/>
        <a:lstStyle/>
        <a:p>
          <a:endParaRPr lang="bg-BG"/>
        </a:p>
      </dgm:t>
    </dgm:pt>
    <dgm:pt modelId="{2B2338F8-9BDE-4601-9352-1FAF885E8779}" type="pres">
      <dgm:prSet presAssocID="{E1DA9E19-8B3A-4A18-A9C5-DD8CE6F9AD1D}" presName="sibTrans" presStyleLbl="sibTrans2D1" presStyleIdx="0" presStyleCnt="5"/>
      <dgm:spPr/>
      <dgm:t>
        <a:bodyPr/>
        <a:lstStyle/>
        <a:p>
          <a:endParaRPr lang="bg-BG"/>
        </a:p>
      </dgm:t>
    </dgm:pt>
    <dgm:pt modelId="{9D6E6C0C-D19C-495A-A27B-6D9C90E659A2}" type="pres">
      <dgm:prSet presAssocID="{D3585291-F41A-45ED-B6D5-0737C7A03E9D}" presName="node" presStyleLbl="node1" presStyleIdx="1" presStyleCnt="5">
        <dgm:presLayoutVars>
          <dgm:bulletEnabled val="1"/>
        </dgm:presLayoutVars>
      </dgm:prSet>
      <dgm:spPr/>
      <dgm:t>
        <a:bodyPr/>
        <a:lstStyle/>
        <a:p>
          <a:endParaRPr lang="bg-BG"/>
        </a:p>
      </dgm:t>
    </dgm:pt>
    <dgm:pt modelId="{416A00F5-BDAA-48E7-9258-284D2B0C64D5}" type="pres">
      <dgm:prSet presAssocID="{D3585291-F41A-45ED-B6D5-0737C7A03E9D}" presName="dummy" presStyleCnt="0"/>
      <dgm:spPr/>
      <dgm:t>
        <a:bodyPr/>
        <a:lstStyle/>
        <a:p>
          <a:endParaRPr lang="bg-BG"/>
        </a:p>
      </dgm:t>
    </dgm:pt>
    <dgm:pt modelId="{894D9F18-375A-420C-BE3D-731720B960A6}" type="pres">
      <dgm:prSet presAssocID="{93EFD703-9C53-471C-BFF4-A9FBCF9CD8E6}" presName="sibTrans" presStyleLbl="sibTrans2D1" presStyleIdx="1" presStyleCnt="5"/>
      <dgm:spPr/>
      <dgm:t>
        <a:bodyPr/>
        <a:lstStyle/>
        <a:p>
          <a:endParaRPr lang="bg-BG"/>
        </a:p>
      </dgm:t>
    </dgm:pt>
    <dgm:pt modelId="{444763AF-D60C-4928-BA57-8DBC27BDBE8D}" type="pres">
      <dgm:prSet presAssocID="{532D01B4-5CE9-4BB6-B296-2F8C716A049E}" presName="node" presStyleLbl="node1" presStyleIdx="2" presStyleCnt="5" custRadScaleRad="96745" custRadScaleInc="-8816">
        <dgm:presLayoutVars>
          <dgm:bulletEnabled val="1"/>
        </dgm:presLayoutVars>
      </dgm:prSet>
      <dgm:spPr/>
      <dgm:t>
        <a:bodyPr/>
        <a:lstStyle/>
        <a:p>
          <a:endParaRPr lang="bg-BG"/>
        </a:p>
      </dgm:t>
    </dgm:pt>
    <dgm:pt modelId="{4654C515-338A-49A9-AB4E-526AD15BACDC}" type="pres">
      <dgm:prSet presAssocID="{532D01B4-5CE9-4BB6-B296-2F8C716A049E}" presName="dummy" presStyleCnt="0"/>
      <dgm:spPr/>
      <dgm:t>
        <a:bodyPr/>
        <a:lstStyle/>
        <a:p>
          <a:endParaRPr lang="bg-BG"/>
        </a:p>
      </dgm:t>
    </dgm:pt>
    <dgm:pt modelId="{4169B866-C240-49EF-A4E8-4E91F58B4E77}" type="pres">
      <dgm:prSet presAssocID="{36860B3C-3AC3-4E3A-AEC9-CC6B376E3951}" presName="sibTrans" presStyleLbl="sibTrans2D1" presStyleIdx="2" presStyleCnt="5"/>
      <dgm:spPr/>
      <dgm:t>
        <a:bodyPr/>
        <a:lstStyle/>
        <a:p>
          <a:endParaRPr lang="bg-BG"/>
        </a:p>
      </dgm:t>
    </dgm:pt>
    <dgm:pt modelId="{91DBAA63-F0CC-4EB6-977A-4C1D24082D55}" type="pres">
      <dgm:prSet presAssocID="{0D0175E6-256D-40AA-851F-A8D50310F777}" presName="node" presStyleLbl="node1" presStyleIdx="3" presStyleCnt="5">
        <dgm:presLayoutVars>
          <dgm:bulletEnabled val="1"/>
        </dgm:presLayoutVars>
      </dgm:prSet>
      <dgm:spPr/>
      <dgm:t>
        <a:bodyPr/>
        <a:lstStyle/>
        <a:p>
          <a:endParaRPr lang="bg-BG"/>
        </a:p>
      </dgm:t>
    </dgm:pt>
    <dgm:pt modelId="{E3095F3A-CC99-472B-A572-6D7F9BBEE84F}" type="pres">
      <dgm:prSet presAssocID="{0D0175E6-256D-40AA-851F-A8D50310F777}" presName="dummy" presStyleCnt="0"/>
      <dgm:spPr/>
      <dgm:t>
        <a:bodyPr/>
        <a:lstStyle/>
        <a:p>
          <a:endParaRPr lang="bg-BG"/>
        </a:p>
      </dgm:t>
    </dgm:pt>
    <dgm:pt modelId="{E7836B11-8EE0-4309-B5CD-C947D341E96E}" type="pres">
      <dgm:prSet presAssocID="{4815933E-BF74-4392-8131-61EBAECCA97D}" presName="sibTrans" presStyleLbl="sibTrans2D1" presStyleIdx="3" presStyleCnt="5"/>
      <dgm:spPr/>
      <dgm:t>
        <a:bodyPr/>
        <a:lstStyle/>
        <a:p>
          <a:endParaRPr lang="bg-BG"/>
        </a:p>
      </dgm:t>
    </dgm:pt>
    <dgm:pt modelId="{42A38A0F-40BE-4AFF-B064-0289E56D4BF0}" type="pres">
      <dgm:prSet presAssocID="{6D9B5209-26A5-4BD5-A365-9B2EA9E72434}" presName="node" presStyleLbl="node1" presStyleIdx="4" presStyleCnt="5">
        <dgm:presLayoutVars>
          <dgm:bulletEnabled val="1"/>
        </dgm:presLayoutVars>
      </dgm:prSet>
      <dgm:spPr/>
      <dgm:t>
        <a:bodyPr/>
        <a:lstStyle/>
        <a:p>
          <a:endParaRPr lang="bg-BG"/>
        </a:p>
      </dgm:t>
    </dgm:pt>
    <dgm:pt modelId="{09025398-8A60-4FFB-9CDB-D185859B2A8C}" type="pres">
      <dgm:prSet presAssocID="{6D9B5209-26A5-4BD5-A365-9B2EA9E72434}" presName="dummy" presStyleCnt="0"/>
      <dgm:spPr/>
      <dgm:t>
        <a:bodyPr/>
        <a:lstStyle/>
        <a:p>
          <a:endParaRPr lang="bg-BG"/>
        </a:p>
      </dgm:t>
    </dgm:pt>
    <dgm:pt modelId="{D7ACF2E7-3E61-4407-A375-62E72DCF4AAB}" type="pres">
      <dgm:prSet presAssocID="{F72D93B0-7F48-432D-AEA0-42CE3B5BDE9B}" presName="sibTrans" presStyleLbl="sibTrans2D1" presStyleIdx="4" presStyleCnt="5"/>
      <dgm:spPr/>
      <dgm:t>
        <a:bodyPr/>
        <a:lstStyle/>
        <a:p>
          <a:endParaRPr lang="bg-BG"/>
        </a:p>
      </dgm:t>
    </dgm:pt>
  </dgm:ptLst>
  <dgm:cxnLst>
    <dgm:cxn modelId="{6D3801B1-0587-4D25-801D-583B92DE8FF4}" srcId="{536F8B75-1671-4915-9926-9158AB5C71D3}" destId="{D3585291-F41A-45ED-B6D5-0737C7A03E9D}" srcOrd="1" destOrd="0" parTransId="{5993F9CB-A19B-4836-A7FE-097DF4A71149}" sibTransId="{93EFD703-9C53-471C-BFF4-A9FBCF9CD8E6}"/>
    <dgm:cxn modelId="{46AF0351-125C-4DFE-9E52-02492B7BAEB5}" srcId="{536F8B75-1671-4915-9926-9158AB5C71D3}" destId="{6D9B5209-26A5-4BD5-A365-9B2EA9E72434}" srcOrd="4" destOrd="0" parTransId="{8D74B85C-9EA3-4C45-81F4-E5C21F02E846}" sibTransId="{F72D93B0-7F48-432D-AEA0-42CE3B5BDE9B}"/>
    <dgm:cxn modelId="{8DE1E95E-D1DB-42FF-BFCD-3A0291EC0C8E}" type="presOf" srcId="{93EFD703-9C53-471C-BFF4-A9FBCF9CD8E6}" destId="{894D9F18-375A-420C-BE3D-731720B960A6}" srcOrd="0" destOrd="0" presId="urn:microsoft.com/office/officeart/2005/8/layout/radial6"/>
    <dgm:cxn modelId="{0E2E9C72-D4CE-4F55-83A3-634A623A4113}" type="presOf" srcId="{F72D93B0-7F48-432D-AEA0-42CE3B5BDE9B}" destId="{D7ACF2E7-3E61-4407-A375-62E72DCF4AAB}" srcOrd="0" destOrd="0" presId="urn:microsoft.com/office/officeart/2005/8/layout/radial6"/>
    <dgm:cxn modelId="{2CE481DA-1C0D-40FD-8349-5721F7972F88}" type="presOf" srcId="{9336BE0A-E22C-4439-A7BA-8B9224751E79}" destId="{6D9C717B-AE78-47F2-A93E-EA890B93112C}" srcOrd="0" destOrd="0" presId="urn:microsoft.com/office/officeart/2005/8/layout/radial6"/>
    <dgm:cxn modelId="{605C52E4-0406-4ADD-BAC9-7DB448A71771}" type="presOf" srcId="{0D0175E6-256D-40AA-851F-A8D50310F777}" destId="{91DBAA63-F0CC-4EB6-977A-4C1D24082D55}" srcOrd="0" destOrd="0" presId="urn:microsoft.com/office/officeart/2005/8/layout/radial6"/>
    <dgm:cxn modelId="{8477750B-D9D8-4B70-80FD-E8F9A0122567}" srcId="{81CBDBDD-CADD-4F73-ABD4-4345ED53CF9E}" destId="{536F8B75-1671-4915-9926-9158AB5C71D3}" srcOrd="0" destOrd="0" parTransId="{55A03542-EAA1-4132-91EB-13D8E45770CC}" sibTransId="{FD1AAE15-16CF-4D96-9F9C-5959958C4419}"/>
    <dgm:cxn modelId="{F3882D00-E9BC-4381-A30A-6C7FB6E1B396}" srcId="{536F8B75-1671-4915-9926-9158AB5C71D3}" destId="{0D0175E6-256D-40AA-851F-A8D50310F777}" srcOrd="3" destOrd="0" parTransId="{870C6FBB-5160-4F5C-AB50-4FF9E88DC8DF}" sibTransId="{4815933E-BF74-4392-8131-61EBAECCA97D}"/>
    <dgm:cxn modelId="{0B9300FC-6972-4765-ADD8-171237E066D6}" type="presOf" srcId="{6D9B5209-26A5-4BD5-A365-9B2EA9E72434}" destId="{42A38A0F-40BE-4AFF-B064-0289E56D4BF0}" srcOrd="0" destOrd="0" presId="urn:microsoft.com/office/officeart/2005/8/layout/radial6"/>
    <dgm:cxn modelId="{D08F7971-A81A-47FF-B3DE-331093AFCC3A}" type="presOf" srcId="{536F8B75-1671-4915-9926-9158AB5C71D3}" destId="{2F7D6593-BC57-4B2F-9619-F63DE0A07946}" srcOrd="0" destOrd="0" presId="urn:microsoft.com/office/officeart/2005/8/layout/radial6"/>
    <dgm:cxn modelId="{CC6D7DBC-1EAD-4A6D-B343-3687A71609A4}" type="presOf" srcId="{4815933E-BF74-4392-8131-61EBAECCA97D}" destId="{E7836B11-8EE0-4309-B5CD-C947D341E96E}" srcOrd="0" destOrd="0" presId="urn:microsoft.com/office/officeart/2005/8/layout/radial6"/>
    <dgm:cxn modelId="{5ADB8335-7F98-4BC3-9BA7-8AFC6F6FF36D}" srcId="{536F8B75-1671-4915-9926-9158AB5C71D3}" destId="{532D01B4-5CE9-4BB6-B296-2F8C716A049E}" srcOrd="2" destOrd="0" parTransId="{8C601B11-2095-4D33-A219-406388275397}" sibTransId="{36860B3C-3AC3-4E3A-AEC9-CC6B376E3951}"/>
    <dgm:cxn modelId="{A0D5457F-B7EE-43B8-964A-73C4B83DD6F6}" type="presOf" srcId="{81CBDBDD-CADD-4F73-ABD4-4345ED53CF9E}" destId="{626C8667-243E-40EA-B104-F33380586F3A}" srcOrd="0" destOrd="0" presId="urn:microsoft.com/office/officeart/2005/8/layout/radial6"/>
    <dgm:cxn modelId="{B9B05CB2-AB51-4379-B4F1-1FBC9285C6EC}" type="presOf" srcId="{E1DA9E19-8B3A-4A18-A9C5-DD8CE6F9AD1D}" destId="{2B2338F8-9BDE-4601-9352-1FAF885E8779}" srcOrd="0" destOrd="0" presId="urn:microsoft.com/office/officeart/2005/8/layout/radial6"/>
    <dgm:cxn modelId="{B926FF1A-6B78-4B64-917C-C5BE08E3BB2E}" type="presOf" srcId="{D3585291-F41A-45ED-B6D5-0737C7A03E9D}" destId="{9D6E6C0C-D19C-495A-A27B-6D9C90E659A2}" srcOrd="0" destOrd="0" presId="urn:microsoft.com/office/officeart/2005/8/layout/radial6"/>
    <dgm:cxn modelId="{86CE454F-0D10-4482-9EDE-F890F82F7494}" type="presOf" srcId="{36860B3C-3AC3-4E3A-AEC9-CC6B376E3951}" destId="{4169B866-C240-49EF-A4E8-4E91F58B4E77}" srcOrd="0" destOrd="0" presId="urn:microsoft.com/office/officeart/2005/8/layout/radial6"/>
    <dgm:cxn modelId="{444EC89B-9CDB-4CA2-BCD3-C4A11244A66F}" type="presOf" srcId="{532D01B4-5CE9-4BB6-B296-2F8C716A049E}" destId="{444763AF-D60C-4928-BA57-8DBC27BDBE8D}" srcOrd="0" destOrd="0" presId="urn:microsoft.com/office/officeart/2005/8/layout/radial6"/>
    <dgm:cxn modelId="{43883C42-5BE2-44E6-B1FE-D0DAA5E05DAC}" srcId="{536F8B75-1671-4915-9926-9158AB5C71D3}" destId="{9336BE0A-E22C-4439-A7BA-8B9224751E79}" srcOrd="0" destOrd="0" parTransId="{BBF9D6F8-87A4-43A1-AB46-80EFAB54850F}" sibTransId="{E1DA9E19-8B3A-4A18-A9C5-DD8CE6F9AD1D}"/>
    <dgm:cxn modelId="{82A172B3-11F6-4C00-A2E4-7F8FFBDFB3A5}" type="presParOf" srcId="{626C8667-243E-40EA-B104-F33380586F3A}" destId="{2F7D6593-BC57-4B2F-9619-F63DE0A07946}" srcOrd="0" destOrd="0" presId="urn:microsoft.com/office/officeart/2005/8/layout/radial6"/>
    <dgm:cxn modelId="{DDD33DB5-2068-484A-896B-517CD4C6B90F}" type="presParOf" srcId="{626C8667-243E-40EA-B104-F33380586F3A}" destId="{6D9C717B-AE78-47F2-A93E-EA890B93112C}" srcOrd="1" destOrd="0" presId="urn:microsoft.com/office/officeart/2005/8/layout/radial6"/>
    <dgm:cxn modelId="{CA72535A-2C3F-4138-9549-F2A2CBC853CC}" type="presParOf" srcId="{626C8667-243E-40EA-B104-F33380586F3A}" destId="{B902CE55-2A0B-4263-9809-19325AC2228C}" srcOrd="2" destOrd="0" presId="urn:microsoft.com/office/officeart/2005/8/layout/radial6"/>
    <dgm:cxn modelId="{D02C1154-0694-4C5A-BDC2-CD578DFA2903}" type="presParOf" srcId="{626C8667-243E-40EA-B104-F33380586F3A}" destId="{2B2338F8-9BDE-4601-9352-1FAF885E8779}" srcOrd="3" destOrd="0" presId="urn:microsoft.com/office/officeart/2005/8/layout/radial6"/>
    <dgm:cxn modelId="{1235E871-D6F0-49AD-80D8-CC7D6574F287}" type="presParOf" srcId="{626C8667-243E-40EA-B104-F33380586F3A}" destId="{9D6E6C0C-D19C-495A-A27B-6D9C90E659A2}" srcOrd="4" destOrd="0" presId="urn:microsoft.com/office/officeart/2005/8/layout/radial6"/>
    <dgm:cxn modelId="{C47A9BA9-E90B-4EAB-B1D2-A2A0B1B1ED57}" type="presParOf" srcId="{626C8667-243E-40EA-B104-F33380586F3A}" destId="{416A00F5-BDAA-48E7-9258-284D2B0C64D5}" srcOrd="5" destOrd="0" presId="urn:microsoft.com/office/officeart/2005/8/layout/radial6"/>
    <dgm:cxn modelId="{EA60C65A-2689-423C-A764-541C2D535824}" type="presParOf" srcId="{626C8667-243E-40EA-B104-F33380586F3A}" destId="{894D9F18-375A-420C-BE3D-731720B960A6}" srcOrd="6" destOrd="0" presId="urn:microsoft.com/office/officeart/2005/8/layout/radial6"/>
    <dgm:cxn modelId="{81FC6FF7-24AA-4C92-ABBD-BCB9F1B0FA0C}" type="presParOf" srcId="{626C8667-243E-40EA-B104-F33380586F3A}" destId="{444763AF-D60C-4928-BA57-8DBC27BDBE8D}" srcOrd="7" destOrd="0" presId="urn:microsoft.com/office/officeart/2005/8/layout/radial6"/>
    <dgm:cxn modelId="{0C3633FE-2093-4836-9E81-44B73DE45A51}" type="presParOf" srcId="{626C8667-243E-40EA-B104-F33380586F3A}" destId="{4654C515-338A-49A9-AB4E-526AD15BACDC}" srcOrd="8" destOrd="0" presId="urn:microsoft.com/office/officeart/2005/8/layout/radial6"/>
    <dgm:cxn modelId="{5FD18A6A-AD13-4ECA-9990-ECFFDE0426B0}" type="presParOf" srcId="{626C8667-243E-40EA-B104-F33380586F3A}" destId="{4169B866-C240-49EF-A4E8-4E91F58B4E77}" srcOrd="9" destOrd="0" presId="urn:microsoft.com/office/officeart/2005/8/layout/radial6"/>
    <dgm:cxn modelId="{A077BBC6-72CD-4819-B516-D79C0C01644A}" type="presParOf" srcId="{626C8667-243E-40EA-B104-F33380586F3A}" destId="{91DBAA63-F0CC-4EB6-977A-4C1D24082D55}" srcOrd="10" destOrd="0" presId="urn:microsoft.com/office/officeart/2005/8/layout/radial6"/>
    <dgm:cxn modelId="{BA5BDE6C-F1E6-47FC-885F-E0043D3A5223}" type="presParOf" srcId="{626C8667-243E-40EA-B104-F33380586F3A}" destId="{E3095F3A-CC99-472B-A572-6D7F9BBEE84F}" srcOrd="11" destOrd="0" presId="urn:microsoft.com/office/officeart/2005/8/layout/radial6"/>
    <dgm:cxn modelId="{021869A6-B765-42D9-BD5E-13A4C08318BE}" type="presParOf" srcId="{626C8667-243E-40EA-B104-F33380586F3A}" destId="{E7836B11-8EE0-4309-B5CD-C947D341E96E}" srcOrd="12" destOrd="0" presId="urn:microsoft.com/office/officeart/2005/8/layout/radial6"/>
    <dgm:cxn modelId="{710DDEF5-36D9-4CF3-ACDE-EC27950E0202}" type="presParOf" srcId="{626C8667-243E-40EA-B104-F33380586F3A}" destId="{42A38A0F-40BE-4AFF-B064-0289E56D4BF0}" srcOrd="13" destOrd="0" presId="urn:microsoft.com/office/officeart/2005/8/layout/radial6"/>
    <dgm:cxn modelId="{C5839C13-0181-4E7D-A020-53FCE9B34418}" type="presParOf" srcId="{626C8667-243E-40EA-B104-F33380586F3A}" destId="{09025398-8A60-4FFB-9CDB-D185859B2A8C}" srcOrd="14" destOrd="0" presId="urn:microsoft.com/office/officeart/2005/8/layout/radial6"/>
    <dgm:cxn modelId="{4FAFFB4A-D1F0-4587-94D4-52C244777153}" type="presParOf" srcId="{626C8667-243E-40EA-B104-F33380586F3A}" destId="{D7ACF2E7-3E61-4407-A375-62E72DCF4AAB}" srcOrd="15" destOrd="0" presId="urn:microsoft.com/office/officeart/2005/8/layout/radial6"/>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71F99-C0DA-4659-ADB3-9651AF419F9F}"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bg-BG"/>
        </a:p>
      </dgm:t>
    </dgm:pt>
    <dgm:pt modelId="{231454DC-02D6-4CD7-B1F0-874B83B01DC5}">
      <dgm:prSet/>
      <dgm:spPr/>
      <dgm:t>
        <a:bodyPr/>
        <a:lstStyle/>
        <a:p>
          <a:pPr rtl="0"/>
          <a:r>
            <a:rPr lang="bg-BG" dirty="0" smtClean="0"/>
            <a:t>Реално остойностяване на болничната дейност</a:t>
          </a:r>
          <a:endParaRPr lang="bg-BG" dirty="0"/>
        </a:p>
      </dgm:t>
    </dgm:pt>
    <dgm:pt modelId="{CDB94FEF-91BA-4F6C-B508-FD38A210E848}" type="parTrans" cxnId="{A697E6CC-77E8-4379-AD4F-6B46F9EB7D2D}">
      <dgm:prSet/>
      <dgm:spPr/>
      <dgm:t>
        <a:bodyPr/>
        <a:lstStyle/>
        <a:p>
          <a:endParaRPr lang="bg-BG"/>
        </a:p>
      </dgm:t>
    </dgm:pt>
    <dgm:pt modelId="{AC99B8F2-2FC6-48AB-975E-ADE6624B05F4}" type="sibTrans" cxnId="{A697E6CC-77E8-4379-AD4F-6B46F9EB7D2D}">
      <dgm:prSet/>
      <dgm:spPr/>
      <dgm:t>
        <a:bodyPr/>
        <a:lstStyle/>
        <a:p>
          <a:endParaRPr lang="bg-BG"/>
        </a:p>
      </dgm:t>
    </dgm:pt>
    <dgm:pt modelId="{2B60F714-F406-4135-A115-988DC620DC46}">
      <dgm:prSet/>
      <dgm:spPr/>
      <dgm:t>
        <a:bodyPr/>
        <a:lstStyle/>
        <a:p>
          <a:pPr rtl="0"/>
          <a:r>
            <a:rPr lang="bg-BG" smtClean="0"/>
            <a:t>Формиране на основен и допълнителен пакет</a:t>
          </a:r>
          <a:endParaRPr lang="bg-BG"/>
        </a:p>
      </dgm:t>
    </dgm:pt>
    <dgm:pt modelId="{56074AA9-DC67-4CCA-95E6-9B9BCB2B2925}" type="parTrans" cxnId="{5F97965A-543C-4755-BFB8-7F7F5C028CDE}">
      <dgm:prSet/>
      <dgm:spPr/>
      <dgm:t>
        <a:bodyPr/>
        <a:lstStyle/>
        <a:p>
          <a:endParaRPr lang="bg-BG"/>
        </a:p>
      </dgm:t>
    </dgm:pt>
    <dgm:pt modelId="{536ACC5F-5AB7-4D73-A859-FC7BCD7487F4}" type="sibTrans" cxnId="{5F97965A-543C-4755-BFB8-7F7F5C028CDE}">
      <dgm:prSet/>
      <dgm:spPr/>
      <dgm:t>
        <a:bodyPr/>
        <a:lstStyle/>
        <a:p>
          <a:endParaRPr lang="bg-BG"/>
        </a:p>
      </dgm:t>
    </dgm:pt>
    <dgm:pt modelId="{0EC23CC1-4C90-4A82-BC32-F2C9DE2344B5}">
      <dgm:prSet/>
      <dgm:spPr/>
      <dgm:t>
        <a:bodyPr/>
        <a:lstStyle/>
        <a:p>
          <a:pPr rtl="0"/>
          <a:r>
            <a:rPr lang="bg-BG" smtClean="0"/>
            <a:t>Осигуряване на комплексен поход в лечението</a:t>
          </a:r>
          <a:endParaRPr lang="bg-BG"/>
        </a:p>
      </dgm:t>
    </dgm:pt>
    <dgm:pt modelId="{477B872C-03C6-4F80-916C-6B8882D702C2}" type="parTrans" cxnId="{ECAC1480-5AD1-4E8E-B38A-1FAFB2F1A113}">
      <dgm:prSet/>
      <dgm:spPr/>
      <dgm:t>
        <a:bodyPr/>
        <a:lstStyle/>
        <a:p>
          <a:endParaRPr lang="bg-BG"/>
        </a:p>
      </dgm:t>
    </dgm:pt>
    <dgm:pt modelId="{941E7E56-B343-46D4-A4E6-4A6F05AB8027}" type="sibTrans" cxnId="{ECAC1480-5AD1-4E8E-B38A-1FAFB2F1A113}">
      <dgm:prSet/>
      <dgm:spPr/>
      <dgm:t>
        <a:bodyPr/>
        <a:lstStyle/>
        <a:p>
          <a:endParaRPr lang="bg-BG"/>
        </a:p>
      </dgm:t>
    </dgm:pt>
    <dgm:pt modelId="{3E2942EF-01A8-4426-B087-D596497548F1}">
      <dgm:prSet/>
      <dgm:spPr/>
      <dgm:t>
        <a:bodyPr/>
        <a:lstStyle/>
        <a:p>
          <a:pPr rtl="0"/>
          <a:r>
            <a:rPr lang="bg-BG" dirty="0" smtClean="0"/>
            <a:t>Прехвърляне на дейности от болничната в </a:t>
          </a:r>
          <a:r>
            <a:rPr lang="bg-BG" dirty="0" err="1" smtClean="0"/>
            <a:t>извънболничната</a:t>
          </a:r>
          <a:r>
            <a:rPr lang="bg-BG" dirty="0" smtClean="0"/>
            <a:t> </a:t>
          </a:r>
          <a:r>
            <a:rPr lang="bg-BG" dirty="0" smtClean="0"/>
            <a:t>помощ</a:t>
          </a:r>
          <a:endParaRPr lang="bg-BG" dirty="0"/>
        </a:p>
      </dgm:t>
    </dgm:pt>
    <dgm:pt modelId="{D04B6949-E07F-40A8-952D-94EE53492845}" type="parTrans" cxnId="{D1B91317-B8A1-44C6-8A77-2EC501140775}">
      <dgm:prSet/>
      <dgm:spPr/>
      <dgm:t>
        <a:bodyPr/>
        <a:lstStyle/>
        <a:p>
          <a:endParaRPr lang="bg-BG"/>
        </a:p>
      </dgm:t>
    </dgm:pt>
    <dgm:pt modelId="{3CCBB7B6-3568-465F-9156-48C42A500905}" type="sibTrans" cxnId="{D1B91317-B8A1-44C6-8A77-2EC501140775}">
      <dgm:prSet/>
      <dgm:spPr/>
      <dgm:t>
        <a:bodyPr/>
        <a:lstStyle/>
        <a:p>
          <a:endParaRPr lang="bg-BG"/>
        </a:p>
      </dgm:t>
    </dgm:pt>
    <dgm:pt modelId="{20DA779B-D661-468F-8E07-175F13FCE050}" type="pres">
      <dgm:prSet presAssocID="{4F971F99-C0DA-4659-ADB3-9651AF419F9F}" presName="Name0" presStyleCnt="0">
        <dgm:presLayoutVars>
          <dgm:chMax val="7"/>
          <dgm:chPref val="7"/>
          <dgm:dir/>
        </dgm:presLayoutVars>
      </dgm:prSet>
      <dgm:spPr/>
      <dgm:t>
        <a:bodyPr/>
        <a:lstStyle/>
        <a:p>
          <a:endParaRPr lang="bg-BG"/>
        </a:p>
      </dgm:t>
    </dgm:pt>
    <dgm:pt modelId="{44BCEEAE-B5CD-4606-A30F-BF23521A7D0D}" type="pres">
      <dgm:prSet presAssocID="{4F971F99-C0DA-4659-ADB3-9651AF419F9F}" presName="Name1" presStyleCnt="0"/>
      <dgm:spPr/>
    </dgm:pt>
    <dgm:pt modelId="{F64B9232-DBCC-4ECE-9EB8-AB163D2BACBB}" type="pres">
      <dgm:prSet presAssocID="{4F971F99-C0DA-4659-ADB3-9651AF419F9F}" presName="cycle" presStyleCnt="0"/>
      <dgm:spPr/>
    </dgm:pt>
    <dgm:pt modelId="{9E463E7C-30EB-4358-90C6-50E7EB5F5974}" type="pres">
      <dgm:prSet presAssocID="{4F971F99-C0DA-4659-ADB3-9651AF419F9F}" presName="srcNode" presStyleLbl="node1" presStyleIdx="0" presStyleCnt="4"/>
      <dgm:spPr/>
    </dgm:pt>
    <dgm:pt modelId="{B4D8B911-4B6F-47DC-AA1B-282AE190868A}" type="pres">
      <dgm:prSet presAssocID="{4F971F99-C0DA-4659-ADB3-9651AF419F9F}" presName="conn" presStyleLbl="parChTrans1D2" presStyleIdx="0" presStyleCnt="1"/>
      <dgm:spPr/>
      <dgm:t>
        <a:bodyPr/>
        <a:lstStyle/>
        <a:p>
          <a:endParaRPr lang="bg-BG"/>
        </a:p>
      </dgm:t>
    </dgm:pt>
    <dgm:pt modelId="{A4C0578D-D4EB-4194-8344-0AE4FFBA8E5A}" type="pres">
      <dgm:prSet presAssocID="{4F971F99-C0DA-4659-ADB3-9651AF419F9F}" presName="extraNode" presStyleLbl="node1" presStyleIdx="0" presStyleCnt="4"/>
      <dgm:spPr/>
    </dgm:pt>
    <dgm:pt modelId="{CE7C1DFA-EFB2-47A6-8650-DFA07F7859E2}" type="pres">
      <dgm:prSet presAssocID="{4F971F99-C0DA-4659-ADB3-9651AF419F9F}" presName="dstNode" presStyleLbl="node1" presStyleIdx="0" presStyleCnt="4"/>
      <dgm:spPr/>
    </dgm:pt>
    <dgm:pt modelId="{CB958EBA-420B-4A1A-813D-8482C24CDAF7}" type="pres">
      <dgm:prSet presAssocID="{231454DC-02D6-4CD7-B1F0-874B83B01DC5}" presName="text_1" presStyleLbl="node1" presStyleIdx="0" presStyleCnt="4">
        <dgm:presLayoutVars>
          <dgm:bulletEnabled val="1"/>
        </dgm:presLayoutVars>
      </dgm:prSet>
      <dgm:spPr/>
      <dgm:t>
        <a:bodyPr/>
        <a:lstStyle/>
        <a:p>
          <a:endParaRPr lang="bg-BG"/>
        </a:p>
      </dgm:t>
    </dgm:pt>
    <dgm:pt modelId="{F064AD32-8B5D-449C-A37D-46E9B5FD155C}" type="pres">
      <dgm:prSet presAssocID="{231454DC-02D6-4CD7-B1F0-874B83B01DC5}" presName="accent_1" presStyleCnt="0"/>
      <dgm:spPr/>
    </dgm:pt>
    <dgm:pt modelId="{BFCDB4B6-670E-4948-96CC-1FBB2137FA60}" type="pres">
      <dgm:prSet presAssocID="{231454DC-02D6-4CD7-B1F0-874B83B01DC5}" presName="accentRepeatNode" presStyleLbl="solidFgAcc1" presStyleIdx="0" presStyleCnt="4"/>
      <dgm:spPr/>
    </dgm:pt>
    <dgm:pt modelId="{FFEF6C8A-F825-4BDC-B452-80ADE3D5944E}" type="pres">
      <dgm:prSet presAssocID="{2B60F714-F406-4135-A115-988DC620DC46}" presName="text_2" presStyleLbl="node1" presStyleIdx="1" presStyleCnt="4">
        <dgm:presLayoutVars>
          <dgm:bulletEnabled val="1"/>
        </dgm:presLayoutVars>
      </dgm:prSet>
      <dgm:spPr/>
      <dgm:t>
        <a:bodyPr/>
        <a:lstStyle/>
        <a:p>
          <a:endParaRPr lang="bg-BG"/>
        </a:p>
      </dgm:t>
    </dgm:pt>
    <dgm:pt modelId="{EE7C1153-6214-44BA-A6EC-C4BCB780E867}" type="pres">
      <dgm:prSet presAssocID="{2B60F714-F406-4135-A115-988DC620DC46}" presName="accent_2" presStyleCnt="0"/>
      <dgm:spPr/>
    </dgm:pt>
    <dgm:pt modelId="{710FFD20-EBEC-4CC7-8939-1E780D84DC85}" type="pres">
      <dgm:prSet presAssocID="{2B60F714-F406-4135-A115-988DC620DC46}" presName="accentRepeatNode" presStyleLbl="solidFgAcc1" presStyleIdx="1" presStyleCnt="4"/>
      <dgm:spPr/>
    </dgm:pt>
    <dgm:pt modelId="{CC7FB0F9-2246-491D-9CD6-E90310762E00}" type="pres">
      <dgm:prSet presAssocID="{0EC23CC1-4C90-4A82-BC32-F2C9DE2344B5}" presName="text_3" presStyleLbl="node1" presStyleIdx="2" presStyleCnt="4">
        <dgm:presLayoutVars>
          <dgm:bulletEnabled val="1"/>
        </dgm:presLayoutVars>
      </dgm:prSet>
      <dgm:spPr/>
      <dgm:t>
        <a:bodyPr/>
        <a:lstStyle/>
        <a:p>
          <a:endParaRPr lang="bg-BG"/>
        </a:p>
      </dgm:t>
    </dgm:pt>
    <dgm:pt modelId="{350EEB2F-7599-4678-8F9C-80E25F276713}" type="pres">
      <dgm:prSet presAssocID="{0EC23CC1-4C90-4A82-BC32-F2C9DE2344B5}" presName="accent_3" presStyleCnt="0"/>
      <dgm:spPr/>
    </dgm:pt>
    <dgm:pt modelId="{A35AB3C8-C28E-4484-9A48-8DDE13604FE3}" type="pres">
      <dgm:prSet presAssocID="{0EC23CC1-4C90-4A82-BC32-F2C9DE2344B5}" presName="accentRepeatNode" presStyleLbl="solidFgAcc1" presStyleIdx="2" presStyleCnt="4"/>
      <dgm:spPr/>
    </dgm:pt>
    <dgm:pt modelId="{090B7857-EC71-42B6-A693-10829D352067}" type="pres">
      <dgm:prSet presAssocID="{3E2942EF-01A8-4426-B087-D596497548F1}" presName="text_4" presStyleLbl="node1" presStyleIdx="3" presStyleCnt="4">
        <dgm:presLayoutVars>
          <dgm:bulletEnabled val="1"/>
        </dgm:presLayoutVars>
      </dgm:prSet>
      <dgm:spPr/>
      <dgm:t>
        <a:bodyPr/>
        <a:lstStyle/>
        <a:p>
          <a:endParaRPr lang="bg-BG"/>
        </a:p>
      </dgm:t>
    </dgm:pt>
    <dgm:pt modelId="{4C758F23-2848-4E8F-8DB4-83CD01993470}" type="pres">
      <dgm:prSet presAssocID="{3E2942EF-01A8-4426-B087-D596497548F1}" presName="accent_4" presStyleCnt="0"/>
      <dgm:spPr/>
    </dgm:pt>
    <dgm:pt modelId="{F35B3497-1221-4CFF-AC39-E0E26FD1B3AC}" type="pres">
      <dgm:prSet presAssocID="{3E2942EF-01A8-4426-B087-D596497548F1}" presName="accentRepeatNode" presStyleLbl="solidFgAcc1" presStyleIdx="3" presStyleCnt="4"/>
      <dgm:spPr/>
    </dgm:pt>
  </dgm:ptLst>
  <dgm:cxnLst>
    <dgm:cxn modelId="{D1B91317-B8A1-44C6-8A77-2EC501140775}" srcId="{4F971F99-C0DA-4659-ADB3-9651AF419F9F}" destId="{3E2942EF-01A8-4426-B087-D596497548F1}" srcOrd="3" destOrd="0" parTransId="{D04B6949-E07F-40A8-952D-94EE53492845}" sibTransId="{3CCBB7B6-3568-465F-9156-48C42A500905}"/>
    <dgm:cxn modelId="{B02A3849-40A5-4F87-8C99-69E6A7B87C99}" type="presOf" srcId="{2B60F714-F406-4135-A115-988DC620DC46}" destId="{FFEF6C8A-F825-4BDC-B452-80ADE3D5944E}" srcOrd="0" destOrd="0" presId="urn:microsoft.com/office/officeart/2008/layout/VerticalCurvedList"/>
    <dgm:cxn modelId="{A697E6CC-77E8-4379-AD4F-6B46F9EB7D2D}" srcId="{4F971F99-C0DA-4659-ADB3-9651AF419F9F}" destId="{231454DC-02D6-4CD7-B1F0-874B83B01DC5}" srcOrd="0" destOrd="0" parTransId="{CDB94FEF-91BA-4F6C-B508-FD38A210E848}" sibTransId="{AC99B8F2-2FC6-48AB-975E-ADE6624B05F4}"/>
    <dgm:cxn modelId="{5F97965A-543C-4755-BFB8-7F7F5C028CDE}" srcId="{4F971F99-C0DA-4659-ADB3-9651AF419F9F}" destId="{2B60F714-F406-4135-A115-988DC620DC46}" srcOrd="1" destOrd="0" parTransId="{56074AA9-DC67-4CCA-95E6-9B9BCB2B2925}" sibTransId="{536ACC5F-5AB7-4D73-A859-FC7BCD7487F4}"/>
    <dgm:cxn modelId="{E94D708A-272E-47B3-AA16-2487590F5479}" type="presOf" srcId="{231454DC-02D6-4CD7-B1F0-874B83B01DC5}" destId="{CB958EBA-420B-4A1A-813D-8482C24CDAF7}" srcOrd="0" destOrd="0" presId="urn:microsoft.com/office/officeart/2008/layout/VerticalCurvedList"/>
    <dgm:cxn modelId="{850A9074-074D-46BA-823F-E6573F580B6D}" type="presOf" srcId="{4F971F99-C0DA-4659-ADB3-9651AF419F9F}" destId="{20DA779B-D661-468F-8E07-175F13FCE050}" srcOrd="0" destOrd="0" presId="urn:microsoft.com/office/officeart/2008/layout/VerticalCurvedList"/>
    <dgm:cxn modelId="{0EF5016B-3199-4A2B-A63A-67153B573AEA}" type="presOf" srcId="{0EC23CC1-4C90-4A82-BC32-F2C9DE2344B5}" destId="{CC7FB0F9-2246-491D-9CD6-E90310762E00}" srcOrd="0" destOrd="0" presId="urn:microsoft.com/office/officeart/2008/layout/VerticalCurvedList"/>
    <dgm:cxn modelId="{3FDDF044-6623-491B-8AD8-09FB08ED3D5C}" type="presOf" srcId="{3E2942EF-01A8-4426-B087-D596497548F1}" destId="{090B7857-EC71-42B6-A693-10829D352067}" srcOrd="0" destOrd="0" presId="urn:microsoft.com/office/officeart/2008/layout/VerticalCurvedList"/>
    <dgm:cxn modelId="{B2D4E2B8-D51E-42AC-99B3-DD698FE8CFE1}" type="presOf" srcId="{AC99B8F2-2FC6-48AB-975E-ADE6624B05F4}" destId="{B4D8B911-4B6F-47DC-AA1B-282AE190868A}" srcOrd="0" destOrd="0" presId="urn:microsoft.com/office/officeart/2008/layout/VerticalCurvedList"/>
    <dgm:cxn modelId="{ECAC1480-5AD1-4E8E-B38A-1FAFB2F1A113}" srcId="{4F971F99-C0DA-4659-ADB3-9651AF419F9F}" destId="{0EC23CC1-4C90-4A82-BC32-F2C9DE2344B5}" srcOrd="2" destOrd="0" parTransId="{477B872C-03C6-4F80-916C-6B8882D702C2}" sibTransId="{941E7E56-B343-46D4-A4E6-4A6F05AB8027}"/>
    <dgm:cxn modelId="{BB1E944E-DE86-44ED-968C-78B257600FC9}" type="presParOf" srcId="{20DA779B-D661-468F-8E07-175F13FCE050}" destId="{44BCEEAE-B5CD-4606-A30F-BF23521A7D0D}" srcOrd="0" destOrd="0" presId="urn:microsoft.com/office/officeart/2008/layout/VerticalCurvedList"/>
    <dgm:cxn modelId="{E213E41E-EE64-4515-8109-76AFF0B819B4}" type="presParOf" srcId="{44BCEEAE-B5CD-4606-A30F-BF23521A7D0D}" destId="{F64B9232-DBCC-4ECE-9EB8-AB163D2BACBB}" srcOrd="0" destOrd="0" presId="urn:microsoft.com/office/officeart/2008/layout/VerticalCurvedList"/>
    <dgm:cxn modelId="{6AF5E7B6-7A5A-405C-8660-8E0B09F61D9A}" type="presParOf" srcId="{F64B9232-DBCC-4ECE-9EB8-AB163D2BACBB}" destId="{9E463E7C-30EB-4358-90C6-50E7EB5F5974}" srcOrd="0" destOrd="0" presId="urn:microsoft.com/office/officeart/2008/layout/VerticalCurvedList"/>
    <dgm:cxn modelId="{14B7698D-F877-48E6-BF18-80CD2BE46D55}" type="presParOf" srcId="{F64B9232-DBCC-4ECE-9EB8-AB163D2BACBB}" destId="{B4D8B911-4B6F-47DC-AA1B-282AE190868A}" srcOrd="1" destOrd="0" presId="urn:microsoft.com/office/officeart/2008/layout/VerticalCurvedList"/>
    <dgm:cxn modelId="{875E5222-8D3A-45A5-B3B5-D180D7561BED}" type="presParOf" srcId="{F64B9232-DBCC-4ECE-9EB8-AB163D2BACBB}" destId="{A4C0578D-D4EB-4194-8344-0AE4FFBA8E5A}" srcOrd="2" destOrd="0" presId="urn:microsoft.com/office/officeart/2008/layout/VerticalCurvedList"/>
    <dgm:cxn modelId="{5AEF6FA4-8A93-4E2B-9F03-AD4F50905622}" type="presParOf" srcId="{F64B9232-DBCC-4ECE-9EB8-AB163D2BACBB}" destId="{CE7C1DFA-EFB2-47A6-8650-DFA07F7859E2}" srcOrd="3" destOrd="0" presId="urn:microsoft.com/office/officeart/2008/layout/VerticalCurvedList"/>
    <dgm:cxn modelId="{75B7A476-B16E-47C6-B6AE-F3E463E85185}" type="presParOf" srcId="{44BCEEAE-B5CD-4606-A30F-BF23521A7D0D}" destId="{CB958EBA-420B-4A1A-813D-8482C24CDAF7}" srcOrd="1" destOrd="0" presId="urn:microsoft.com/office/officeart/2008/layout/VerticalCurvedList"/>
    <dgm:cxn modelId="{05093693-1824-485F-92CC-F72C9D1E2493}" type="presParOf" srcId="{44BCEEAE-B5CD-4606-A30F-BF23521A7D0D}" destId="{F064AD32-8B5D-449C-A37D-46E9B5FD155C}" srcOrd="2" destOrd="0" presId="urn:microsoft.com/office/officeart/2008/layout/VerticalCurvedList"/>
    <dgm:cxn modelId="{B626E78C-C691-4D00-AA4F-D176B81D624E}" type="presParOf" srcId="{F064AD32-8B5D-449C-A37D-46E9B5FD155C}" destId="{BFCDB4B6-670E-4948-96CC-1FBB2137FA60}" srcOrd="0" destOrd="0" presId="urn:microsoft.com/office/officeart/2008/layout/VerticalCurvedList"/>
    <dgm:cxn modelId="{0B54B541-58D9-4E3B-A49E-BEEAC4CFD55D}" type="presParOf" srcId="{44BCEEAE-B5CD-4606-A30F-BF23521A7D0D}" destId="{FFEF6C8A-F825-4BDC-B452-80ADE3D5944E}" srcOrd="3" destOrd="0" presId="urn:microsoft.com/office/officeart/2008/layout/VerticalCurvedList"/>
    <dgm:cxn modelId="{D6DDBCB8-D3AE-4E0E-9542-CD3318EE166F}" type="presParOf" srcId="{44BCEEAE-B5CD-4606-A30F-BF23521A7D0D}" destId="{EE7C1153-6214-44BA-A6EC-C4BCB780E867}" srcOrd="4" destOrd="0" presId="urn:microsoft.com/office/officeart/2008/layout/VerticalCurvedList"/>
    <dgm:cxn modelId="{AF8826F6-671E-441F-8B5D-806843BA28C2}" type="presParOf" srcId="{EE7C1153-6214-44BA-A6EC-C4BCB780E867}" destId="{710FFD20-EBEC-4CC7-8939-1E780D84DC85}" srcOrd="0" destOrd="0" presId="urn:microsoft.com/office/officeart/2008/layout/VerticalCurvedList"/>
    <dgm:cxn modelId="{D2514AB3-F03B-445D-84AB-F47723487059}" type="presParOf" srcId="{44BCEEAE-B5CD-4606-A30F-BF23521A7D0D}" destId="{CC7FB0F9-2246-491D-9CD6-E90310762E00}" srcOrd="5" destOrd="0" presId="urn:microsoft.com/office/officeart/2008/layout/VerticalCurvedList"/>
    <dgm:cxn modelId="{2B5080FA-011C-4CA4-8A74-9423BAED75FC}" type="presParOf" srcId="{44BCEEAE-B5CD-4606-A30F-BF23521A7D0D}" destId="{350EEB2F-7599-4678-8F9C-80E25F276713}" srcOrd="6" destOrd="0" presId="urn:microsoft.com/office/officeart/2008/layout/VerticalCurvedList"/>
    <dgm:cxn modelId="{07A33646-CD0F-4F43-9E3B-3C0EB992DCA1}" type="presParOf" srcId="{350EEB2F-7599-4678-8F9C-80E25F276713}" destId="{A35AB3C8-C28E-4484-9A48-8DDE13604FE3}" srcOrd="0" destOrd="0" presId="urn:microsoft.com/office/officeart/2008/layout/VerticalCurvedList"/>
    <dgm:cxn modelId="{FE53560F-AA87-4405-9D6A-BE1AFB722522}" type="presParOf" srcId="{44BCEEAE-B5CD-4606-A30F-BF23521A7D0D}" destId="{090B7857-EC71-42B6-A693-10829D352067}" srcOrd="7" destOrd="0" presId="urn:microsoft.com/office/officeart/2008/layout/VerticalCurvedList"/>
    <dgm:cxn modelId="{FCADAD4E-00F4-48B9-B316-56504AA572F1}" type="presParOf" srcId="{44BCEEAE-B5CD-4606-A30F-BF23521A7D0D}" destId="{4C758F23-2848-4E8F-8DB4-83CD01993470}" srcOrd="8" destOrd="0" presId="urn:microsoft.com/office/officeart/2008/layout/VerticalCurvedList"/>
    <dgm:cxn modelId="{264F2157-D210-4B49-88B5-3D0142505F50}" type="presParOf" srcId="{4C758F23-2848-4E8F-8DB4-83CD01993470}" destId="{F35B3497-1221-4CFF-AC39-E0E26FD1B3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5E5D73-F1A2-4DC4-AF95-37C5396A38F8}" type="doc">
      <dgm:prSet loTypeId="urn:microsoft.com/office/officeart/2008/layout/HorizontalMultiLevelHierarchy" loCatId="hierarchy" qsTypeId="urn:microsoft.com/office/officeart/2005/8/quickstyle/3d1" qsCatId="3D" csTypeId="urn:microsoft.com/office/officeart/2005/8/colors/colorful1" csCatId="colorful" phldr="1"/>
      <dgm:spPr/>
      <dgm:t>
        <a:bodyPr/>
        <a:lstStyle/>
        <a:p>
          <a:endParaRPr lang="bg-BG"/>
        </a:p>
      </dgm:t>
    </dgm:pt>
    <dgm:pt modelId="{9F46B933-F6B0-4A53-B5BB-FDCB28C18B67}">
      <dgm:prSet phldrT="[Text]"/>
      <dgm:spPr/>
      <dgm:t>
        <a:bodyPr/>
        <a:lstStyle/>
        <a:p>
          <a:r>
            <a:rPr lang="bg-BG" dirty="0" smtClean="0">
              <a:solidFill>
                <a:schemeClr val="tx1"/>
              </a:solidFill>
            </a:rPr>
            <a:t>Финансиране на болничните дейности</a:t>
          </a:r>
          <a:endParaRPr lang="bg-BG" dirty="0">
            <a:solidFill>
              <a:schemeClr val="tx1"/>
            </a:solidFill>
          </a:endParaRPr>
        </a:p>
      </dgm:t>
    </dgm:pt>
    <dgm:pt modelId="{CF3D24A5-8607-4F94-9D03-63D462C4E7DE}" type="parTrans" cxnId="{A4904536-9BE8-4A9F-B9B9-DEF03F8FAB62}">
      <dgm:prSet/>
      <dgm:spPr/>
      <dgm:t>
        <a:bodyPr/>
        <a:lstStyle/>
        <a:p>
          <a:endParaRPr lang="bg-BG">
            <a:solidFill>
              <a:schemeClr val="tx1"/>
            </a:solidFill>
          </a:endParaRPr>
        </a:p>
      </dgm:t>
    </dgm:pt>
    <dgm:pt modelId="{29E4F1C2-D02A-440B-9613-E13EE93E5113}" type="sibTrans" cxnId="{A4904536-9BE8-4A9F-B9B9-DEF03F8FAB62}">
      <dgm:prSet/>
      <dgm:spPr/>
      <dgm:t>
        <a:bodyPr/>
        <a:lstStyle/>
        <a:p>
          <a:endParaRPr lang="bg-BG">
            <a:solidFill>
              <a:schemeClr val="tx1"/>
            </a:solidFill>
          </a:endParaRPr>
        </a:p>
      </dgm:t>
    </dgm:pt>
    <dgm:pt modelId="{E03FA07F-8FC4-46FB-A048-A1D498BCF6AB}">
      <dgm:prSet phldrT="[Text]"/>
      <dgm:spPr/>
      <dgm:t>
        <a:bodyPr/>
        <a:lstStyle/>
        <a:p>
          <a:r>
            <a:rPr lang="bg-BG" dirty="0" smtClean="0">
              <a:solidFill>
                <a:schemeClr val="tx1"/>
              </a:solidFill>
            </a:rPr>
            <a:t>Присъщи стопански разходи</a:t>
          </a:r>
          <a:endParaRPr lang="bg-BG" dirty="0">
            <a:solidFill>
              <a:schemeClr val="tx1"/>
            </a:solidFill>
          </a:endParaRPr>
        </a:p>
      </dgm:t>
    </dgm:pt>
    <dgm:pt modelId="{0B743C9E-E470-4F16-8912-2128ADF922C5}" type="parTrans" cxnId="{66C28DA6-C4B3-4D99-B22D-C61663AE6527}">
      <dgm:prSet/>
      <dgm:spPr/>
      <dgm:t>
        <a:bodyPr/>
        <a:lstStyle/>
        <a:p>
          <a:endParaRPr lang="bg-BG">
            <a:solidFill>
              <a:schemeClr val="tx1"/>
            </a:solidFill>
          </a:endParaRPr>
        </a:p>
      </dgm:t>
    </dgm:pt>
    <dgm:pt modelId="{18DC9A2D-3EDB-4A24-B516-064414BB8792}" type="sibTrans" cxnId="{66C28DA6-C4B3-4D99-B22D-C61663AE6527}">
      <dgm:prSet/>
      <dgm:spPr/>
      <dgm:t>
        <a:bodyPr/>
        <a:lstStyle/>
        <a:p>
          <a:endParaRPr lang="bg-BG">
            <a:solidFill>
              <a:schemeClr val="tx1"/>
            </a:solidFill>
          </a:endParaRPr>
        </a:p>
      </dgm:t>
    </dgm:pt>
    <dgm:pt modelId="{ABBEC876-74FC-4521-B72D-51C7311AA94F}">
      <dgm:prSet phldrT="[Text]"/>
      <dgm:spPr/>
      <dgm:t>
        <a:bodyPr/>
        <a:lstStyle/>
        <a:p>
          <a:r>
            <a:rPr lang="bg-BG" dirty="0" smtClean="0">
              <a:solidFill>
                <a:schemeClr val="tx1"/>
              </a:solidFill>
            </a:rPr>
            <a:t>Разходи за възнаграждения на персонала</a:t>
          </a:r>
          <a:endParaRPr lang="bg-BG" dirty="0">
            <a:solidFill>
              <a:schemeClr val="tx1"/>
            </a:solidFill>
          </a:endParaRPr>
        </a:p>
      </dgm:t>
    </dgm:pt>
    <dgm:pt modelId="{5C3849C9-9808-48B2-A4E9-9E27E06F648B}" type="parTrans" cxnId="{094B22FD-2D73-4BF6-9D70-AB145A90C607}">
      <dgm:prSet/>
      <dgm:spPr/>
      <dgm:t>
        <a:bodyPr/>
        <a:lstStyle/>
        <a:p>
          <a:endParaRPr lang="bg-BG">
            <a:solidFill>
              <a:schemeClr val="tx1"/>
            </a:solidFill>
          </a:endParaRPr>
        </a:p>
      </dgm:t>
    </dgm:pt>
    <dgm:pt modelId="{C6A1E483-2362-4398-9EE1-423C74BDBF56}" type="sibTrans" cxnId="{094B22FD-2D73-4BF6-9D70-AB145A90C607}">
      <dgm:prSet/>
      <dgm:spPr/>
      <dgm:t>
        <a:bodyPr/>
        <a:lstStyle/>
        <a:p>
          <a:endParaRPr lang="bg-BG">
            <a:solidFill>
              <a:schemeClr val="tx1"/>
            </a:solidFill>
          </a:endParaRPr>
        </a:p>
      </dgm:t>
    </dgm:pt>
    <dgm:pt modelId="{14FB02E5-298A-40DF-9A18-FBC8BC966649}">
      <dgm:prSet phldrT="[Text]"/>
      <dgm:spPr/>
      <dgm:t>
        <a:bodyPr/>
        <a:lstStyle/>
        <a:p>
          <a:r>
            <a:rPr lang="bg-BG" dirty="0" smtClean="0">
              <a:solidFill>
                <a:schemeClr val="tx1"/>
              </a:solidFill>
            </a:rPr>
            <a:t>Разходи за предоставени медицински услуги, остойностени на база преки медицински разходи</a:t>
          </a:r>
          <a:endParaRPr lang="bg-BG" dirty="0">
            <a:solidFill>
              <a:schemeClr val="tx1"/>
            </a:solidFill>
          </a:endParaRPr>
        </a:p>
      </dgm:t>
    </dgm:pt>
    <dgm:pt modelId="{0C2BD0FA-7692-444B-82BF-A9F0CC127CE0}" type="parTrans" cxnId="{5ECE7C4E-0402-4849-AD2F-770B64829A2A}">
      <dgm:prSet/>
      <dgm:spPr/>
      <dgm:t>
        <a:bodyPr/>
        <a:lstStyle/>
        <a:p>
          <a:endParaRPr lang="bg-BG">
            <a:solidFill>
              <a:schemeClr val="tx1"/>
            </a:solidFill>
          </a:endParaRPr>
        </a:p>
      </dgm:t>
    </dgm:pt>
    <dgm:pt modelId="{92E22111-E505-4B85-BFFC-207A6E8CA9F4}" type="sibTrans" cxnId="{5ECE7C4E-0402-4849-AD2F-770B64829A2A}">
      <dgm:prSet/>
      <dgm:spPr/>
      <dgm:t>
        <a:bodyPr/>
        <a:lstStyle/>
        <a:p>
          <a:endParaRPr lang="bg-BG">
            <a:solidFill>
              <a:schemeClr val="tx1"/>
            </a:solidFill>
          </a:endParaRPr>
        </a:p>
      </dgm:t>
    </dgm:pt>
    <dgm:pt modelId="{F5F6BE66-C57F-4EAA-934B-A19692B40892}">
      <dgm:prSet/>
      <dgm:spPr/>
      <dgm:t>
        <a:bodyPr/>
        <a:lstStyle/>
        <a:p>
          <a:r>
            <a:rPr lang="bg-BG" dirty="0" smtClean="0">
              <a:solidFill>
                <a:schemeClr val="tx1"/>
              </a:solidFill>
            </a:rPr>
            <a:t>Разходи за високотехнологична апаратура</a:t>
          </a:r>
          <a:endParaRPr lang="bg-BG" dirty="0">
            <a:solidFill>
              <a:schemeClr val="tx1"/>
            </a:solidFill>
          </a:endParaRPr>
        </a:p>
      </dgm:t>
    </dgm:pt>
    <dgm:pt modelId="{BFFE9085-E120-44BA-9058-A4F53C46F663}" type="parTrans" cxnId="{5BC5191E-72E9-469E-9B61-E392FFC0A3A6}">
      <dgm:prSet/>
      <dgm:spPr/>
      <dgm:t>
        <a:bodyPr/>
        <a:lstStyle/>
        <a:p>
          <a:endParaRPr lang="bg-BG"/>
        </a:p>
      </dgm:t>
    </dgm:pt>
    <dgm:pt modelId="{98218E94-14D4-4DF4-AB07-09A9438951BD}" type="sibTrans" cxnId="{5BC5191E-72E9-469E-9B61-E392FFC0A3A6}">
      <dgm:prSet/>
      <dgm:spPr/>
      <dgm:t>
        <a:bodyPr/>
        <a:lstStyle/>
        <a:p>
          <a:endParaRPr lang="bg-BG"/>
        </a:p>
      </dgm:t>
    </dgm:pt>
    <dgm:pt modelId="{39380972-1F2E-45A2-9AA2-1A2CB08ADAE1}" type="pres">
      <dgm:prSet presAssocID="{415E5D73-F1A2-4DC4-AF95-37C5396A38F8}" presName="Name0" presStyleCnt="0">
        <dgm:presLayoutVars>
          <dgm:chPref val="1"/>
          <dgm:dir/>
          <dgm:animOne val="branch"/>
          <dgm:animLvl val="lvl"/>
          <dgm:resizeHandles val="exact"/>
        </dgm:presLayoutVars>
      </dgm:prSet>
      <dgm:spPr/>
      <dgm:t>
        <a:bodyPr/>
        <a:lstStyle/>
        <a:p>
          <a:endParaRPr lang="bg-BG"/>
        </a:p>
      </dgm:t>
    </dgm:pt>
    <dgm:pt modelId="{4E5F5F33-52B6-43F9-8EE4-C764533AA813}" type="pres">
      <dgm:prSet presAssocID="{9F46B933-F6B0-4A53-B5BB-FDCB28C18B67}" presName="root1" presStyleCnt="0"/>
      <dgm:spPr/>
    </dgm:pt>
    <dgm:pt modelId="{56410B09-D878-4570-A451-D3D7FB99FD49}" type="pres">
      <dgm:prSet presAssocID="{9F46B933-F6B0-4A53-B5BB-FDCB28C18B67}" presName="LevelOneTextNode" presStyleLbl="node0" presStyleIdx="0" presStyleCnt="1">
        <dgm:presLayoutVars>
          <dgm:chPref val="3"/>
        </dgm:presLayoutVars>
      </dgm:prSet>
      <dgm:spPr/>
      <dgm:t>
        <a:bodyPr/>
        <a:lstStyle/>
        <a:p>
          <a:endParaRPr lang="bg-BG"/>
        </a:p>
      </dgm:t>
    </dgm:pt>
    <dgm:pt modelId="{D454AC24-FD7B-4516-AFBB-FDE0C6AE395F}" type="pres">
      <dgm:prSet presAssocID="{9F46B933-F6B0-4A53-B5BB-FDCB28C18B67}" presName="level2hierChild" presStyleCnt="0"/>
      <dgm:spPr/>
    </dgm:pt>
    <dgm:pt modelId="{E9D2F957-BCCE-4C48-80F9-793C0A96B4A4}" type="pres">
      <dgm:prSet presAssocID="{0B743C9E-E470-4F16-8912-2128ADF922C5}" presName="conn2-1" presStyleLbl="parChTrans1D2" presStyleIdx="0" presStyleCnt="4"/>
      <dgm:spPr/>
      <dgm:t>
        <a:bodyPr/>
        <a:lstStyle/>
        <a:p>
          <a:endParaRPr lang="bg-BG"/>
        </a:p>
      </dgm:t>
    </dgm:pt>
    <dgm:pt modelId="{CE7A1E86-F922-4135-B5AF-C60FD70F0169}" type="pres">
      <dgm:prSet presAssocID="{0B743C9E-E470-4F16-8912-2128ADF922C5}" presName="connTx" presStyleLbl="parChTrans1D2" presStyleIdx="0" presStyleCnt="4"/>
      <dgm:spPr/>
      <dgm:t>
        <a:bodyPr/>
        <a:lstStyle/>
        <a:p>
          <a:endParaRPr lang="bg-BG"/>
        </a:p>
      </dgm:t>
    </dgm:pt>
    <dgm:pt modelId="{1C47A389-DABC-4705-9FE4-1BA121846156}" type="pres">
      <dgm:prSet presAssocID="{E03FA07F-8FC4-46FB-A048-A1D498BCF6AB}" presName="root2" presStyleCnt="0"/>
      <dgm:spPr/>
    </dgm:pt>
    <dgm:pt modelId="{1DC4301E-16EB-452E-A980-F4F7330D6AD4}" type="pres">
      <dgm:prSet presAssocID="{E03FA07F-8FC4-46FB-A048-A1D498BCF6AB}" presName="LevelTwoTextNode" presStyleLbl="node2" presStyleIdx="0" presStyleCnt="4">
        <dgm:presLayoutVars>
          <dgm:chPref val="3"/>
        </dgm:presLayoutVars>
      </dgm:prSet>
      <dgm:spPr/>
      <dgm:t>
        <a:bodyPr/>
        <a:lstStyle/>
        <a:p>
          <a:endParaRPr lang="bg-BG"/>
        </a:p>
      </dgm:t>
    </dgm:pt>
    <dgm:pt modelId="{09070040-D12D-4CD1-BDDB-5507A848C240}" type="pres">
      <dgm:prSet presAssocID="{E03FA07F-8FC4-46FB-A048-A1D498BCF6AB}" presName="level3hierChild" presStyleCnt="0"/>
      <dgm:spPr/>
    </dgm:pt>
    <dgm:pt modelId="{2B64CB87-7863-4C6F-925D-A3EA13DE0319}" type="pres">
      <dgm:prSet presAssocID="{5C3849C9-9808-48B2-A4E9-9E27E06F648B}" presName="conn2-1" presStyleLbl="parChTrans1D2" presStyleIdx="1" presStyleCnt="4"/>
      <dgm:spPr/>
      <dgm:t>
        <a:bodyPr/>
        <a:lstStyle/>
        <a:p>
          <a:endParaRPr lang="bg-BG"/>
        </a:p>
      </dgm:t>
    </dgm:pt>
    <dgm:pt modelId="{391A81A9-3C89-41E2-ADFA-4ADCCD9247D9}" type="pres">
      <dgm:prSet presAssocID="{5C3849C9-9808-48B2-A4E9-9E27E06F648B}" presName="connTx" presStyleLbl="parChTrans1D2" presStyleIdx="1" presStyleCnt="4"/>
      <dgm:spPr/>
      <dgm:t>
        <a:bodyPr/>
        <a:lstStyle/>
        <a:p>
          <a:endParaRPr lang="bg-BG"/>
        </a:p>
      </dgm:t>
    </dgm:pt>
    <dgm:pt modelId="{5A749D66-CA7A-4008-A83A-F0BE9DD6CC55}" type="pres">
      <dgm:prSet presAssocID="{ABBEC876-74FC-4521-B72D-51C7311AA94F}" presName="root2" presStyleCnt="0"/>
      <dgm:spPr/>
    </dgm:pt>
    <dgm:pt modelId="{27AD69C9-BE3E-41AE-B442-3F297F5380EA}" type="pres">
      <dgm:prSet presAssocID="{ABBEC876-74FC-4521-B72D-51C7311AA94F}" presName="LevelTwoTextNode" presStyleLbl="node2" presStyleIdx="1" presStyleCnt="4">
        <dgm:presLayoutVars>
          <dgm:chPref val="3"/>
        </dgm:presLayoutVars>
      </dgm:prSet>
      <dgm:spPr/>
      <dgm:t>
        <a:bodyPr/>
        <a:lstStyle/>
        <a:p>
          <a:endParaRPr lang="bg-BG"/>
        </a:p>
      </dgm:t>
    </dgm:pt>
    <dgm:pt modelId="{6CF56006-273B-48BE-9647-5B31FF53DD0E}" type="pres">
      <dgm:prSet presAssocID="{ABBEC876-74FC-4521-B72D-51C7311AA94F}" presName="level3hierChild" presStyleCnt="0"/>
      <dgm:spPr/>
    </dgm:pt>
    <dgm:pt modelId="{21551327-1A09-40A6-B12D-1F5E50A1CC8A}" type="pres">
      <dgm:prSet presAssocID="{0C2BD0FA-7692-444B-82BF-A9F0CC127CE0}" presName="conn2-1" presStyleLbl="parChTrans1D2" presStyleIdx="2" presStyleCnt="4"/>
      <dgm:spPr/>
      <dgm:t>
        <a:bodyPr/>
        <a:lstStyle/>
        <a:p>
          <a:endParaRPr lang="bg-BG"/>
        </a:p>
      </dgm:t>
    </dgm:pt>
    <dgm:pt modelId="{E2731F93-1A94-46B2-8307-8BE5099519F1}" type="pres">
      <dgm:prSet presAssocID="{0C2BD0FA-7692-444B-82BF-A9F0CC127CE0}" presName="connTx" presStyleLbl="parChTrans1D2" presStyleIdx="2" presStyleCnt="4"/>
      <dgm:spPr/>
      <dgm:t>
        <a:bodyPr/>
        <a:lstStyle/>
        <a:p>
          <a:endParaRPr lang="bg-BG"/>
        </a:p>
      </dgm:t>
    </dgm:pt>
    <dgm:pt modelId="{B370834F-3EF7-4F97-908F-EA5653796BE3}" type="pres">
      <dgm:prSet presAssocID="{14FB02E5-298A-40DF-9A18-FBC8BC966649}" presName="root2" presStyleCnt="0"/>
      <dgm:spPr/>
    </dgm:pt>
    <dgm:pt modelId="{744821D1-2CF0-4061-B9A1-3DA90F95C06F}" type="pres">
      <dgm:prSet presAssocID="{14FB02E5-298A-40DF-9A18-FBC8BC966649}" presName="LevelTwoTextNode" presStyleLbl="node2" presStyleIdx="2" presStyleCnt="4">
        <dgm:presLayoutVars>
          <dgm:chPref val="3"/>
        </dgm:presLayoutVars>
      </dgm:prSet>
      <dgm:spPr/>
      <dgm:t>
        <a:bodyPr/>
        <a:lstStyle/>
        <a:p>
          <a:endParaRPr lang="bg-BG"/>
        </a:p>
      </dgm:t>
    </dgm:pt>
    <dgm:pt modelId="{3A6A92EF-AE0A-4E0D-92F4-A2DCEB2A6C10}" type="pres">
      <dgm:prSet presAssocID="{14FB02E5-298A-40DF-9A18-FBC8BC966649}" presName="level3hierChild" presStyleCnt="0"/>
      <dgm:spPr/>
    </dgm:pt>
    <dgm:pt modelId="{A74A6E9C-E16B-41DD-9C3A-2CACBE90458F}" type="pres">
      <dgm:prSet presAssocID="{BFFE9085-E120-44BA-9058-A4F53C46F663}" presName="conn2-1" presStyleLbl="parChTrans1D2" presStyleIdx="3" presStyleCnt="4"/>
      <dgm:spPr/>
      <dgm:t>
        <a:bodyPr/>
        <a:lstStyle/>
        <a:p>
          <a:endParaRPr lang="bg-BG"/>
        </a:p>
      </dgm:t>
    </dgm:pt>
    <dgm:pt modelId="{9D4CB980-4CB5-4266-BFAB-15A25E59F4A0}" type="pres">
      <dgm:prSet presAssocID="{BFFE9085-E120-44BA-9058-A4F53C46F663}" presName="connTx" presStyleLbl="parChTrans1D2" presStyleIdx="3" presStyleCnt="4"/>
      <dgm:spPr/>
      <dgm:t>
        <a:bodyPr/>
        <a:lstStyle/>
        <a:p>
          <a:endParaRPr lang="bg-BG"/>
        </a:p>
      </dgm:t>
    </dgm:pt>
    <dgm:pt modelId="{04461991-1610-47B3-B932-EDF3F84B862C}" type="pres">
      <dgm:prSet presAssocID="{F5F6BE66-C57F-4EAA-934B-A19692B40892}" presName="root2" presStyleCnt="0"/>
      <dgm:spPr/>
    </dgm:pt>
    <dgm:pt modelId="{16053776-4DE0-4882-8006-9A333A6FA10B}" type="pres">
      <dgm:prSet presAssocID="{F5F6BE66-C57F-4EAA-934B-A19692B40892}" presName="LevelTwoTextNode" presStyleLbl="node2" presStyleIdx="3" presStyleCnt="4">
        <dgm:presLayoutVars>
          <dgm:chPref val="3"/>
        </dgm:presLayoutVars>
      </dgm:prSet>
      <dgm:spPr/>
      <dgm:t>
        <a:bodyPr/>
        <a:lstStyle/>
        <a:p>
          <a:endParaRPr lang="bg-BG"/>
        </a:p>
      </dgm:t>
    </dgm:pt>
    <dgm:pt modelId="{D48E0CDD-B372-4786-BBBC-3F2406149281}" type="pres">
      <dgm:prSet presAssocID="{F5F6BE66-C57F-4EAA-934B-A19692B40892}" presName="level3hierChild" presStyleCnt="0"/>
      <dgm:spPr/>
    </dgm:pt>
  </dgm:ptLst>
  <dgm:cxnLst>
    <dgm:cxn modelId="{F3AB9E1F-E15C-4345-9EE9-72F57E8BD931}" type="presOf" srcId="{0C2BD0FA-7692-444B-82BF-A9F0CC127CE0}" destId="{E2731F93-1A94-46B2-8307-8BE5099519F1}" srcOrd="1" destOrd="0" presId="urn:microsoft.com/office/officeart/2008/layout/HorizontalMultiLevelHierarchy"/>
    <dgm:cxn modelId="{293746D1-186E-4C52-A928-B1EE01E16291}" type="presOf" srcId="{415E5D73-F1A2-4DC4-AF95-37C5396A38F8}" destId="{39380972-1F2E-45A2-9AA2-1A2CB08ADAE1}" srcOrd="0" destOrd="0" presId="urn:microsoft.com/office/officeart/2008/layout/HorizontalMultiLevelHierarchy"/>
    <dgm:cxn modelId="{592E98EA-63CB-40B0-93E0-D01AA19D254F}" type="presOf" srcId="{5C3849C9-9808-48B2-A4E9-9E27E06F648B}" destId="{391A81A9-3C89-41E2-ADFA-4ADCCD9247D9}" srcOrd="1" destOrd="0" presId="urn:microsoft.com/office/officeart/2008/layout/HorizontalMultiLevelHierarchy"/>
    <dgm:cxn modelId="{0A3AB14F-4711-49B3-AA6F-44FAFCA1D730}" type="presOf" srcId="{BFFE9085-E120-44BA-9058-A4F53C46F663}" destId="{9D4CB980-4CB5-4266-BFAB-15A25E59F4A0}" srcOrd="1" destOrd="0" presId="urn:microsoft.com/office/officeart/2008/layout/HorizontalMultiLevelHierarchy"/>
    <dgm:cxn modelId="{72F44527-80C4-48F3-A69E-40F68955CB3B}" type="presOf" srcId="{E03FA07F-8FC4-46FB-A048-A1D498BCF6AB}" destId="{1DC4301E-16EB-452E-A980-F4F7330D6AD4}" srcOrd="0" destOrd="0" presId="urn:microsoft.com/office/officeart/2008/layout/HorizontalMultiLevelHierarchy"/>
    <dgm:cxn modelId="{F9884253-8FF5-431C-93C7-84E11BDFE1EA}" type="presOf" srcId="{ABBEC876-74FC-4521-B72D-51C7311AA94F}" destId="{27AD69C9-BE3E-41AE-B442-3F297F5380EA}" srcOrd="0" destOrd="0" presId="urn:microsoft.com/office/officeart/2008/layout/HorizontalMultiLevelHierarchy"/>
    <dgm:cxn modelId="{465AEBCE-21BF-4488-9D0B-7DAC28CFF2B6}" type="presOf" srcId="{14FB02E5-298A-40DF-9A18-FBC8BC966649}" destId="{744821D1-2CF0-4061-B9A1-3DA90F95C06F}" srcOrd="0" destOrd="0" presId="urn:microsoft.com/office/officeart/2008/layout/HorizontalMultiLevelHierarchy"/>
    <dgm:cxn modelId="{CEF46110-5C2F-4B9B-955D-05727D7D14A5}" type="presOf" srcId="{5C3849C9-9808-48B2-A4E9-9E27E06F648B}" destId="{2B64CB87-7863-4C6F-925D-A3EA13DE0319}" srcOrd="0" destOrd="0" presId="urn:microsoft.com/office/officeart/2008/layout/HorizontalMultiLevelHierarchy"/>
    <dgm:cxn modelId="{00D0B1E0-3FCA-4F12-8A4E-6949E73CACE0}" type="presOf" srcId="{F5F6BE66-C57F-4EAA-934B-A19692B40892}" destId="{16053776-4DE0-4882-8006-9A333A6FA10B}" srcOrd="0" destOrd="0" presId="urn:microsoft.com/office/officeart/2008/layout/HorizontalMultiLevelHierarchy"/>
    <dgm:cxn modelId="{66C28DA6-C4B3-4D99-B22D-C61663AE6527}" srcId="{9F46B933-F6B0-4A53-B5BB-FDCB28C18B67}" destId="{E03FA07F-8FC4-46FB-A048-A1D498BCF6AB}" srcOrd="0" destOrd="0" parTransId="{0B743C9E-E470-4F16-8912-2128ADF922C5}" sibTransId="{18DC9A2D-3EDB-4A24-B516-064414BB8792}"/>
    <dgm:cxn modelId="{81D20961-9CC9-4C57-8529-D9509E443665}" type="presOf" srcId="{9F46B933-F6B0-4A53-B5BB-FDCB28C18B67}" destId="{56410B09-D878-4570-A451-D3D7FB99FD49}" srcOrd="0" destOrd="0" presId="urn:microsoft.com/office/officeart/2008/layout/HorizontalMultiLevelHierarchy"/>
    <dgm:cxn modelId="{6ECCBEF5-04AD-4906-8F51-DD05CDD21CFE}" type="presOf" srcId="{0B743C9E-E470-4F16-8912-2128ADF922C5}" destId="{CE7A1E86-F922-4135-B5AF-C60FD70F0169}" srcOrd="1" destOrd="0" presId="urn:microsoft.com/office/officeart/2008/layout/HorizontalMultiLevelHierarchy"/>
    <dgm:cxn modelId="{4DF3ECDD-0B7F-41FE-9CD2-0F9EADDFCE6D}" type="presOf" srcId="{0B743C9E-E470-4F16-8912-2128ADF922C5}" destId="{E9D2F957-BCCE-4C48-80F9-793C0A96B4A4}" srcOrd="0" destOrd="0" presId="urn:microsoft.com/office/officeart/2008/layout/HorizontalMultiLevelHierarchy"/>
    <dgm:cxn modelId="{3EE58C61-073C-4CAB-890B-4AFFDA333AB2}" type="presOf" srcId="{0C2BD0FA-7692-444B-82BF-A9F0CC127CE0}" destId="{21551327-1A09-40A6-B12D-1F5E50A1CC8A}" srcOrd="0" destOrd="0" presId="urn:microsoft.com/office/officeart/2008/layout/HorizontalMultiLevelHierarchy"/>
    <dgm:cxn modelId="{094B22FD-2D73-4BF6-9D70-AB145A90C607}" srcId="{9F46B933-F6B0-4A53-B5BB-FDCB28C18B67}" destId="{ABBEC876-74FC-4521-B72D-51C7311AA94F}" srcOrd="1" destOrd="0" parTransId="{5C3849C9-9808-48B2-A4E9-9E27E06F648B}" sibTransId="{C6A1E483-2362-4398-9EE1-423C74BDBF56}"/>
    <dgm:cxn modelId="{5ECE7C4E-0402-4849-AD2F-770B64829A2A}" srcId="{9F46B933-F6B0-4A53-B5BB-FDCB28C18B67}" destId="{14FB02E5-298A-40DF-9A18-FBC8BC966649}" srcOrd="2" destOrd="0" parTransId="{0C2BD0FA-7692-444B-82BF-A9F0CC127CE0}" sibTransId="{92E22111-E505-4B85-BFFC-207A6E8CA9F4}"/>
    <dgm:cxn modelId="{A4904536-9BE8-4A9F-B9B9-DEF03F8FAB62}" srcId="{415E5D73-F1A2-4DC4-AF95-37C5396A38F8}" destId="{9F46B933-F6B0-4A53-B5BB-FDCB28C18B67}" srcOrd="0" destOrd="0" parTransId="{CF3D24A5-8607-4F94-9D03-63D462C4E7DE}" sibTransId="{29E4F1C2-D02A-440B-9613-E13EE93E5113}"/>
    <dgm:cxn modelId="{5BC5191E-72E9-469E-9B61-E392FFC0A3A6}" srcId="{9F46B933-F6B0-4A53-B5BB-FDCB28C18B67}" destId="{F5F6BE66-C57F-4EAA-934B-A19692B40892}" srcOrd="3" destOrd="0" parTransId="{BFFE9085-E120-44BA-9058-A4F53C46F663}" sibTransId="{98218E94-14D4-4DF4-AB07-09A9438951BD}"/>
    <dgm:cxn modelId="{B565AB09-9AD0-4528-92AB-5AE2AC62C1C7}" type="presOf" srcId="{BFFE9085-E120-44BA-9058-A4F53C46F663}" destId="{A74A6E9C-E16B-41DD-9C3A-2CACBE90458F}" srcOrd="0" destOrd="0" presId="urn:microsoft.com/office/officeart/2008/layout/HorizontalMultiLevelHierarchy"/>
    <dgm:cxn modelId="{F70EC5F6-5931-4205-A5C1-52991B576D01}" type="presParOf" srcId="{39380972-1F2E-45A2-9AA2-1A2CB08ADAE1}" destId="{4E5F5F33-52B6-43F9-8EE4-C764533AA813}" srcOrd="0" destOrd="0" presId="urn:microsoft.com/office/officeart/2008/layout/HorizontalMultiLevelHierarchy"/>
    <dgm:cxn modelId="{52C13026-BE11-4463-90E5-5A7A704378F5}" type="presParOf" srcId="{4E5F5F33-52B6-43F9-8EE4-C764533AA813}" destId="{56410B09-D878-4570-A451-D3D7FB99FD49}" srcOrd="0" destOrd="0" presId="urn:microsoft.com/office/officeart/2008/layout/HorizontalMultiLevelHierarchy"/>
    <dgm:cxn modelId="{C1E427DC-9C9C-40FC-8DDE-A5B163D30DEA}" type="presParOf" srcId="{4E5F5F33-52B6-43F9-8EE4-C764533AA813}" destId="{D454AC24-FD7B-4516-AFBB-FDE0C6AE395F}" srcOrd="1" destOrd="0" presId="urn:microsoft.com/office/officeart/2008/layout/HorizontalMultiLevelHierarchy"/>
    <dgm:cxn modelId="{C116803E-E45E-4D42-A2D5-DF16AF8827AE}" type="presParOf" srcId="{D454AC24-FD7B-4516-AFBB-FDE0C6AE395F}" destId="{E9D2F957-BCCE-4C48-80F9-793C0A96B4A4}" srcOrd="0" destOrd="0" presId="urn:microsoft.com/office/officeart/2008/layout/HorizontalMultiLevelHierarchy"/>
    <dgm:cxn modelId="{283CE737-DCD4-4561-A696-3840860532B2}" type="presParOf" srcId="{E9D2F957-BCCE-4C48-80F9-793C0A96B4A4}" destId="{CE7A1E86-F922-4135-B5AF-C60FD70F0169}" srcOrd="0" destOrd="0" presId="urn:microsoft.com/office/officeart/2008/layout/HorizontalMultiLevelHierarchy"/>
    <dgm:cxn modelId="{9E65CB6D-FD79-4EFC-AA48-E68764FB4932}" type="presParOf" srcId="{D454AC24-FD7B-4516-AFBB-FDE0C6AE395F}" destId="{1C47A389-DABC-4705-9FE4-1BA121846156}" srcOrd="1" destOrd="0" presId="urn:microsoft.com/office/officeart/2008/layout/HorizontalMultiLevelHierarchy"/>
    <dgm:cxn modelId="{C0ADFC9B-C0B6-49C7-9CD0-2DDD28695074}" type="presParOf" srcId="{1C47A389-DABC-4705-9FE4-1BA121846156}" destId="{1DC4301E-16EB-452E-A980-F4F7330D6AD4}" srcOrd="0" destOrd="0" presId="urn:microsoft.com/office/officeart/2008/layout/HorizontalMultiLevelHierarchy"/>
    <dgm:cxn modelId="{2F4C2F85-6278-4760-903A-A55CBA0D2734}" type="presParOf" srcId="{1C47A389-DABC-4705-9FE4-1BA121846156}" destId="{09070040-D12D-4CD1-BDDB-5507A848C240}" srcOrd="1" destOrd="0" presId="urn:microsoft.com/office/officeart/2008/layout/HorizontalMultiLevelHierarchy"/>
    <dgm:cxn modelId="{3C89DF98-578D-4766-A200-17E124E9F7A1}" type="presParOf" srcId="{D454AC24-FD7B-4516-AFBB-FDE0C6AE395F}" destId="{2B64CB87-7863-4C6F-925D-A3EA13DE0319}" srcOrd="2" destOrd="0" presId="urn:microsoft.com/office/officeart/2008/layout/HorizontalMultiLevelHierarchy"/>
    <dgm:cxn modelId="{33E05435-E0CD-4A14-9ED4-D385922F7B20}" type="presParOf" srcId="{2B64CB87-7863-4C6F-925D-A3EA13DE0319}" destId="{391A81A9-3C89-41E2-ADFA-4ADCCD9247D9}" srcOrd="0" destOrd="0" presId="urn:microsoft.com/office/officeart/2008/layout/HorizontalMultiLevelHierarchy"/>
    <dgm:cxn modelId="{A8724C05-7643-4008-900D-D6EA93E3B2F2}" type="presParOf" srcId="{D454AC24-FD7B-4516-AFBB-FDE0C6AE395F}" destId="{5A749D66-CA7A-4008-A83A-F0BE9DD6CC55}" srcOrd="3" destOrd="0" presId="urn:microsoft.com/office/officeart/2008/layout/HorizontalMultiLevelHierarchy"/>
    <dgm:cxn modelId="{1DD5B477-D150-4771-A2FF-20AE5057B5AB}" type="presParOf" srcId="{5A749D66-CA7A-4008-A83A-F0BE9DD6CC55}" destId="{27AD69C9-BE3E-41AE-B442-3F297F5380EA}" srcOrd="0" destOrd="0" presId="urn:microsoft.com/office/officeart/2008/layout/HorizontalMultiLevelHierarchy"/>
    <dgm:cxn modelId="{27953DE2-5C06-40DE-A79E-B14A96D98EF4}" type="presParOf" srcId="{5A749D66-CA7A-4008-A83A-F0BE9DD6CC55}" destId="{6CF56006-273B-48BE-9647-5B31FF53DD0E}" srcOrd="1" destOrd="0" presId="urn:microsoft.com/office/officeart/2008/layout/HorizontalMultiLevelHierarchy"/>
    <dgm:cxn modelId="{E2771D9E-0CB3-45D5-8BC0-E443B3F0A54A}" type="presParOf" srcId="{D454AC24-FD7B-4516-AFBB-FDE0C6AE395F}" destId="{21551327-1A09-40A6-B12D-1F5E50A1CC8A}" srcOrd="4" destOrd="0" presId="urn:microsoft.com/office/officeart/2008/layout/HorizontalMultiLevelHierarchy"/>
    <dgm:cxn modelId="{28B7EE94-6CF0-4A29-9F82-CE695EFAF098}" type="presParOf" srcId="{21551327-1A09-40A6-B12D-1F5E50A1CC8A}" destId="{E2731F93-1A94-46B2-8307-8BE5099519F1}" srcOrd="0" destOrd="0" presId="urn:microsoft.com/office/officeart/2008/layout/HorizontalMultiLevelHierarchy"/>
    <dgm:cxn modelId="{FA491344-8406-4B78-BF90-2DBFE9298BB5}" type="presParOf" srcId="{D454AC24-FD7B-4516-AFBB-FDE0C6AE395F}" destId="{B370834F-3EF7-4F97-908F-EA5653796BE3}" srcOrd="5" destOrd="0" presId="urn:microsoft.com/office/officeart/2008/layout/HorizontalMultiLevelHierarchy"/>
    <dgm:cxn modelId="{AE5BF8B0-60B1-4E75-AF26-E9D63570F077}" type="presParOf" srcId="{B370834F-3EF7-4F97-908F-EA5653796BE3}" destId="{744821D1-2CF0-4061-B9A1-3DA90F95C06F}" srcOrd="0" destOrd="0" presId="urn:microsoft.com/office/officeart/2008/layout/HorizontalMultiLevelHierarchy"/>
    <dgm:cxn modelId="{932CC8FC-DEB0-4F73-BFBF-E1835A719394}" type="presParOf" srcId="{B370834F-3EF7-4F97-908F-EA5653796BE3}" destId="{3A6A92EF-AE0A-4E0D-92F4-A2DCEB2A6C10}" srcOrd="1" destOrd="0" presId="urn:microsoft.com/office/officeart/2008/layout/HorizontalMultiLevelHierarchy"/>
    <dgm:cxn modelId="{CCF14FF7-8C6B-484C-BBD1-A5D60D0BF969}" type="presParOf" srcId="{D454AC24-FD7B-4516-AFBB-FDE0C6AE395F}" destId="{A74A6E9C-E16B-41DD-9C3A-2CACBE90458F}" srcOrd="6" destOrd="0" presId="urn:microsoft.com/office/officeart/2008/layout/HorizontalMultiLevelHierarchy"/>
    <dgm:cxn modelId="{9A3BD9FB-1AC1-4667-A1D2-78530CB1E7D1}" type="presParOf" srcId="{A74A6E9C-E16B-41DD-9C3A-2CACBE90458F}" destId="{9D4CB980-4CB5-4266-BFAB-15A25E59F4A0}" srcOrd="0" destOrd="0" presId="urn:microsoft.com/office/officeart/2008/layout/HorizontalMultiLevelHierarchy"/>
    <dgm:cxn modelId="{12C349E1-863D-4E03-AA8A-0C9BA1CB92BB}" type="presParOf" srcId="{D454AC24-FD7B-4516-AFBB-FDE0C6AE395F}" destId="{04461991-1610-47B3-B932-EDF3F84B862C}" srcOrd="7" destOrd="0" presId="urn:microsoft.com/office/officeart/2008/layout/HorizontalMultiLevelHierarchy"/>
    <dgm:cxn modelId="{D2E9AF6D-0D2C-4AD3-A654-8E51FF3D0EC8}" type="presParOf" srcId="{04461991-1610-47B3-B932-EDF3F84B862C}" destId="{16053776-4DE0-4882-8006-9A333A6FA10B}" srcOrd="0" destOrd="0" presId="urn:microsoft.com/office/officeart/2008/layout/HorizontalMultiLevelHierarchy"/>
    <dgm:cxn modelId="{A977D2F1-8D1C-4E8E-A8F5-3096AFF855F1}" type="presParOf" srcId="{04461991-1610-47B3-B932-EDF3F84B862C}" destId="{D48E0CDD-B372-4786-BBBC-3F24061492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588D1B-CEDA-4770-9474-3B9A2B8CA3EE}" type="doc">
      <dgm:prSet loTypeId="urn:microsoft.com/office/officeart/2005/8/layout/hList7" loCatId="list" qsTypeId="urn:microsoft.com/office/officeart/2005/8/quickstyle/simple1" qsCatId="simple" csTypeId="urn:microsoft.com/office/officeart/2005/8/colors/colorful4" csCatId="colorful" phldr="1"/>
      <dgm:spPr/>
    </dgm:pt>
    <dgm:pt modelId="{6B2EEF71-1A0D-44E8-A672-2E061CDA3157}">
      <dgm:prSet phldrT="[Text]"/>
      <dgm:spPr/>
      <dgm:t>
        <a:bodyPr/>
        <a:lstStyle/>
        <a:p>
          <a:r>
            <a:rPr lang="bg-BG" dirty="0" smtClean="0"/>
            <a:t>Диагностика, лечение и рехабилитация на заболявания от основния пакет</a:t>
          </a:r>
          <a:endParaRPr lang="bg-BG" dirty="0"/>
        </a:p>
      </dgm:t>
    </dgm:pt>
    <dgm:pt modelId="{9D80026F-6B94-494D-B1A8-5F77A7C05674}" type="parTrans" cxnId="{683EE77F-6288-42C9-BFE9-98D182E4B6AB}">
      <dgm:prSet/>
      <dgm:spPr/>
      <dgm:t>
        <a:bodyPr/>
        <a:lstStyle/>
        <a:p>
          <a:endParaRPr lang="bg-BG"/>
        </a:p>
      </dgm:t>
    </dgm:pt>
    <dgm:pt modelId="{29272A62-4545-476F-BF97-A2FBE1571376}" type="sibTrans" cxnId="{683EE77F-6288-42C9-BFE9-98D182E4B6AB}">
      <dgm:prSet/>
      <dgm:spPr/>
      <dgm:t>
        <a:bodyPr/>
        <a:lstStyle/>
        <a:p>
          <a:endParaRPr lang="bg-BG"/>
        </a:p>
      </dgm:t>
    </dgm:pt>
    <dgm:pt modelId="{56B44B01-F4D0-4DFD-B761-CDD6FC178507}">
      <dgm:prSet>
        <dgm:style>
          <a:lnRef idx="1">
            <a:schemeClr val="accent4"/>
          </a:lnRef>
          <a:fillRef idx="2">
            <a:schemeClr val="accent4"/>
          </a:fillRef>
          <a:effectRef idx="1">
            <a:schemeClr val="accent4"/>
          </a:effectRef>
          <a:fontRef idx="minor">
            <a:schemeClr val="dk1"/>
          </a:fontRef>
        </dgm:style>
      </dgm:prSet>
      <dgm:spPr/>
      <dgm:t>
        <a:bodyPr/>
        <a:lstStyle/>
        <a:p>
          <a:r>
            <a:rPr lang="bg-BG" dirty="0" smtClean="0"/>
            <a:t>Амбулаторна дейност</a:t>
          </a:r>
          <a:endParaRPr lang="bg-BG" dirty="0"/>
        </a:p>
      </dgm:t>
    </dgm:pt>
    <dgm:pt modelId="{598E12F3-B50E-4030-86B2-5CE36B5C58C1}" type="parTrans" cxnId="{BC9E1165-6C81-4566-87FE-D03A5C9DC6EC}">
      <dgm:prSet/>
      <dgm:spPr/>
      <dgm:t>
        <a:bodyPr/>
        <a:lstStyle/>
        <a:p>
          <a:endParaRPr lang="bg-BG"/>
        </a:p>
      </dgm:t>
    </dgm:pt>
    <dgm:pt modelId="{37F3CFFB-B65E-4A81-A656-6378FDE08CF7}" type="sibTrans" cxnId="{BC9E1165-6C81-4566-87FE-D03A5C9DC6EC}">
      <dgm:prSet/>
      <dgm:spPr/>
      <dgm:t>
        <a:bodyPr/>
        <a:lstStyle/>
        <a:p>
          <a:endParaRPr lang="bg-BG"/>
        </a:p>
      </dgm:t>
    </dgm:pt>
    <dgm:pt modelId="{7E20D476-7400-4DD1-8F0A-F0CEABB8B7C1}">
      <dgm:prSet>
        <dgm:style>
          <a:lnRef idx="2">
            <a:schemeClr val="accent2">
              <a:shade val="50000"/>
            </a:schemeClr>
          </a:lnRef>
          <a:fillRef idx="1">
            <a:schemeClr val="accent2"/>
          </a:fillRef>
          <a:effectRef idx="0">
            <a:schemeClr val="accent2"/>
          </a:effectRef>
          <a:fontRef idx="minor">
            <a:schemeClr val="lt1"/>
          </a:fontRef>
        </dgm:style>
      </dgm:prSet>
      <dgm:spPr>
        <a:solidFill>
          <a:schemeClr val="accent2"/>
        </a:solidFill>
      </dgm:spPr>
      <dgm:t>
        <a:bodyPr/>
        <a:lstStyle/>
        <a:p>
          <a:r>
            <a:rPr lang="bg-BG" dirty="0" smtClean="0"/>
            <a:t>Спешна диагностика лечение и прием</a:t>
          </a:r>
          <a:endParaRPr lang="bg-BG" dirty="0"/>
        </a:p>
      </dgm:t>
    </dgm:pt>
    <dgm:pt modelId="{04CF2FA3-0554-447E-8C38-3EDB42BC4C03}" type="parTrans" cxnId="{14CD4E82-AF66-4134-98F0-14840779DFE1}">
      <dgm:prSet/>
      <dgm:spPr/>
      <dgm:t>
        <a:bodyPr/>
        <a:lstStyle/>
        <a:p>
          <a:endParaRPr lang="bg-BG"/>
        </a:p>
      </dgm:t>
    </dgm:pt>
    <dgm:pt modelId="{5D1BB30D-2E58-4E80-8BFE-98D3FD8E86C6}" type="sibTrans" cxnId="{14CD4E82-AF66-4134-98F0-14840779DFE1}">
      <dgm:prSet/>
      <dgm:spPr/>
      <dgm:t>
        <a:bodyPr/>
        <a:lstStyle/>
        <a:p>
          <a:endParaRPr lang="bg-BG"/>
        </a:p>
      </dgm:t>
    </dgm:pt>
    <dgm:pt modelId="{D92532AE-F6FB-452E-B16D-D4BFFA9E1E64}">
      <dgm:prSet/>
      <dgm:spPr/>
      <dgm:t>
        <a:bodyPr/>
        <a:lstStyle/>
        <a:p>
          <a:r>
            <a:rPr lang="bg-BG" smtClean="0"/>
            <a:t>Лечение и рехабилитация на заболявания от допълнителния пакет</a:t>
          </a:r>
          <a:endParaRPr lang="bg-BG" dirty="0"/>
        </a:p>
      </dgm:t>
    </dgm:pt>
    <dgm:pt modelId="{EFCEDAD4-A5DB-4FE3-B2B5-BA3266FFE287}" type="parTrans" cxnId="{15DE98A7-E262-43ED-80DB-867F1E9B3F70}">
      <dgm:prSet/>
      <dgm:spPr/>
      <dgm:t>
        <a:bodyPr/>
        <a:lstStyle/>
        <a:p>
          <a:endParaRPr lang="bg-BG"/>
        </a:p>
      </dgm:t>
    </dgm:pt>
    <dgm:pt modelId="{46AA5D82-75A0-43DF-AE15-107AFBC98453}" type="sibTrans" cxnId="{15DE98A7-E262-43ED-80DB-867F1E9B3F70}">
      <dgm:prSet/>
      <dgm:spPr/>
      <dgm:t>
        <a:bodyPr/>
        <a:lstStyle/>
        <a:p>
          <a:endParaRPr lang="bg-BG"/>
        </a:p>
      </dgm:t>
    </dgm:pt>
    <dgm:pt modelId="{CFD3C0FA-D46A-42C7-B0CB-1A525B98A99D}" type="pres">
      <dgm:prSet presAssocID="{E1588D1B-CEDA-4770-9474-3B9A2B8CA3EE}" presName="Name0" presStyleCnt="0">
        <dgm:presLayoutVars>
          <dgm:dir/>
          <dgm:resizeHandles val="exact"/>
        </dgm:presLayoutVars>
      </dgm:prSet>
      <dgm:spPr/>
    </dgm:pt>
    <dgm:pt modelId="{6B2FC2E9-6164-4EA1-A692-18C74DBE7643}" type="pres">
      <dgm:prSet presAssocID="{E1588D1B-CEDA-4770-9474-3B9A2B8CA3EE}" presName="fgShape" presStyleLbl="fgShp" presStyleIdx="0" presStyleCnt="1">
        <dgm:style>
          <a:lnRef idx="2">
            <a:schemeClr val="accent6">
              <a:shade val="50000"/>
            </a:schemeClr>
          </a:lnRef>
          <a:fillRef idx="1">
            <a:schemeClr val="accent6"/>
          </a:fillRef>
          <a:effectRef idx="0">
            <a:schemeClr val="accent6"/>
          </a:effectRef>
          <a:fontRef idx="minor">
            <a:schemeClr val="lt1"/>
          </a:fontRef>
        </dgm:style>
      </dgm:prSet>
      <dgm:spPr/>
    </dgm:pt>
    <dgm:pt modelId="{7EF792D3-4565-4095-984D-34735A16C2C7}" type="pres">
      <dgm:prSet presAssocID="{E1588D1B-CEDA-4770-9474-3B9A2B8CA3EE}" presName="linComp" presStyleCnt="0"/>
      <dgm:spPr/>
    </dgm:pt>
    <dgm:pt modelId="{D6DBCEF0-E959-4275-9113-69F4A6A9AF13}" type="pres">
      <dgm:prSet presAssocID="{56B44B01-F4D0-4DFD-B761-CDD6FC178507}" presName="compNode" presStyleCnt="0"/>
      <dgm:spPr/>
    </dgm:pt>
    <dgm:pt modelId="{D9E5626B-52EE-4507-B899-7F05BC71B96A}" type="pres">
      <dgm:prSet presAssocID="{56B44B01-F4D0-4DFD-B761-CDD6FC178507}" presName="bkgdShape" presStyleLbl="node1" presStyleIdx="0" presStyleCnt="4"/>
      <dgm:spPr/>
      <dgm:t>
        <a:bodyPr/>
        <a:lstStyle/>
        <a:p>
          <a:endParaRPr lang="bg-BG"/>
        </a:p>
      </dgm:t>
    </dgm:pt>
    <dgm:pt modelId="{B9D71FB2-3FF8-4FFA-9247-E07A08B84058}" type="pres">
      <dgm:prSet presAssocID="{56B44B01-F4D0-4DFD-B761-CDD6FC178507}" presName="nodeTx" presStyleLbl="node1" presStyleIdx="0" presStyleCnt="4">
        <dgm:presLayoutVars>
          <dgm:bulletEnabled val="1"/>
        </dgm:presLayoutVars>
      </dgm:prSet>
      <dgm:spPr/>
      <dgm:t>
        <a:bodyPr/>
        <a:lstStyle/>
        <a:p>
          <a:endParaRPr lang="bg-BG"/>
        </a:p>
      </dgm:t>
    </dgm:pt>
    <dgm:pt modelId="{32B055E7-780E-4DCD-83A1-BCE073B0749F}" type="pres">
      <dgm:prSet presAssocID="{56B44B01-F4D0-4DFD-B761-CDD6FC178507}" presName="invisiNode" presStyleLbl="node1" presStyleIdx="0" presStyleCnt="4"/>
      <dgm:spPr/>
    </dgm:pt>
    <dgm:pt modelId="{255ED808-5D6B-4FF3-BA9E-AFA53E2A5ABA}" type="pres">
      <dgm:prSet presAssocID="{56B44B01-F4D0-4DFD-B761-CDD6FC178507}" presName="imagNode" presStyleLbl="fgImgPlace1" presStyleIdx="0" presStyleCnt="4"/>
      <dgm:spPr/>
    </dgm:pt>
    <dgm:pt modelId="{F8DA9367-0FBE-4518-9C98-1BFC08A44DFC}" type="pres">
      <dgm:prSet presAssocID="{37F3CFFB-B65E-4A81-A656-6378FDE08CF7}" presName="sibTrans" presStyleLbl="sibTrans2D1" presStyleIdx="0" presStyleCnt="0"/>
      <dgm:spPr/>
      <dgm:t>
        <a:bodyPr/>
        <a:lstStyle/>
        <a:p>
          <a:endParaRPr lang="bg-BG"/>
        </a:p>
      </dgm:t>
    </dgm:pt>
    <dgm:pt modelId="{C02523A2-6B51-470C-974A-2C55EE0F27CE}" type="pres">
      <dgm:prSet presAssocID="{7E20D476-7400-4DD1-8F0A-F0CEABB8B7C1}" presName="compNode" presStyleCnt="0"/>
      <dgm:spPr/>
    </dgm:pt>
    <dgm:pt modelId="{4930EE33-DBDE-4989-A721-CD2533BBB15C}" type="pres">
      <dgm:prSet presAssocID="{7E20D476-7400-4DD1-8F0A-F0CEABB8B7C1}" presName="bkgdShape" presStyleLbl="node1" presStyleIdx="1" presStyleCnt="4"/>
      <dgm:spPr/>
      <dgm:t>
        <a:bodyPr/>
        <a:lstStyle/>
        <a:p>
          <a:endParaRPr lang="bg-BG"/>
        </a:p>
      </dgm:t>
    </dgm:pt>
    <dgm:pt modelId="{41420537-B575-449E-BD3E-38040167C581}" type="pres">
      <dgm:prSet presAssocID="{7E20D476-7400-4DD1-8F0A-F0CEABB8B7C1}" presName="nodeTx" presStyleLbl="node1" presStyleIdx="1" presStyleCnt="4">
        <dgm:presLayoutVars>
          <dgm:bulletEnabled val="1"/>
        </dgm:presLayoutVars>
      </dgm:prSet>
      <dgm:spPr/>
      <dgm:t>
        <a:bodyPr/>
        <a:lstStyle/>
        <a:p>
          <a:endParaRPr lang="bg-BG"/>
        </a:p>
      </dgm:t>
    </dgm:pt>
    <dgm:pt modelId="{8BF42594-A0DC-461B-91CC-895E05120044}" type="pres">
      <dgm:prSet presAssocID="{7E20D476-7400-4DD1-8F0A-F0CEABB8B7C1}" presName="invisiNode" presStyleLbl="node1" presStyleIdx="1" presStyleCnt="4"/>
      <dgm:spPr/>
    </dgm:pt>
    <dgm:pt modelId="{EC85CD52-EE20-4B29-AAE8-EB49D94A0A4A}" type="pres">
      <dgm:prSet presAssocID="{7E20D476-7400-4DD1-8F0A-F0CEABB8B7C1}" presName="imagNode" presStyleLbl="fgImgPlace1" presStyleIdx="1" presStyleCnt="4"/>
      <dgm:spPr/>
    </dgm:pt>
    <dgm:pt modelId="{C8F8A15E-BC1F-406F-BBBF-2D2A7BE9FFE8}" type="pres">
      <dgm:prSet presAssocID="{5D1BB30D-2E58-4E80-8BFE-98D3FD8E86C6}" presName="sibTrans" presStyleLbl="sibTrans2D1" presStyleIdx="0" presStyleCnt="0"/>
      <dgm:spPr/>
      <dgm:t>
        <a:bodyPr/>
        <a:lstStyle/>
        <a:p>
          <a:endParaRPr lang="bg-BG"/>
        </a:p>
      </dgm:t>
    </dgm:pt>
    <dgm:pt modelId="{C203C9B4-F4D7-4246-A921-CE353F642BC5}" type="pres">
      <dgm:prSet presAssocID="{6B2EEF71-1A0D-44E8-A672-2E061CDA3157}" presName="compNode" presStyleCnt="0"/>
      <dgm:spPr/>
    </dgm:pt>
    <dgm:pt modelId="{B605CE42-2347-4423-97C2-A49262DD3F64}" type="pres">
      <dgm:prSet presAssocID="{6B2EEF71-1A0D-44E8-A672-2E061CDA3157}" presName="bkgdShape" presStyleLbl="node1" presStyleIdx="2" presStyleCnt="4"/>
      <dgm:spPr/>
      <dgm:t>
        <a:bodyPr/>
        <a:lstStyle/>
        <a:p>
          <a:endParaRPr lang="bg-BG"/>
        </a:p>
      </dgm:t>
    </dgm:pt>
    <dgm:pt modelId="{C2ED029D-1F17-4C66-A1A7-46CDCF92B5F2}" type="pres">
      <dgm:prSet presAssocID="{6B2EEF71-1A0D-44E8-A672-2E061CDA3157}" presName="nodeTx" presStyleLbl="node1" presStyleIdx="2" presStyleCnt="4">
        <dgm:presLayoutVars>
          <dgm:bulletEnabled val="1"/>
        </dgm:presLayoutVars>
      </dgm:prSet>
      <dgm:spPr/>
      <dgm:t>
        <a:bodyPr/>
        <a:lstStyle/>
        <a:p>
          <a:endParaRPr lang="bg-BG"/>
        </a:p>
      </dgm:t>
    </dgm:pt>
    <dgm:pt modelId="{6EEDB393-44DB-4599-B651-90A0CF2BA4ED}" type="pres">
      <dgm:prSet presAssocID="{6B2EEF71-1A0D-44E8-A672-2E061CDA3157}" presName="invisiNode" presStyleLbl="node1" presStyleIdx="2" presStyleCnt="4"/>
      <dgm:spPr/>
    </dgm:pt>
    <dgm:pt modelId="{0A26336D-AE6C-43DC-8E9D-71064D7D39FC}" type="pres">
      <dgm:prSet presAssocID="{6B2EEF71-1A0D-44E8-A672-2E061CDA3157}" presName="imagNode" presStyleLbl="fgImgPlace1" presStyleIdx="2" presStyleCnt="4"/>
      <dgm:spPr/>
    </dgm:pt>
    <dgm:pt modelId="{2495E88D-399E-433C-A8F9-255C4F275B80}" type="pres">
      <dgm:prSet presAssocID="{29272A62-4545-476F-BF97-A2FBE1571376}" presName="sibTrans" presStyleLbl="sibTrans2D1" presStyleIdx="0" presStyleCnt="0"/>
      <dgm:spPr/>
      <dgm:t>
        <a:bodyPr/>
        <a:lstStyle/>
        <a:p>
          <a:endParaRPr lang="bg-BG"/>
        </a:p>
      </dgm:t>
    </dgm:pt>
    <dgm:pt modelId="{16CD5B46-1142-4864-BCC6-83B5996D98FC}" type="pres">
      <dgm:prSet presAssocID="{D92532AE-F6FB-452E-B16D-D4BFFA9E1E64}" presName="compNode" presStyleCnt="0"/>
      <dgm:spPr/>
    </dgm:pt>
    <dgm:pt modelId="{70825DF4-B8D9-4F01-AFE2-859CEDC69F87}" type="pres">
      <dgm:prSet presAssocID="{D92532AE-F6FB-452E-B16D-D4BFFA9E1E64}" presName="bkgdShape" presStyleLbl="node1" presStyleIdx="3" presStyleCnt="4"/>
      <dgm:spPr/>
      <dgm:t>
        <a:bodyPr/>
        <a:lstStyle/>
        <a:p>
          <a:endParaRPr lang="bg-BG"/>
        </a:p>
      </dgm:t>
    </dgm:pt>
    <dgm:pt modelId="{6B138E74-4063-4B99-8D31-FC87F3BF9CFD}" type="pres">
      <dgm:prSet presAssocID="{D92532AE-F6FB-452E-B16D-D4BFFA9E1E64}" presName="nodeTx" presStyleLbl="node1" presStyleIdx="3" presStyleCnt="4">
        <dgm:presLayoutVars>
          <dgm:bulletEnabled val="1"/>
        </dgm:presLayoutVars>
      </dgm:prSet>
      <dgm:spPr/>
      <dgm:t>
        <a:bodyPr/>
        <a:lstStyle/>
        <a:p>
          <a:endParaRPr lang="bg-BG"/>
        </a:p>
      </dgm:t>
    </dgm:pt>
    <dgm:pt modelId="{2C0CF92A-1413-4503-AD87-F2184CA62D9C}" type="pres">
      <dgm:prSet presAssocID="{D92532AE-F6FB-452E-B16D-D4BFFA9E1E64}" presName="invisiNode" presStyleLbl="node1" presStyleIdx="3" presStyleCnt="4"/>
      <dgm:spPr/>
    </dgm:pt>
    <dgm:pt modelId="{4CA33844-5AD1-43C7-95DB-E823294FC43F}" type="pres">
      <dgm:prSet presAssocID="{D92532AE-F6FB-452E-B16D-D4BFFA9E1E64}" presName="imagNode" presStyleLbl="fgImgPlace1" presStyleIdx="3" presStyleCnt="4"/>
      <dgm:spPr/>
    </dgm:pt>
  </dgm:ptLst>
  <dgm:cxnLst>
    <dgm:cxn modelId="{7C6F0A39-FCC1-4A5F-A495-CD5214822267}" type="presOf" srcId="{E1588D1B-CEDA-4770-9474-3B9A2B8CA3EE}" destId="{CFD3C0FA-D46A-42C7-B0CB-1A525B98A99D}" srcOrd="0" destOrd="0" presId="urn:microsoft.com/office/officeart/2005/8/layout/hList7"/>
    <dgm:cxn modelId="{80080642-6C76-4CCC-91A3-9D6E86ADFAE9}" type="presOf" srcId="{D92532AE-F6FB-452E-B16D-D4BFFA9E1E64}" destId="{6B138E74-4063-4B99-8D31-FC87F3BF9CFD}" srcOrd="1" destOrd="0" presId="urn:microsoft.com/office/officeart/2005/8/layout/hList7"/>
    <dgm:cxn modelId="{BC9E1165-6C81-4566-87FE-D03A5C9DC6EC}" srcId="{E1588D1B-CEDA-4770-9474-3B9A2B8CA3EE}" destId="{56B44B01-F4D0-4DFD-B761-CDD6FC178507}" srcOrd="0" destOrd="0" parTransId="{598E12F3-B50E-4030-86B2-5CE36B5C58C1}" sibTransId="{37F3CFFB-B65E-4A81-A656-6378FDE08CF7}"/>
    <dgm:cxn modelId="{E02BE8CC-AE7A-4B16-A754-6215B8BAF853}" type="presOf" srcId="{37F3CFFB-B65E-4A81-A656-6378FDE08CF7}" destId="{F8DA9367-0FBE-4518-9C98-1BFC08A44DFC}" srcOrd="0" destOrd="0" presId="urn:microsoft.com/office/officeart/2005/8/layout/hList7"/>
    <dgm:cxn modelId="{3C99374C-F81C-4B6D-ACC4-E02522880FF0}" type="presOf" srcId="{6B2EEF71-1A0D-44E8-A672-2E061CDA3157}" destId="{B605CE42-2347-4423-97C2-A49262DD3F64}" srcOrd="0" destOrd="0" presId="urn:microsoft.com/office/officeart/2005/8/layout/hList7"/>
    <dgm:cxn modelId="{812C6985-EB63-443E-A55D-030DEF4E365D}" type="presOf" srcId="{7E20D476-7400-4DD1-8F0A-F0CEABB8B7C1}" destId="{41420537-B575-449E-BD3E-38040167C581}" srcOrd="1" destOrd="0" presId="urn:microsoft.com/office/officeart/2005/8/layout/hList7"/>
    <dgm:cxn modelId="{B8A7B717-C2D5-486D-94C2-C06243740E34}" type="presOf" srcId="{7E20D476-7400-4DD1-8F0A-F0CEABB8B7C1}" destId="{4930EE33-DBDE-4989-A721-CD2533BBB15C}" srcOrd="0" destOrd="0" presId="urn:microsoft.com/office/officeart/2005/8/layout/hList7"/>
    <dgm:cxn modelId="{91517B15-2C80-4859-9B43-752086955FC3}" type="presOf" srcId="{D92532AE-F6FB-452E-B16D-D4BFFA9E1E64}" destId="{70825DF4-B8D9-4F01-AFE2-859CEDC69F87}" srcOrd="0" destOrd="0" presId="urn:microsoft.com/office/officeart/2005/8/layout/hList7"/>
    <dgm:cxn modelId="{15DE98A7-E262-43ED-80DB-867F1E9B3F70}" srcId="{E1588D1B-CEDA-4770-9474-3B9A2B8CA3EE}" destId="{D92532AE-F6FB-452E-B16D-D4BFFA9E1E64}" srcOrd="3" destOrd="0" parTransId="{EFCEDAD4-A5DB-4FE3-B2B5-BA3266FFE287}" sibTransId="{46AA5D82-75A0-43DF-AE15-107AFBC98453}"/>
    <dgm:cxn modelId="{9418FF4B-4C42-44FB-8339-31001E3F3FCB}" type="presOf" srcId="{29272A62-4545-476F-BF97-A2FBE1571376}" destId="{2495E88D-399E-433C-A8F9-255C4F275B80}" srcOrd="0" destOrd="0" presId="urn:microsoft.com/office/officeart/2005/8/layout/hList7"/>
    <dgm:cxn modelId="{683EE77F-6288-42C9-BFE9-98D182E4B6AB}" srcId="{E1588D1B-CEDA-4770-9474-3B9A2B8CA3EE}" destId="{6B2EEF71-1A0D-44E8-A672-2E061CDA3157}" srcOrd="2" destOrd="0" parTransId="{9D80026F-6B94-494D-B1A8-5F77A7C05674}" sibTransId="{29272A62-4545-476F-BF97-A2FBE1571376}"/>
    <dgm:cxn modelId="{E60F012E-1938-4890-BC24-5E1BAD901AD5}" type="presOf" srcId="{56B44B01-F4D0-4DFD-B761-CDD6FC178507}" destId="{D9E5626B-52EE-4507-B899-7F05BC71B96A}" srcOrd="0" destOrd="0" presId="urn:microsoft.com/office/officeart/2005/8/layout/hList7"/>
    <dgm:cxn modelId="{77DF4361-D8AA-42FD-A707-E85AE8D0DC54}" type="presOf" srcId="{56B44B01-F4D0-4DFD-B761-CDD6FC178507}" destId="{B9D71FB2-3FF8-4FFA-9247-E07A08B84058}" srcOrd="1" destOrd="0" presId="urn:microsoft.com/office/officeart/2005/8/layout/hList7"/>
    <dgm:cxn modelId="{14CD4E82-AF66-4134-98F0-14840779DFE1}" srcId="{E1588D1B-CEDA-4770-9474-3B9A2B8CA3EE}" destId="{7E20D476-7400-4DD1-8F0A-F0CEABB8B7C1}" srcOrd="1" destOrd="0" parTransId="{04CF2FA3-0554-447E-8C38-3EDB42BC4C03}" sibTransId="{5D1BB30D-2E58-4E80-8BFE-98D3FD8E86C6}"/>
    <dgm:cxn modelId="{D3AB349A-7BBA-4769-A7DD-6FB1333F1E03}" type="presOf" srcId="{5D1BB30D-2E58-4E80-8BFE-98D3FD8E86C6}" destId="{C8F8A15E-BC1F-406F-BBBF-2D2A7BE9FFE8}" srcOrd="0" destOrd="0" presId="urn:microsoft.com/office/officeart/2005/8/layout/hList7"/>
    <dgm:cxn modelId="{4046D609-469E-457B-9B1D-7F527B5C092C}" type="presOf" srcId="{6B2EEF71-1A0D-44E8-A672-2E061CDA3157}" destId="{C2ED029D-1F17-4C66-A1A7-46CDCF92B5F2}" srcOrd="1" destOrd="0" presId="urn:microsoft.com/office/officeart/2005/8/layout/hList7"/>
    <dgm:cxn modelId="{E22347C6-EA21-4644-A2FD-B264FDCE5710}" type="presParOf" srcId="{CFD3C0FA-D46A-42C7-B0CB-1A525B98A99D}" destId="{6B2FC2E9-6164-4EA1-A692-18C74DBE7643}" srcOrd="0" destOrd="0" presId="urn:microsoft.com/office/officeart/2005/8/layout/hList7"/>
    <dgm:cxn modelId="{24D425B5-4FDF-47F2-8BB2-3144477221A6}" type="presParOf" srcId="{CFD3C0FA-D46A-42C7-B0CB-1A525B98A99D}" destId="{7EF792D3-4565-4095-984D-34735A16C2C7}" srcOrd="1" destOrd="0" presId="urn:microsoft.com/office/officeart/2005/8/layout/hList7"/>
    <dgm:cxn modelId="{3CCE98A8-0382-4102-95B2-5AB008FC1A29}" type="presParOf" srcId="{7EF792D3-4565-4095-984D-34735A16C2C7}" destId="{D6DBCEF0-E959-4275-9113-69F4A6A9AF13}" srcOrd="0" destOrd="0" presId="urn:microsoft.com/office/officeart/2005/8/layout/hList7"/>
    <dgm:cxn modelId="{84AADE12-93F0-4A9A-B65C-B835EFACBE47}" type="presParOf" srcId="{D6DBCEF0-E959-4275-9113-69F4A6A9AF13}" destId="{D9E5626B-52EE-4507-B899-7F05BC71B96A}" srcOrd="0" destOrd="0" presId="urn:microsoft.com/office/officeart/2005/8/layout/hList7"/>
    <dgm:cxn modelId="{64CDAB87-0BBA-49B1-95DC-CEBDFAD3072B}" type="presParOf" srcId="{D6DBCEF0-E959-4275-9113-69F4A6A9AF13}" destId="{B9D71FB2-3FF8-4FFA-9247-E07A08B84058}" srcOrd="1" destOrd="0" presId="urn:microsoft.com/office/officeart/2005/8/layout/hList7"/>
    <dgm:cxn modelId="{B32C28F7-4EA1-405A-9A66-004B431977AD}" type="presParOf" srcId="{D6DBCEF0-E959-4275-9113-69F4A6A9AF13}" destId="{32B055E7-780E-4DCD-83A1-BCE073B0749F}" srcOrd="2" destOrd="0" presId="urn:microsoft.com/office/officeart/2005/8/layout/hList7"/>
    <dgm:cxn modelId="{78270BD3-F387-4BB5-8082-D15192183264}" type="presParOf" srcId="{D6DBCEF0-E959-4275-9113-69F4A6A9AF13}" destId="{255ED808-5D6B-4FF3-BA9E-AFA53E2A5ABA}" srcOrd="3" destOrd="0" presId="urn:microsoft.com/office/officeart/2005/8/layout/hList7"/>
    <dgm:cxn modelId="{02E93A9F-DDF7-4662-AC82-85ECA94AB5FC}" type="presParOf" srcId="{7EF792D3-4565-4095-984D-34735A16C2C7}" destId="{F8DA9367-0FBE-4518-9C98-1BFC08A44DFC}" srcOrd="1" destOrd="0" presId="urn:microsoft.com/office/officeart/2005/8/layout/hList7"/>
    <dgm:cxn modelId="{88714B21-F62A-4AE0-83C3-133188B1C0F5}" type="presParOf" srcId="{7EF792D3-4565-4095-984D-34735A16C2C7}" destId="{C02523A2-6B51-470C-974A-2C55EE0F27CE}" srcOrd="2" destOrd="0" presId="urn:microsoft.com/office/officeart/2005/8/layout/hList7"/>
    <dgm:cxn modelId="{FBE82563-0AAA-49CE-BA35-EEF9DA62926A}" type="presParOf" srcId="{C02523A2-6B51-470C-974A-2C55EE0F27CE}" destId="{4930EE33-DBDE-4989-A721-CD2533BBB15C}" srcOrd="0" destOrd="0" presId="urn:microsoft.com/office/officeart/2005/8/layout/hList7"/>
    <dgm:cxn modelId="{7343B4BC-D9AB-4DB3-89BF-FBD53E95A483}" type="presParOf" srcId="{C02523A2-6B51-470C-974A-2C55EE0F27CE}" destId="{41420537-B575-449E-BD3E-38040167C581}" srcOrd="1" destOrd="0" presId="urn:microsoft.com/office/officeart/2005/8/layout/hList7"/>
    <dgm:cxn modelId="{0C484AEB-4DE8-43ED-A9AD-0F3AC788A9E8}" type="presParOf" srcId="{C02523A2-6B51-470C-974A-2C55EE0F27CE}" destId="{8BF42594-A0DC-461B-91CC-895E05120044}" srcOrd="2" destOrd="0" presId="urn:microsoft.com/office/officeart/2005/8/layout/hList7"/>
    <dgm:cxn modelId="{C13376CF-5775-442E-A87F-FB78815E2A1B}" type="presParOf" srcId="{C02523A2-6B51-470C-974A-2C55EE0F27CE}" destId="{EC85CD52-EE20-4B29-AAE8-EB49D94A0A4A}" srcOrd="3" destOrd="0" presId="urn:microsoft.com/office/officeart/2005/8/layout/hList7"/>
    <dgm:cxn modelId="{0FB8F056-6FDC-4B7D-B283-32870D2AF226}" type="presParOf" srcId="{7EF792D3-4565-4095-984D-34735A16C2C7}" destId="{C8F8A15E-BC1F-406F-BBBF-2D2A7BE9FFE8}" srcOrd="3" destOrd="0" presId="urn:microsoft.com/office/officeart/2005/8/layout/hList7"/>
    <dgm:cxn modelId="{624B9E01-4082-4B6C-9A3F-39F45690D4DB}" type="presParOf" srcId="{7EF792D3-4565-4095-984D-34735A16C2C7}" destId="{C203C9B4-F4D7-4246-A921-CE353F642BC5}" srcOrd="4" destOrd="0" presId="urn:microsoft.com/office/officeart/2005/8/layout/hList7"/>
    <dgm:cxn modelId="{1F246316-39DD-4820-A568-1D8416168D24}" type="presParOf" srcId="{C203C9B4-F4D7-4246-A921-CE353F642BC5}" destId="{B605CE42-2347-4423-97C2-A49262DD3F64}" srcOrd="0" destOrd="0" presId="urn:microsoft.com/office/officeart/2005/8/layout/hList7"/>
    <dgm:cxn modelId="{B021B5DE-B470-4672-A72E-5417687B75A7}" type="presParOf" srcId="{C203C9B4-F4D7-4246-A921-CE353F642BC5}" destId="{C2ED029D-1F17-4C66-A1A7-46CDCF92B5F2}" srcOrd="1" destOrd="0" presId="urn:microsoft.com/office/officeart/2005/8/layout/hList7"/>
    <dgm:cxn modelId="{FB3FCE0F-B436-4B2D-85A6-9E4A6858F699}" type="presParOf" srcId="{C203C9B4-F4D7-4246-A921-CE353F642BC5}" destId="{6EEDB393-44DB-4599-B651-90A0CF2BA4ED}" srcOrd="2" destOrd="0" presId="urn:microsoft.com/office/officeart/2005/8/layout/hList7"/>
    <dgm:cxn modelId="{030DE8C1-8B31-4044-B968-3D672C29CC6A}" type="presParOf" srcId="{C203C9B4-F4D7-4246-A921-CE353F642BC5}" destId="{0A26336D-AE6C-43DC-8E9D-71064D7D39FC}" srcOrd="3" destOrd="0" presId="urn:microsoft.com/office/officeart/2005/8/layout/hList7"/>
    <dgm:cxn modelId="{5305CA32-3439-45B0-83DF-A6A7106CB215}" type="presParOf" srcId="{7EF792D3-4565-4095-984D-34735A16C2C7}" destId="{2495E88D-399E-433C-A8F9-255C4F275B80}" srcOrd="5" destOrd="0" presId="urn:microsoft.com/office/officeart/2005/8/layout/hList7"/>
    <dgm:cxn modelId="{D0682EA7-3B69-4C90-9F03-8FD700891670}" type="presParOf" srcId="{7EF792D3-4565-4095-984D-34735A16C2C7}" destId="{16CD5B46-1142-4864-BCC6-83B5996D98FC}" srcOrd="6" destOrd="0" presId="urn:microsoft.com/office/officeart/2005/8/layout/hList7"/>
    <dgm:cxn modelId="{BC9B4345-366C-4E89-B6EE-5EDAF2BD9398}" type="presParOf" srcId="{16CD5B46-1142-4864-BCC6-83B5996D98FC}" destId="{70825DF4-B8D9-4F01-AFE2-859CEDC69F87}" srcOrd="0" destOrd="0" presId="urn:microsoft.com/office/officeart/2005/8/layout/hList7"/>
    <dgm:cxn modelId="{7F08BF5D-6C83-401B-AA91-EBA279853F9C}" type="presParOf" srcId="{16CD5B46-1142-4864-BCC6-83B5996D98FC}" destId="{6B138E74-4063-4B99-8D31-FC87F3BF9CFD}" srcOrd="1" destOrd="0" presId="urn:microsoft.com/office/officeart/2005/8/layout/hList7"/>
    <dgm:cxn modelId="{05B8CD1A-9EF2-4AD7-A62B-EE16F0053416}" type="presParOf" srcId="{16CD5B46-1142-4864-BCC6-83B5996D98FC}" destId="{2C0CF92A-1413-4503-AD87-F2184CA62D9C}" srcOrd="2" destOrd="0" presId="urn:microsoft.com/office/officeart/2005/8/layout/hList7"/>
    <dgm:cxn modelId="{33318072-FD06-4B12-8E96-4D340097ABCD}" type="presParOf" srcId="{16CD5B46-1142-4864-BCC6-83B5996D98FC}" destId="{4CA33844-5AD1-43C7-95DB-E823294FC43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CF2E7-3E61-4407-A375-62E72DCF4AAB}">
      <dsp:nvSpPr>
        <dsp:cNvPr id="0" name=""/>
        <dsp:cNvSpPr/>
      </dsp:nvSpPr>
      <dsp:spPr>
        <a:xfrm>
          <a:off x="530093" y="587725"/>
          <a:ext cx="3914584" cy="3914584"/>
        </a:xfrm>
        <a:prstGeom prst="blockArc">
          <a:avLst>
            <a:gd name="adj1" fmla="val 11880000"/>
            <a:gd name="adj2" fmla="val 16200000"/>
            <a:gd name="adj3" fmla="val 4641"/>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836B11-8EE0-4309-B5CD-C947D341E96E}">
      <dsp:nvSpPr>
        <dsp:cNvPr id="0" name=""/>
        <dsp:cNvSpPr/>
      </dsp:nvSpPr>
      <dsp:spPr>
        <a:xfrm>
          <a:off x="530093" y="587725"/>
          <a:ext cx="3914584" cy="3914584"/>
        </a:xfrm>
        <a:prstGeom prst="blockArc">
          <a:avLst>
            <a:gd name="adj1" fmla="val 7560000"/>
            <a:gd name="adj2" fmla="val 11880000"/>
            <a:gd name="adj3" fmla="val 464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169B866-C240-49EF-A4E8-4E91F58B4E77}">
      <dsp:nvSpPr>
        <dsp:cNvPr id="0" name=""/>
        <dsp:cNvSpPr/>
      </dsp:nvSpPr>
      <dsp:spPr>
        <a:xfrm>
          <a:off x="476924" y="550458"/>
          <a:ext cx="3914584" cy="3914584"/>
        </a:xfrm>
        <a:prstGeom prst="blockArc">
          <a:avLst>
            <a:gd name="adj1" fmla="val 3079194"/>
            <a:gd name="adj2" fmla="val 7443246"/>
            <a:gd name="adj3" fmla="val 464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4D9F18-375A-420C-BE3D-731720B960A6}">
      <dsp:nvSpPr>
        <dsp:cNvPr id="0" name=""/>
        <dsp:cNvSpPr/>
      </dsp:nvSpPr>
      <dsp:spPr>
        <a:xfrm>
          <a:off x="510633" y="524085"/>
          <a:ext cx="3914584" cy="3914584"/>
        </a:xfrm>
        <a:prstGeom prst="blockArc">
          <a:avLst>
            <a:gd name="adj1" fmla="val 20639667"/>
            <a:gd name="adj2" fmla="val 3156154"/>
            <a:gd name="adj3" fmla="val 464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2338F8-9BDE-4601-9352-1FAF885E8779}">
      <dsp:nvSpPr>
        <dsp:cNvPr id="0" name=""/>
        <dsp:cNvSpPr/>
      </dsp:nvSpPr>
      <dsp:spPr>
        <a:xfrm>
          <a:off x="530093" y="587725"/>
          <a:ext cx="3914584" cy="3914584"/>
        </a:xfrm>
        <a:prstGeom prst="blockArc">
          <a:avLst>
            <a:gd name="adj1" fmla="val 16200000"/>
            <a:gd name="adj2" fmla="val 20520000"/>
            <a:gd name="adj3" fmla="val 464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7D6593-BC57-4B2F-9619-F63DE0A07946}">
      <dsp:nvSpPr>
        <dsp:cNvPr id="0" name=""/>
        <dsp:cNvSpPr/>
      </dsp:nvSpPr>
      <dsp:spPr>
        <a:xfrm>
          <a:off x="1586194" y="1643826"/>
          <a:ext cx="1802382" cy="18023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100000"/>
            </a:lnSpc>
            <a:spcBef>
              <a:spcPct val="0"/>
            </a:spcBef>
            <a:spcAft>
              <a:spcPts val="0"/>
            </a:spcAft>
          </a:pPr>
          <a:r>
            <a:rPr lang="bg-BG" sz="1000" b="1" kern="1200" dirty="0">
              <a:solidFill>
                <a:sysClr val="windowText" lastClr="000000"/>
              </a:solidFill>
            </a:rPr>
            <a:t/>
          </a:r>
          <a:br>
            <a:rPr lang="bg-BG" sz="1000" b="1" kern="1200" dirty="0">
              <a:solidFill>
                <a:sysClr val="windowText" lastClr="000000"/>
              </a:solidFill>
            </a:rPr>
          </a:br>
          <a:r>
            <a:rPr lang="bg-BG" sz="1000" b="1" kern="1200" dirty="0">
              <a:solidFill>
                <a:sysClr val="windowText" lastClr="000000"/>
              </a:solidFill>
            </a:rPr>
            <a:t>Превенция</a:t>
          </a:r>
        </a:p>
        <a:p>
          <a:pPr lvl="0" algn="ctr" defTabSz="444500">
            <a:lnSpc>
              <a:spcPct val="100000"/>
            </a:lnSpc>
            <a:spcBef>
              <a:spcPct val="0"/>
            </a:spcBef>
            <a:spcAft>
              <a:spcPts val="0"/>
            </a:spcAft>
          </a:pPr>
          <a:r>
            <a:rPr lang="bg-BG" sz="1000" b="1" kern="1200" dirty="0" smtClean="0">
              <a:solidFill>
                <a:sysClr val="windowText" lastClr="000000"/>
              </a:solidFill>
            </a:rPr>
            <a:t>Скрининг</a:t>
          </a:r>
          <a:endParaRPr lang="bg-BG" sz="1000" b="1" kern="1200" dirty="0">
            <a:solidFill>
              <a:sysClr val="windowText" lastClr="000000"/>
            </a:solidFill>
          </a:endParaRPr>
        </a:p>
        <a:p>
          <a:pPr lvl="0" algn="ctr" defTabSz="444500">
            <a:lnSpc>
              <a:spcPct val="100000"/>
            </a:lnSpc>
            <a:spcBef>
              <a:spcPct val="0"/>
            </a:spcBef>
            <a:spcAft>
              <a:spcPts val="0"/>
            </a:spcAft>
          </a:pPr>
          <a:r>
            <a:rPr lang="bg-BG" sz="1000" b="1" kern="1200" dirty="0">
              <a:solidFill>
                <a:sysClr val="windowText" lastClr="000000"/>
              </a:solidFill>
            </a:rPr>
            <a:t>Диагностика</a:t>
          </a:r>
          <a:br>
            <a:rPr lang="bg-BG" sz="1000" b="1" kern="1200" dirty="0">
              <a:solidFill>
                <a:sysClr val="windowText" lastClr="000000"/>
              </a:solidFill>
            </a:rPr>
          </a:br>
          <a:r>
            <a:rPr lang="bg-BG" sz="1000" b="1" kern="1200" dirty="0">
              <a:solidFill>
                <a:sysClr val="windowText" lastClr="000000"/>
              </a:solidFill>
            </a:rPr>
            <a:t>Лечение</a:t>
          </a:r>
        </a:p>
        <a:p>
          <a:pPr lvl="0" algn="ctr" defTabSz="444500">
            <a:lnSpc>
              <a:spcPct val="100000"/>
            </a:lnSpc>
            <a:spcBef>
              <a:spcPct val="0"/>
            </a:spcBef>
            <a:spcAft>
              <a:spcPts val="0"/>
            </a:spcAft>
          </a:pPr>
          <a:r>
            <a:rPr lang="bg-BG" sz="1000" b="1" kern="1200" dirty="0">
              <a:solidFill>
                <a:sysClr val="windowText" lastClr="000000"/>
              </a:solidFill>
            </a:rPr>
            <a:t>Рехабилитация</a:t>
          </a:r>
        </a:p>
        <a:p>
          <a:pPr lvl="0" algn="ctr" defTabSz="444500">
            <a:lnSpc>
              <a:spcPct val="100000"/>
            </a:lnSpc>
            <a:spcBef>
              <a:spcPct val="0"/>
            </a:spcBef>
            <a:spcAft>
              <a:spcPts val="0"/>
            </a:spcAft>
          </a:pPr>
          <a:r>
            <a:rPr lang="bg-BG" sz="1000" b="1" kern="1200" dirty="0">
              <a:solidFill>
                <a:sysClr val="windowText" lastClr="000000"/>
              </a:solidFill>
            </a:rPr>
            <a:t>Обучение на пациенти </a:t>
          </a:r>
        </a:p>
        <a:p>
          <a:pPr lvl="0" algn="ctr" defTabSz="444500">
            <a:lnSpc>
              <a:spcPct val="100000"/>
            </a:lnSpc>
            <a:spcBef>
              <a:spcPct val="0"/>
            </a:spcBef>
            <a:spcAft>
              <a:spcPts val="0"/>
            </a:spcAft>
          </a:pPr>
          <a:r>
            <a:rPr lang="bg-BG" sz="1000" b="1" kern="1200" dirty="0">
              <a:solidFill>
                <a:sysClr val="windowText" lastClr="000000"/>
              </a:solidFill>
            </a:rPr>
            <a:t>Специализирани консултации по домовете </a:t>
          </a:r>
        </a:p>
      </dsp:txBody>
      <dsp:txXfrm>
        <a:off x="1850147" y="1907779"/>
        <a:ext cx="1274476" cy="1274476"/>
      </dsp:txXfrm>
    </dsp:sp>
    <dsp:sp modelId="{6D9C717B-AE78-47F2-A93E-EA890B93112C}">
      <dsp:nvSpPr>
        <dsp:cNvPr id="0" name=""/>
        <dsp:cNvSpPr/>
      </dsp:nvSpPr>
      <dsp:spPr>
        <a:xfrm>
          <a:off x="1856551" y="2311"/>
          <a:ext cx="1261667" cy="126166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g-BG" sz="1400" b="1" kern="1200">
              <a:solidFill>
                <a:sysClr val="windowText" lastClr="000000"/>
              </a:solidFill>
            </a:rPr>
            <a:t>ОПЛ</a:t>
          </a:r>
        </a:p>
      </dsp:txBody>
      <dsp:txXfrm>
        <a:off x="2041318" y="187078"/>
        <a:ext cx="892133" cy="892133"/>
      </dsp:txXfrm>
    </dsp:sp>
    <dsp:sp modelId="{9D6E6C0C-D19C-495A-A27B-6D9C90E659A2}">
      <dsp:nvSpPr>
        <dsp:cNvPr id="0" name=""/>
        <dsp:cNvSpPr/>
      </dsp:nvSpPr>
      <dsp:spPr>
        <a:xfrm>
          <a:off x="3674850" y="1323382"/>
          <a:ext cx="1261667" cy="126166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bg-BG" sz="1100" b="1" kern="1200" dirty="0">
              <a:solidFill>
                <a:sysClr val="windowText" lastClr="000000"/>
              </a:solidFill>
            </a:rPr>
            <a:t>Специалисти от извънболничната помощ</a:t>
          </a:r>
        </a:p>
      </dsp:txBody>
      <dsp:txXfrm>
        <a:off x="3859617" y="1508149"/>
        <a:ext cx="892133" cy="892133"/>
      </dsp:txXfrm>
    </dsp:sp>
    <dsp:sp modelId="{444763AF-D60C-4928-BA57-8DBC27BDBE8D}">
      <dsp:nvSpPr>
        <dsp:cNvPr id="0" name=""/>
        <dsp:cNvSpPr/>
      </dsp:nvSpPr>
      <dsp:spPr>
        <a:xfrm>
          <a:off x="2998248" y="3369415"/>
          <a:ext cx="1261667" cy="126166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bg-BG" sz="1100" b="1" kern="1200" dirty="0">
              <a:solidFill>
                <a:sysClr val="windowText" lastClr="000000"/>
              </a:solidFill>
            </a:rPr>
            <a:t>Дългосрочни грижи</a:t>
          </a:r>
        </a:p>
      </dsp:txBody>
      <dsp:txXfrm>
        <a:off x="3183015" y="3554182"/>
        <a:ext cx="892133" cy="892133"/>
      </dsp:txXfrm>
    </dsp:sp>
    <dsp:sp modelId="{91DBAA63-F0CC-4EB6-977A-4C1D24082D55}">
      <dsp:nvSpPr>
        <dsp:cNvPr id="0" name=""/>
        <dsp:cNvSpPr/>
      </dsp:nvSpPr>
      <dsp:spPr>
        <a:xfrm>
          <a:off x="732781" y="3460920"/>
          <a:ext cx="1261667" cy="126166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bg-BG" sz="1100" b="1" kern="1200">
              <a:solidFill>
                <a:sysClr val="windowText" lastClr="000000"/>
              </a:solidFill>
            </a:rPr>
            <a:t>Социални услуги</a:t>
          </a:r>
        </a:p>
      </dsp:txBody>
      <dsp:txXfrm>
        <a:off x="917548" y="3645687"/>
        <a:ext cx="892133" cy="892133"/>
      </dsp:txXfrm>
    </dsp:sp>
    <dsp:sp modelId="{42A38A0F-40BE-4AFF-B064-0289E56D4BF0}">
      <dsp:nvSpPr>
        <dsp:cNvPr id="0" name=""/>
        <dsp:cNvSpPr/>
      </dsp:nvSpPr>
      <dsp:spPr>
        <a:xfrm>
          <a:off x="38252" y="1323382"/>
          <a:ext cx="1261667" cy="126166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bg-BG" sz="1100" b="1" kern="1200" dirty="0">
              <a:solidFill>
                <a:sysClr val="windowText" lastClr="000000"/>
              </a:solidFill>
            </a:rPr>
            <a:t>Патронажни грижи и други интегрирани здравно-социални услуги</a:t>
          </a:r>
        </a:p>
      </dsp:txBody>
      <dsp:txXfrm>
        <a:off x="223019" y="1508149"/>
        <a:ext cx="892133" cy="89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8B911-4B6F-47DC-AA1B-282AE190868A}">
      <dsp:nvSpPr>
        <dsp:cNvPr id="0" name=""/>
        <dsp:cNvSpPr/>
      </dsp:nvSpPr>
      <dsp:spPr>
        <a:xfrm>
          <a:off x="-6340193" y="-969824"/>
          <a:ext cx="7546769" cy="7546769"/>
        </a:xfrm>
        <a:prstGeom prst="blockArc">
          <a:avLst>
            <a:gd name="adj1" fmla="val 18900000"/>
            <a:gd name="adj2" fmla="val 2700000"/>
            <a:gd name="adj3" fmla="val 286"/>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958EBA-420B-4A1A-813D-8482C24CDAF7}">
      <dsp:nvSpPr>
        <dsp:cNvPr id="0" name=""/>
        <dsp:cNvSpPr/>
      </dsp:nvSpPr>
      <dsp:spPr>
        <a:xfrm>
          <a:off x="631424" y="431075"/>
          <a:ext cx="9804617" cy="8625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4688" tIns="66040" rIns="66040" bIns="66040" numCol="1" spcCol="1270" anchor="ctr" anchorCtr="0">
          <a:noAutofit/>
        </a:bodyPr>
        <a:lstStyle/>
        <a:p>
          <a:pPr lvl="0" algn="l" defTabSz="1155700" rtl="0">
            <a:lnSpc>
              <a:spcPct val="90000"/>
            </a:lnSpc>
            <a:spcBef>
              <a:spcPct val="0"/>
            </a:spcBef>
            <a:spcAft>
              <a:spcPct val="35000"/>
            </a:spcAft>
          </a:pPr>
          <a:r>
            <a:rPr lang="bg-BG" sz="2600" kern="1200" dirty="0" smtClean="0"/>
            <a:t>Реално остойностяване на болничната дейност</a:t>
          </a:r>
          <a:endParaRPr lang="bg-BG" sz="2600" kern="1200" dirty="0"/>
        </a:p>
      </dsp:txBody>
      <dsp:txXfrm>
        <a:off x="631424" y="431075"/>
        <a:ext cx="9804617" cy="862599"/>
      </dsp:txXfrm>
    </dsp:sp>
    <dsp:sp modelId="{BFCDB4B6-670E-4948-96CC-1FBB2137FA60}">
      <dsp:nvSpPr>
        <dsp:cNvPr id="0" name=""/>
        <dsp:cNvSpPr/>
      </dsp:nvSpPr>
      <dsp:spPr>
        <a:xfrm>
          <a:off x="92299" y="323250"/>
          <a:ext cx="1078249" cy="107824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EF6C8A-F825-4BDC-B452-80ADE3D5944E}">
      <dsp:nvSpPr>
        <dsp:cNvPr id="0" name=""/>
        <dsp:cNvSpPr/>
      </dsp:nvSpPr>
      <dsp:spPr>
        <a:xfrm>
          <a:off x="1125972" y="1725198"/>
          <a:ext cx="9310069" cy="862599"/>
        </a:xfrm>
        <a:prstGeom prst="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4688" tIns="66040" rIns="66040" bIns="66040" numCol="1" spcCol="1270" anchor="ctr" anchorCtr="0">
          <a:noAutofit/>
        </a:bodyPr>
        <a:lstStyle/>
        <a:p>
          <a:pPr lvl="0" algn="l" defTabSz="1155700" rtl="0">
            <a:lnSpc>
              <a:spcPct val="90000"/>
            </a:lnSpc>
            <a:spcBef>
              <a:spcPct val="0"/>
            </a:spcBef>
            <a:spcAft>
              <a:spcPct val="35000"/>
            </a:spcAft>
          </a:pPr>
          <a:r>
            <a:rPr lang="bg-BG" sz="2600" kern="1200" smtClean="0"/>
            <a:t>Формиране на основен и допълнителен пакет</a:t>
          </a:r>
          <a:endParaRPr lang="bg-BG" sz="2600" kern="1200"/>
        </a:p>
      </dsp:txBody>
      <dsp:txXfrm>
        <a:off x="1125972" y="1725198"/>
        <a:ext cx="9310069" cy="862599"/>
      </dsp:txXfrm>
    </dsp:sp>
    <dsp:sp modelId="{710FFD20-EBEC-4CC7-8939-1E780D84DC85}">
      <dsp:nvSpPr>
        <dsp:cNvPr id="0" name=""/>
        <dsp:cNvSpPr/>
      </dsp:nvSpPr>
      <dsp:spPr>
        <a:xfrm>
          <a:off x="586847" y="1617373"/>
          <a:ext cx="1078249" cy="1078249"/>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7FB0F9-2246-491D-9CD6-E90310762E00}">
      <dsp:nvSpPr>
        <dsp:cNvPr id="0" name=""/>
        <dsp:cNvSpPr/>
      </dsp:nvSpPr>
      <dsp:spPr>
        <a:xfrm>
          <a:off x="1125972" y="3019321"/>
          <a:ext cx="9310069" cy="862599"/>
        </a:xfrm>
        <a:prstGeom prst="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4688" tIns="66040" rIns="66040" bIns="66040" numCol="1" spcCol="1270" anchor="ctr" anchorCtr="0">
          <a:noAutofit/>
        </a:bodyPr>
        <a:lstStyle/>
        <a:p>
          <a:pPr lvl="0" algn="l" defTabSz="1155700" rtl="0">
            <a:lnSpc>
              <a:spcPct val="90000"/>
            </a:lnSpc>
            <a:spcBef>
              <a:spcPct val="0"/>
            </a:spcBef>
            <a:spcAft>
              <a:spcPct val="35000"/>
            </a:spcAft>
          </a:pPr>
          <a:r>
            <a:rPr lang="bg-BG" sz="2600" kern="1200" smtClean="0"/>
            <a:t>Осигуряване на комплексен поход в лечението</a:t>
          </a:r>
          <a:endParaRPr lang="bg-BG" sz="2600" kern="1200"/>
        </a:p>
      </dsp:txBody>
      <dsp:txXfrm>
        <a:off x="1125972" y="3019321"/>
        <a:ext cx="9310069" cy="862599"/>
      </dsp:txXfrm>
    </dsp:sp>
    <dsp:sp modelId="{A35AB3C8-C28E-4484-9A48-8DDE13604FE3}">
      <dsp:nvSpPr>
        <dsp:cNvPr id="0" name=""/>
        <dsp:cNvSpPr/>
      </dsp:nvSpPr>
      <dsp:spPr>
        <a:xfrm>
          <a:off x="586847" y="2911497"/>
          <a:ext cx="1078249" cy="1078249"/>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0B7857-EC71-42B6-A693-10829D352067}">
      <dsp:nvSpPr>
        <dsp:cNvPr id="0" name=""/>
        <dsp:cNvSpPr/>
      </dsp:nvSpPr>
      <dsp:spPr>
        <a:xfrm>
          <a:off x="631424" y="4313445"/>
          <a:ext cx="9804617" cy="862599"/>
        </a:xfrm>
        <a:prstGeom prst="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4688" tIns="66040" rIns="66040" bIns="66040" numCol="1" spcCol="1270" anchor="ctr" anchorCtr="0">
          <a:noAutofit/>
        </a:bodyPr>
        <a:lstStyle/>
        <a:p>
          <a:pPr lvl="0" algn="l" defTabSz="1155700" rtl="0">
            <a:lnSpc>
              <a:spcPct val="90000"/>
            </a:lnSpc>
            <a:spcBef>
              <a:spcPct val="0"/>
            </a:spcBef>
            <a:spcAft>
              <a:spcPct val="35000"/>
            </a:spcAft>
          </a:pPr>
          <a:r>
            <a:rPr lang="bg-BG" sz="2600" kern="1200" dirty="0" smtClean="0"/>
            <a:t>Прехвърляне на дейности от болничната в </a:t>
          </a:r>
          <a:r>
            <a:rPr lang="bg-BG" sz="2600" kern="1200" dirty="0" err="1" smtClean="0"/>
            <a:t>извънболничната</a:t>
          </a:r>
          <a:r>
            <a:rPr lang="bg-BG" sz="2600" kern="1200" dirty="0" smtClean="0"/>
            <a:t> </a:t>
          </a:r>
          <a:r>
            <a:rPr lang="bg-BG" sz="2600" kern="1200" dirty="0" smtClean="0"/>
            <a:t>помощ</a:t>
          </a:r>
          <a:endParaRPr lang="bg-BG" sz="2600" kern="1200" dirty="0"/>
        </a:p>
      </dsp:txBody>
      <dsp:txXfrm>
        <a:off x="631424" y="4313445"/>
        <a:ext cx="9804617" cy="862599"/>
      </dsp:txXfrm>
    </dsp:sp>
    <dsp:sp modelId="{F35B3497-1221-4CFF-AC39-E0E26FD1B3AC}">
      <dsp:nvSpPr>
        <dsp:cNvPr id="0" name=""/>
        <dsp:cNvSpPr/>
      </dsp:nvSpPr>
      <dsp:spPr>
        <a:xfrm>
          <a:off x="92299" y="4205620"/>
          <a:ext cx="1078249" cy="1078249"/>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A6E9C-E16B-41DD-9C3A-2CACBE90458F}">
      <dsp:nvSpPr>
        <dsp:cNvPr id="0" name=""/>
        <dsp:cNvSpPr/>
      </dsp:nvSpPr>
      <dsp:spPr>
        <a:xfrm>
          <a:off x="1600281" y="2175669"/>
          <a:ext cx="542350" cy="1550164"/>
        </a:xfrm>
        <a:custGeom>
          <a:avLst/>
          <a:gdLst/>
          <a:ahLst/>
          <a:cxnLst/>
          <a:rect l="0" t="0" r="0" b="0"/>
          <a:pathLst>
            <a:path>
              <a:moveTo>
                <a:pt x="0" y="0"/>
              </a:moveTo>
              <a:lnTo>
                <a:pt x="271175" y="0"/>
              </a:lnTo>
              <a:lnTo>
                <a:pt x="271175" y="1550164"/>
              </a:lnTo>
              <a:lnTo>
                <a:pt x="542350" y="155016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p>
      </dsp:txBody>
      <dsp:txXfrm>
        <a:off x="1830399" y="2909693"/>
        <a:ext cx="82115" cy="82115"/>
      </dsp:txXfrm>
    </dsp:sp>
    <dsp:sp modelId="{21551327-1A09-40A6-B12D-1F5E50A1CC8A}">
      <dsp:nvSpPr>
        <dsp:cNvPr id="0" name=""/>
        <dsp:cNvSpPr/>
      </dsp:nvSpPr>
      <dsp:spPr>
        <a:xfrm>
          <a:off x="1600281" y="2175669"/>
          <a:ext cx="542350" cy="516721"/>
        </a:xfrm>
        <a:custGeom>
          <a:avLst/>
          <a:gdLst/>
          <a:ahLst/>
          <a:cxnLst/>
          <a:rect l="0" t="0" r="0" b="0"/>
          <a:pathLst>
            <a:path>
              <a:moveTo>
                <a:pt x="0" y="0"/>
              </a:moveTo>
              <a:lnTo>
                <a:pt x="271175" y="0"/>
              </a:lnTo>
              <a:lnTo>
                <a:pt x="271175" y="516721"/>
              </a:lnTo>
              <a:lnTo>
                <a:pt x="542350" y="516721"/>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solidFill>
              <a:schemeClr val="tx1"/>
            </a:solidFill>
          </a:endParaRPr>
        </a:p>
      </dsp:txBody>
      <dsp:txXfrm>
        <a:off x="1852729" y="2415302"/>
        <a:ext cx="37454" cy="37454"/>
      </dsp:txXfrm>
    </dsp:sp>
    <dsp:sp modelId="{2B64CB87-7863-4C6F-925D-A3EA13DE0319}">
      <dsp:nvSpPr>
        <dsp:cNvPr id="0" name=""/>
        <dsp:cNvSpPr/>
      </dsp:nvSpPr>
      <dsp:spPr>
        <a:xfrm>
          <a:off x="1600281" y="1658947"/>
          <a:ext cx="542350" cy="516721"/>
        </a:xfrm>
        <a:custGeom>
          <a:avLst/>
          <a:gdLst/>
          <a:ahLst/>
          <a:cxnLst/>
          <a:rect l="0" t="0" r="0" b="0"/>
          <a:pathLst>
            <a:path>
              <a:moveTo>
                <a:pt x="0" y="516721"/>
              </a:moveTo>
              <a:lnTo>
                <a:pt x="271175" y="516721"/>
              </a:lnTo>
              <a:lnTo>
                <a:pt x="271175" y="0"/>
              </a:lnTo>
              <a:lnTo>
                <a:pt x="542350"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solidFill>
              <a:schemeClr val="tx1"/>
            </a:solidFill>
          </a:endParaRPr>
        </a:p>
      </dsp:txBody>
      <dsp:txXfrm>
        <a:off x="1852729" y="1898580"/>
        <a:ext cx="37454" cy="37454"/>
      </dsp:txXfrm>
    </dsp:sp>
    <dsp:sp modelId="{E9D2F957-BCCE-4C48-80F9-793C0A96B4A4}">
      <dsp:nvSpPr>
        <dsp:cNvPr id="0" name=""/>
        <dsp:cNvSpPr/>
      </dsp:nvSpPr>
      <dsp:spPr>
        <a:xfrm>
          <a:off x="1600281" y="625504"/>
          <a:ext cx="542350" cy="1550164"/>
        </a:xfrm>
        <a:custGeom>
          <a:avLst/>
          <a:gdLst/>
          <a:ahLst/>
          <a:cxnLst/>
          <a:rect l="0" t="0" r="0" b="0"/>
          <a:pathLst>
            <a:path>
              <a:moveTo>
                <a:pt x="0" y="1550164"/>
              </a:moveTo>
              <a:lnTo>
                <a:pt x="271175" y="1550164"/>
              </a:lnTo>
              <a:lnTo>
                <a:pt x="271175" y="0"/>
              </a:lnTo>
              <a:lnTo>
                <a:pt x="542350" y="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bg-BG" sz="500" kern="1200">
            <a:solidFill>
              <a:schemeClr val="tx1"/>
            </a:solidFill>
          </a:endParaRPr>
        </a:p>
      </dsp:txBody>
      <dsp:txXfrm>
        <a:off x="1830399" y="1359529"/>
        <a:ext cx="82115" cy="82115"/>
      </dsp:txXfrm>
    </dsp:sp>
    <dsp:sp modelId="{56410B09-D878-4570-A451-D3D7FB99FD49}">
      <dsp:nvSpPr>
        <dsp:cNvPr id="0" name=""/>
        <dsp:cNvSpPr/>
      </dsp:nvSpPr>
      <dsp:spPr>
        <a:xfrm rot="16200000">
          <a:off x="-988764" y="1762291"/>
          <a:ext cx="4351338" cy="8267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g-BG" sz="2800" kern="1200" dirty="0" smtClean="0">
              <a:solidFill>
                <a:schemeClr val="tx1"/>
              </a:solidFill>
            </a:rPr>
            <a:t>Финансиране на болничните дейности</a:t>
          </a:r>
          <a:endParaRPr lang="bg-BG" sz="2800" kern="1200" dirty="0">
            <a:solidFill>
              <a:schemeClr val="tx1"/>
            </a:solidFill>
          </a:endParaRPr>
        </a:p>
      </dsp:txBody>
      <dsp:txXfrm>
        <a:off x="-988764" y="1762291"/>
        <a:ext cx="4351338" cy="826754"/>
      </dsp:txXfrm>
    </dsp:sp>
    <dsp:sp modelId="{1DC4301E-16EB-452E-A980-F4F7330D6AD4}">
      <dsp:nvSpPr>
        <dsp:cNvPr id="0" name=""/>
        <dsp:cNvSpPr/>
      </dsp:nvSpPr>
      <dsp:spPr>
        <a:xfrm>
          <a:off x="2142632" y="212127"/>
          <a:ext cx="2711753" cy="82675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solidFill>
                <a:schemeClr val="tx1"/>
              </a:solidFill>
            </a:rPr>
            <a:t>Присъщи стопански разходи</a:t>
          </a:r>
          <a:endParaRPr lang="bg-BG" sz="1400" kern="1200" dirty="0">
            <a:solidFill>
              <a:schemeClr val="tx1"/>
            </a:solidFill>
          </a:endParaRPr>
        </a:p>
      </dsp:txBody>
      <dsp:txXfrm>
        <a:off x="2142632" y="212127"/>
        <a:ext cx="2711753" cy="826754"/>
      </dsp:txXfrm>
    </dsp:sp>
    <dsp:sp modelId="{27AD69C9-BE3E-41AE-B442-3F297F5380EA}">
      <dsp:nvSpPr>
        <dsp:cNvPr id="0" name=""/>
        <dsp:cNvSpPr/>
      </dsp:nvSpPr>
      <dsp:spPr>
        <a:xfrm>
          <a:off x="2142632" y="1245570"/>
          <a:ext cx="2711753" cy="82675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solidFill>
                <a:schemeClr val="tx1"/>
              </a:solidFill>
            </a:rPr>
            <a:t>Разходи за възнаграждения на персонала</a:t>
          </a:r>
          <a:endParaRPr lang="bg-BG" sz="1400" kern="1200" dirty="0">
            <a:solidFill>
              <a:schemeClr val="tx1"/>
            </a:solidFill>
          </a:endParaRPr>
        </a:p>
      </dsp:txBody>
      <dsp:txXfrm>
        <a:off x="2142632" y="1245570"/>
        <a:ext cx="2711753" cy="826754"/>
      </dsp:txXfrm>
    </dsp:sp>
    <dsp:sp modelId="{744821D1-2CF0-4061-B9A1-3DA90F95C06F}">
      <dsp:nvSpPr>
        <dsp:cNvPr id="0" name=""/>
        <dsp:cNvSpPr/>
      </dsp:nvSpPr>
      <dsp:spPr>
        <a:xfrm>
          <a:off x="2142632" y="2279013"/>
          <a:ext cx="2711753" cy="82675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solidFill>
                <a:schemeClr val="tx1"/>
              </a:solidFill>
            </a:rPr>
            <a:t>Разходи за предоставени медицински услуги, остойностени на база преки медицински разходи</a:t>
          </a:r>
          <a:endParaRPr lang="bg-BG" sz="1400" kern="1200" dirty="0">
            <a:solidFill>
              <a:schemeClr val="tx1"/>
            </a:solidFill>
          </a:endParaRPr>
        </a:p>
      </dsp:txBody>
      <dsp:txXfrm>
        <a:off x="2142632" y="2279013"/>
        <a:ext cx="2711753" cy="826754"/>
      </dsp:txXfrm>
    </dsp:sp>
    <dsp:sp modelId="{16053776-4DE0-4882-8006-9A333A6FA10B}">
      <dsp:nvSpPr>
        <dsp:cNvPr id="0" name=""/>
        <dsp:cNvSpPr/>
      </dsp:nvSpPr>
      <dsp:spPr>
        <a:xfrm>
          <a:off x="2142632" y="3312456"/>
          <a:ext cx="2711753" cy="82675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g-BG" sz="1400" kern="1200" dirty="0" smtClean="0">
              <a:solidFill>
                <a:schemeClr val="tx1"/>
              </a:solidFill>
            </a:rPr>
            <a:t>Разходи за високотехнологична апаратура</a:t>
          </a:r>
          <a:endParaRPr lang="bg-BG" sz="1400" kern="1200" dirty="0">
            <a:solidFill>
              <a:schemeClr val="tx1"/>
            </a:solidFill>
          </a:endParaRPr>
        </a:p>
      </dsp:txBody>
      <dsp:txXfrm>
        <a:off x="2142632" y="3312456"/>
        <a:ext cx="2711753" cy="826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5626B-52EE-4507-B899-7F05BC71B96A}">
      <dsp:nvSpPr>
        <dsp:cNvPr id="0" name=""/>
        <dsp:cNvSpPr/>
      </dsp:nvSpPr>
      <dsp:spPr>
        <a:xfrm>
          <a:off x="2451" y="0"/>
          <a:ext cx="2569852" cy="4351338"/>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bg-BG" sz="2000" kern="1200" dirty="0" smtClean="0"/>
            <a:t>Амбулаторна дейност</a:t>
          </a:r>
          <a:endParaRPr lang="bg-BG" sz="2000" kern="1200" dirty="0"/>
        </a:p>
      </dsp:txBody>
      <dsp:txXfrm>
        <a:off x="2451" y="1740535"/>
        <a:ext cx="2569852" cy="1740535"/>
      </dsp:txXfrm>
    </dsp:sp>
    <dsp:sp modelId="{255ED808-5D6B-4FF3-BA9E-AFA53E2A5ABA}">
      <dsp:nvSpPr>
        <dsp:cNvPr id="0" name=""/>
        <dsp:cNvSpPr/>
      </dsp:nvSpPr>
      <dsp:spPr>
        <a:xfrm>
          <a:off x="562880" y="261080"/>
          <a:ext cx="1448995" cy="1448995"/>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0EE33-DBDE-4989-A721-CD2533BBB15C}">
      <dsp:nvSpPr>
        <dsp:cNvPr id="0" name=""/>
        <dsp:cNvSpPr/>
      </dsp:nvSpPr>
      <dsp:spPr>
        <a:xfrm>
          <a:off x="2649399" y="0"/>
          <a:ext cx="2569852" cy="4351338"/>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bg-BG" sz="2000" kern="1200" dirty="0" smtClean="0"/>
            <a:t>Спешна диагностика лечение и прием</a:t>
          </a:r>
          <a:endParaRPr lang="bg-BG" sz="2000" kern="1200" dirty="0"/>
        </a:p>
      </dsp:txBody>
      <dsp:txXfrm>
        <a:off x="2649399" y="1740535"/>
        <a:ext cx="2569852" cy="1740535"/>
      </dsp:txXfrm>
    </dsp:sp>
    <dsp:sp modelId="{EC85CD52-EE20-4B29-AAE8-EB49D94A0A4A}">
      <dsp:nvSpPr>
        <dsp:cNvPr id="0" name=""/>
        <dsp:cNvSpPr/>
      </dsp:nvSpPr>
      <dsp:spPr>
        <a:xfrm>
          <a:off x="3209828" y="261080"/>
          <a:ext cx="1448995" cy="1448995"/>
        </a:xfrm>
        <a:prstGeom prst="ellipse">
          <a:avLst/>
        </a:prstGeom>
        <a:solidFill>
          <a:schemeClr val="accent4">
            <a:tint val="50000"/>
            <a:hueOff val="3815842"/>
            <a:satOff val="-20052"/>
            <a:lumOff val="-1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05CE42-2347-4423-97C2-A49262DD3F64}">
      <dsp:nvSpPr>
        <dsp:cNvPr id="0" name=""/>
        <dsp:cNvSpPr/>
      </dsp:nvSpPr>
      <dsp:spPr>
        <a:xfrm>
          <a:off x="5296347" y="0"/>
          <a:ext cx="2569852" cy="4351338"/>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bg-BG" sz="2000" kern="1200" dirty="0" smtClean="0"/>
            <a:t>Диагностика, лечение и рехабилитация на заболявания от основния пакет</a:t>
          </a:r>
          <a:endParaRPr lang="bg-BG" sz="2000" kern="1200" dirty="0"/>
        </a:p>
      </dsp:txBody>
      <dsp:txXfrm>
        <a:off x="5296347" y="1740535"/>
        <a:ext cx="2569852" cy="1740535"/>
      </dsp:txXfrm>
    </dsp:sp>
    <dsp:sp modelId="{0A26336D-AE6C-43DC-8E9D-71064D7D39FC}">
      <dsp:nvSpPr>
        <dsp:cNvPr id="0" name=""/>
        <dsp:cNvSpPr/>
      </dsp:nvSpPr>
      <dsp:spPr>
        <a:xfrm>
          <a:off x="5856776" y="261080"/>
          <a:ext cx="1448995" cy="1448995"/>
        </a:xfrm>
        <a:prstGeom prst="ellipse">
          <a:avLst/>
        </a:prstGeom>
        <a:solidFill>
          <a:schemeClr val="accent4">
            <a:tint val="50000"/>
            <a:hueOff val="7631683"/>
            <a:satOff val="-40104"/>
            <a:lumOff val="-2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25DF4-B8D9-4F01-AFE2-859CEDC69F87}">
      <dsp:nvSpPr>
        <dsp:cNvPr id="0" name=""/>
        <dsp:cNvSpPr/>
      </dsp:nvSpPr>
      <dsp:spPr>
        <a:xfrm>
          <a:off x="7943295" y="0"/>
          <a:ext cx="2569852" cy="435133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bg-BG" sz="2000" kern="1200" smtClean="0"/>
            <a:t>Лечение и рехабилитация на заболявания от допълнителния пакет</a:t>
          </a:r>
          <a:endParaRPr lang="bg-BG" sz="2000" kern="1200" dirty="0"/>
        </a:p>
      </dsp:txBody>
      <dsp:txXfrm>
        <a:off x="7943295" y="1740535"/>
        <a:ext cx="2569852" cy="1740535"/>
      </dsp:txXfrm>
    </dsp:sp>
    <dsp:sp modelId="{4CA33844-5AD1-43C7-95DB-E823294FC43F}">
      <dsp:nvSpPr>
        <dsp:cNvPr id="0" name=""/>
        <dsp:cNvSpPr/>
      </dsp:nvSpPr>
      <dsp:spPr>
        <a:xfrm>
          <a:off x="8503724" y="261080"/>
          <a:ext cx="1448995" cy="1448995"/>
        </a:xfrm>
        <a:prstGeom prst="ellipse">
          <a:avLst/>
        </a:prstGeom>
        <a:solidFill>
          <a:schemeClr val="accent4">
            <a:tint val="50000"/>
            <a:hueOff val="11447524"/>
            <a:satOff val="-60156"/>
            <a:lumOff val="-4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2FC2E9-6164-4EA1-A692-18C74DBE7643}">
      <dsp:nvSpPr>
        <dsp:cNvPr id="0" name=""/>
        <dsp:cNvSpPr/>
      </dsp:nvSpPr>
      <dsp:spPr>
        <a:xfrm>
          <a:off x="420623" y="3481070"/>
          <a:ext cx="9674352" cy="652700"/>
        </a:xfrm>
        <a:prstGeom prst="leftRightArrow">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0.283</cdr:x>
      <cdr:y>0.07207</cdr:y>
    </cdr:to>
    <cdr:sp macro="" textlink="">
      <cdr:nvSpPr>
        <cdr:cNvPr id="1025" name="Text Box 1"/>
        <cdr:cNvSpPr txBox="1">
          <a:spLocks xmlns:a="http://schemas.openxmlformats.org/drawingml/2006/main" noChangeAspect="1" noChangeArrowheads="1"/>
        </cdr:cNvSpPr>
      </cdr:nvSpPr>
      <cdr:spPr bwMode="auto">
        <a:xfrm xmlns:a="http://schemas.openxmlformats.org/drawingml/2006/main">
          <a:off x="0" y="0"/>
          <a:ext cx="2100772" cy="30479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bg-BG" sz="1000" b="0" i="1" u="none" strike="noStrike" baseline="0" dirty="0">
              <a:solidFill>
                <a:srgbClr val="000000"/>
              </a:solidFill>
              <a:latin typeface="Arial"/>
              <a:cs typeface="Arial"/>
            </a:rPr>
            <a:t>на 1 000 </a:t>
          </a:r>
          <a:endParaRPr lang="bg-BG" sz="1000" b="0" i="1" u="none" strike="noStrike" baseline="0" dirty="0" smtClean="0">
            <a:solidFill>
              <a:srgbClr val="000000"/>
            </a:solidFill>
            <a:latin typeface="Arial"/>
            <a:cs typeface="Arial"/>
          </a:endParaRPr>
        </a:p>
        <a:p xmlns:a="http://schemas.openxmlformats.org/drawingml/2006/main">
          <a:pPr algn="l" rtl="0">
            <a:defRPr sz="1000"/>
          </a:pPr>
          <a:r>
            <a:rPr lang="bg-BG" sz="1000" b="0" i="1" u="none" strike="noStrike" baseline="0" dirty="0" smtClean="0">
              <a:solidFill>
                <a:srgbClr val="000000"/>
              </a:solidFill>
              <a:latin typeface="Arial"/>
              <a:cs typeface="Arial"/>
            </a:rPr>
            <a:t>живородени</a:t>
          </a:r>
          <a:endParaRPr lang="bg-BG"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49688" y="0"/>
            <a:ext cx="2946400" cy="497928"/>
          </a:xfrm>
          <a:prstGeom prst="rect">
            <a:avLst/>
          </a:prstGeom>
        </p:spPr>
        <p:txBody>
          <a:bodyPr vert="horz" lIns="91440" tIns="45720" rIns="91440" bIns="45720" rtlCol="0"/>
          <a:lstStyle>
            <a:lvl1pPr algn="r">
              <a:defRPr sz="1200"/>
            </a:lvl1pPr>
          </a:lstStyle>
          <a:p>
            <a:fld id="{32DC505C-EBA6-474A-93E7-435809CB5FFB}" type="datetimeFigureOut">
              <a:rPr lang="bg-BG" smtClean="0"/>
              <a:t>23.6.2015 г.</a:t>
            </a:fld>
            <a:endParaRPr lang="bg-BG"/>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79450" y="4776597"/>
            <a:ext cx="5438775" cy="391001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9428710"/>
            <a:ext cx="2946400" cy="497928"/>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49688" y="9428710"/>
            <a:ext cx="2946400" cy="497928"/>
          </a:xfrm>
          <a:prstGeom prst="rect">
            <a:avLst/>
          </a:prstGeom>
        </p:spPr>
        <p:txBody>
          <a:bodyPr vert="horz" lIns="91440" tIns="45720" rIns="91440" bIns="45720" rtlCol="0" anchor="b"/>
          <a:lstStyle>
            <a:lvl1pPr algn="r">
              <a:defRPr sz="1200"/>
            </a:lvl1pPr>
          </a:lstStyle>
          <a:p>
            <a:fld id="{12BAED0B-CA57-4681-9D1B-4F49D5C7B5E0}" type="slidenum">
              <a:rPr lang="bg-BG" smtClean="0"/>
              <a:t>‹#›</a:t>
            </a:fld>
            <a:endParaRPr lang="bg-BG"/>
          </a:p>
        </p:txBody>
      </p:sp>
    </p:spTree>
    <p:extLst>
      <p:ext uri="{BB962C8B-B14F-4D97-AF65-F5344CB8AC3E}">
        <p14:creationId xmlns:p14="http://schemas.microsoft.com/office/powerpoint/2010/main" val="48214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9</a:t>
            </a:fld>
            <a:endParaRPr lang="bg-BG"/>
          </a:p>
        </p:txBody>
      </p:sp>
    </p:spTree>
    <p:extLst>
      <p:ext uri="{BB962C8B-B14F-4D97-AF65-F5344CB8AC3E}">
        <p14:creationId xmlns:p14="http://schemas.microsoft.com/office/powerpoint/2010/main" val="2103695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31</a:t>
            </a:fld>
            <a:endParaRPr lang="bg-BG"/>
          </a:p>
        </p:txBody>
      </p:sp>
    </p:spTree>
    <p:extLst>
      <p:ext uri="{BB962C8B-B14F-4D97-AF65-F5344CB8AC3E}">
        <p14:creationId xmlns:p14="http://schemas.microsoft.com/office/powerpoint/2010/main" val="165029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dirty="0" smtClean="0"/>
              <a:t>Имаме най-високо ниво на хоспитализации на 100 000 население от цяла Европа (почти двойно), като броят на хоспитализираните непрекъснато се увеличава, докато в повечето страни този показател (спрямо населението) или почти не се променя, или отчита тенденция към намаление. Според</a:t>
            </a:r>
            <a:r>
              <a:rPr lang="bg-BG" sz="1200" baseline="0" dirty="0" smtClean="0"/>
              <a:t> експерти на СБ </a:t>
            </a:r>
            <a:r>
              <a:rPr lang="bg-BG" sz="1200" dirty="0" smtClean="0"/>
              <a:t>около 20 % от престоите в болница в България са свързани със състояния, които съгласно международните стандарти могат да се лекуват рутинно извън болниците, т.е. амбулаторно),</a:t>
            </a:r>
            <a:r>
              <a:rPr lang="bg-BG" sz="1200" baseline="0" dirty="0" smtClean="0"/>
              <a:t> а </a:t>
            </a:r>
            <a:r>
              <a:rPr lang="bg-BG" sz="1200" dirty="0" smtClean="0"/>
              <a:t>около 10% от болничния прием може да бъде избегнат при осигуряване на по-качествена  извънболнична помощ.</a:t>
            </a:r>
          </a:p>
          <a:p>
            <a:pPr marL="0" marR="0" lvl="0" indent="0" algn="l" defTabSz="914400" rtl="0" eaLnBrk="1" fontAlgn="auto" latinLnBrk="0" hangingPunct="1">
              <a:lnSpc>
                <a:spcPct val="100000"/>
              </a:lnSpc>
              <a:spcBef>
                <a:spcPts val="0"/>
              </a:spcBef>
              <a:spcAft>
                <a:spcPts val="0"/>
              </a:spcAft>
              <a:buClrTx/>
              <a:buSzTx/>
              <a:buFontTx/>
              <a:buNone/>
              <a:tabLst/>
              <a:defRPr/>
            </a:pPr>
            <a:endParaRPr lang="bg-BG" sz="1200" dirty="0" smtClean="0"/>
          </a:p>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33</a:t>
            </a:fld>
            <a:endParaRPr lang="bg-BG"/>
          </a:p>
        </p:txBody>
      </p:sp>
    </p:spTree>
    <p:extLst>
      <p:ext uri="{BB962C8B-B14F-4D97-AF65-F5344CB8AC3E}">
        <p14:creationId xmlns:p14="http://schemas.microsoft.com/office/powerpoint/2010/main" val="127612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52</a:t>
            </a:fld>
            <a:endParaRPr lang="bg-BG"/>
          </a:p>
        </p:txBody>
      </p:sp>
    </p:spTree>
    <p:extLst>
      <p:ext uri="{BB962C8B-B14F-4D97-AF65-F5344CB8AC3E}">
        <p14:creationId xmlns:p14="http://schemas.microsoft.com/office/powerpoint/2010/main" val="303912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solidFill>
                  <a:srgbClr val="000000"/>
                </a:solidFill>
                <a:latin typeface="Calibri" panose="020F0502020204030204" pitchFamily="34" charset="0"/>
              </a:rPr>
              <a:t>Според анализ, изготвен от Световна банка през 2015 г. </a:t>
            </a:r>
          </a:p>
          <a:p>
            <a:pPr marL="285750" indent="-285750">
              <a:buFont typeface="Arial" panose="020B0604020202020204" pitchFamily="34" charset="0"/>
              <a:buChar char="•"/>
            </a:pPr>
            <a:r>
              <a:rPr lang="ru-RU" dirty="0" smtClean="0">
                <a:solidFill>
                  <a:srgbClr val="000000"/>
                </a:solidFill>
                <a:latin typeface="Calibri" panose="020F0502020204030204" pitchFamily="34" charset="0"/>
              </a:rPr>
              <a:t>разходите на НЗОК биха могли да се увеличат от 3,6 процента от БВП през 2013 г. (2780 милиона лв.) на 4,3 процента през 2020 г. (4375 милиона лв.) – увеличение от 0,7 процентни пункта от БВП. </a:t>
            </a:r>
          </a:p>
          <a:p>
            <a:pPr marL="285750" indent="-285750">
              <a:buFont typeface="Arial" panose="020B0604020202020204" pitchFamily="34" charset="0"/>
              <a:buChar char="•"/>
            </a:pPr>
            <a:r>
              <a:rPr lang="ru-RU" dirty="0" smtClean="0">
                <a:solidFill>
                  <a:srgbClr val="000000"/>
                </a:solidFill>
                <a:latin typeface="Calibri" panose="020F0502020204030204" pitchFamily="34" charset="0"/>
              </a:rPr>
              <a:t>приходите на НЗОК ще се намалят като процент от БВП  от 3,6 % (2788 милиона лв.) на 3,4 % от БВП (3469 милиона лв) - абсолютно увеличение от 681 милиона лв. </a:t>
            </a:r>
          </a:p>
          <a:p>
            <a:pPr marL="285750" indent="-285750">
              <a:buFont typeface="Arial" panose="020B0604020202020204" pitchFamily="34" charset="0"/>
              <a:buChar char="•"/>
            </a:pPr>
            <a:r>
              <a:rPr lang="ru-RU" dirty="0" smtClean="0">
                <a:solidFill>
                  <a:srgbClr val="000000"/>
                </a:solidFill>
                <a:latin typeface="Calibri" panose="020F0502020204030204" pitchFamily="34" charset="0"/>
              </a:rPr>
              <a:t>Това ще доведе през 2020 г. до дефицит във финансирането на НЗОК от 0,9 процентни пункта от БВП (906 милиона лв.). Този дефицит отразява влошаване от 0.9 процентни пункта във фискалното положение в България през 2020 г.</a:t>
            </a:r>
            <a:endParaRPr lang="ru-RU" sz="500" dirty="0" smtClean="0">
              <a:solidFill>
                <a:srgbClr val="000000"/>
              </a:solidFill>
              <a:latin typeface="Calibri" panose="020F0502020204030204" pitchFamily="34" charset="0"/>
            </a:endParaRPr>
          </a:p>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10</a:t>
            </a:fld>
            <a:endParaRPr lang="bg-BG"/>
          </a:p>
        </p:txBody>
      </p:sp>
    </p:spTree>
    <p:extLst>
      <p:ext uri="{BB962C8B-B14F-4D97-AF65-F5344CB8AC3E}">
        <p14:creationId xmlns:p14="http://schemas.microsoft.com/office/powerpoint/2010/main" val="192196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dirty="0" smtClean="0"/>
              <a:t>От общите разходи за болнична помощ, публичните средства са с най-голям процент – 82%, срещу 18% индивидуални потребителски разходи.</a:t>
            </a:r>
          </a:p>
          <a:p>
            <a:r>
              <a:rPr lang="bg-BG" sz="1200" dirty="0" smtClean="0"/>
              <a:t>Съвсем различно е разпределението в разходите за лекарствени продукти и медицински изделия (НСИ, Система на здравни сметки - Текущи разходи чрез системата на търговия на дребно в аптеки, санитарни и оптични магазини и други) – 81% частни разходи срещу 19% НЗОК. </a:t>
            </a:r>
          </a:p>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13</a:t>
            </a:fld>
            <a:endParaRPr lang="bg-BG"/>
          </a:p>
        </p:txBody>
      </p:sp>
    </p:spTree>
    <p:extLst>
      <p:ext uri="{BB962C8B-B14F-4D97-AF65-F5344CB8AC3E}">
        <p14:creationId xmlns:p14="http://schemas.microsoft.com/office/powerpoint/2010/main" val="189169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19</a:t>
            </a:fld>
            <a:endParaRPr lang="bg-BG"/>
          </a:p>
        </p:txBody>
      </p:sp>
    </p:spTree>
    <p:extLst>
      <p:ext uri="{BB962C8B-B14F-4D97-AF65-F5344CB8AC3E}">
        <p14:creationId xmlns:p14="http://schemas.microsoft.com/office/powerpoint/2010/main" val="192864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22</a:t>
            </a:fld>
            <a:endParaRPr lang="bg-BG"/>
          </a:p>
        </p:txBody>
      </p:sp>
    </p:spTree>
    <p:extLst>
      <p:ext uri="{BB962C8B-B14F-4D97-AF65-F5344CB8AC3E}">
        <p14:creationId xmlns:p14="http://schemas.microsoft.com/office/powerpoint/2010/main" val="337666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Неравномерно разпределение на леглата по видове медицински грижи – над 77% за активно лечение, 10% за психиатрични грижи и едва 2% за продължително лечение. При средни стойности легла за активно лечение за ЕС на 100 000 души население  338, този показател за .България е 499. Леглата за продължително лечение са 4 пъто по малко от средния брой за Европа.</a:t>
            </a:r>
          </a:p>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23</a:t>
            </a:fld>
            <a:endParaRPr lang="bg-BG"/>
          </a:p>
        </p:txBody>
      </p:sp>
    </p:spTree>
    <p:extLst>
      <p:ext uri="{BB962C8B-B14F-4D97-AF65-F5344CB8AC3E}">
        <p14:creationId xmlns:p14="http://schemas.microsoft.com/office/powerpoint/2010/main" val="267279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24</a:t>
            </a:fld>
            <a:endParaRPr lang="bg-BG"/>
          </a:p>
        </p:txBody>
      </p:sp>
    </p:spTree>
    <p:extLst>
      <p:ext uri="{BB962C8B-B14F-4D97-AF65-F5344CB8AC3E}">
        <p14:creationId xmlns:p14="http://schemas.microsoft.com/office/powerpoint/2010/main" val="68311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27</a:t>
            </a:fld>
            <a:endParaRPr lang="bg-BG"/>
          </a:p>
        </p:txBody>
      </p:sp>
    </p:spTree>
    <p:extLst>
      <p:ext uri="{BB962C8B-B14F-4D97-AF65-F5344CB8AC3E}">
        <p14:creationId xmlns:p14="http://schemas.microsoft.com/office/powerpoint/2010/main" val="408044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12BAED0B-CA57-4681-9D1B-4F49D5C7B5E0}" type="slidenum">
              <a:rPr lang="bg-BG" smtClean="0"/>
              <a:t>29</a:t>
            </a:fld>
            <a:endParaRPr lang="bg-BG"/>
          </a:p>
        </p:txBody>
      </p:sp>
    </p:spTree>
    <p:extLst>
      <p:ext uri="{BB962C8B-B14F-4D97-AF65-F5344CB8AC3E}">
        <p14:creationId xmlns:p14="http://schemas.microsoft.com/office/powerpoint/2010/main" val="40564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1D38EF54-16FB-4932-A0B3-23153AE7C394}" type="datetimeFigureOut">
              <a:rPr lang="bg-BG" smtClean="0"/>
              <a:t>23.6.2015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385048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D38EF54-16FB-4932-A0B3-23153AE7C394}" type="datetimeFigureOut">
              <a:rPr lang="bg-BG" smtClean="0"/>
              <a:t>23.6.2015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326236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D38EF54-16FB-4932-A0B3-23153AE7C394}" type="datetimeFigureOut">
              <a:rPr lang="bg-BG" smtClean="0"/>
              <a:t>23.6.2015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365842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1D38EF54-16FB-4932-A0B3-23153AE7C394}" type="datetimeFigureOut">
              <a:rPr lang="bg-BG" smtClean="0"/>
              <a:t>23.6.2015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306703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8EF54-16FB-4932-A0B3-23153AE7C394}" type="datetimeFigureOut">
              <a:rPr lang="bg-BG" smtClean="0"/>
              <a:t>23.6.2015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9857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1D38EF54-16FB-4932-A0B3-23153AE7C394}" type="datetimeFigureOut">
              <a:rPr lang="bg-BG" smtClean="0"/>
              <a:t>23.6.2015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316637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1D38EF54-16FB-4932-A0B3-23153AE7C394}" type="datetimeFigureOut">
              <a:rPr lang="bg-BG" smtClean="0"/>
              <a:t>23.6.2015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277617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1D38EF54-16FB-4932-A0B3-23153AE7C394}" type="datetimeFigureOut">
              <a:rPr lang="bg-BG" smtClean="0"/>
              <a:t>23.6.2015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95331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8EF54-16FB-4932-A0B3-23153AE7C394}" type="datetimeFigureOut">
              <a:rPr lang="bg-BG" smtClean="0"/>
              <a:t>23.6.2015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388786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8EF54-16FB-4932-A0B3-23153AE7C394}" type="datetimeFigureOut">
              <a:rPr lang="bg-BG" smtClean="0"/>
              <a:t>23.6.2015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139204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8EF54-16FB-4932-A0B3-23153AE7C394}" type="datetimeFigureOut">
              <a:rPr lang="bg-BG" smtClean="0"/>
              <a:t>23.6.2015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6A74930-A11B-4BC7-A999-77B803BDCC58}" type="slidenum">
              <a:rPr lang="bg-BG" smtClean="0"/>
              <a:t>‹#›</a:t>
            </a:fld>
            <a:endParaRPr lang="bg-BG"/>
          </a:p>
        </p:txBody>
      </p:sp>
    </p:spTree>
    <p:extLst>
      <p:ext uri="{BB962C8B-B14F-4D97-AF65-F5344CB8AC3E}">
        <p14:creationId xmlns:p14="http://schemas.microsoft.com/office/powerpoint/2010/main" val="2493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8EF54-16FB-4932-A0B3-23153AE7C394}" type="datetimeFigureOut">
              <a:rPr lang="bg-BG" smtClean="0"/>
              <a:t>23.6.2015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74930-A11B-4BC7-A999-77B803BDCC58}" type="slidenum">
              <a:rPr lang="bg-BG" smtClean="0"/>
              <a:t>‹#›</a:t>
            </a:fld>
            <a:endParaRPr lang="bg-BG"/>
          </a:p>
        </p:txBody>
      </p:sp>
    </p:spTree>
    <p:extLst>
      <p:ext uri="{BB962C8B-B14F-4D97-AF65-F5344CB8AC3E}">
        <p14:creationId xmlns:p14="http://schemas.microsoft.com/office/powerpoint/2010/main" val="88039013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lstStyle/>
          <a:p>
            <a:r>
              <a:rPr lang="bg-BG" b="1" dirty="0" smtClean="0">
                <a:latin typeface="+mn-lt"/>
              </a:rPr>
              <a:t>Реформата в системата на здравеопазването  </a:t>
            </a:r>
            <a:endParaRPr lang="bg-BG" b="1" dirty="0">
              <a:latin typeface="+mn-lt"/>
            </a:endParaRPr>
          </a:p>
        </p:txBody>
      </p:sp>
      <p:sp>
        <p:nvSpPr>
          <p:cNvPr id="3" name="Подзаглавие 2"/>
          <p:cNvSpPr>
            <a:spLocks noGrp="1"/>
          </p:cNvSpPr>
          <p:nvPr>
            <p:ph type="subTitle" idx="1"/>
          </p:nvPr>
        </p:nvSpPr>
        <p:spPr/>
        <p:txBody>
          <a:bodyPr>
            <a:normAutofit/>
          </a:bodyPr>
          <a:lstStyle/>
          <a:p>
            <a:r>
              <a:rPr lang="bg-BG" sz="3200" b="1" dirty="0"/>
              <a:t>Реформа чрез Цели</a:t>
            </a:r>
          </a:p>
        </p:txBody>
      </p:sp>
      <p:pic>
        <p:nvPicPr>
          <p:cNvPr id="46082" name="Picture 2" descr="https://encrypted-tbn3.gstatic.com/images?q=tbn:ANd9GcR75RJizFW53q5G_i5K4-FqQ_tAa5ZMYcLUOJH59AyuS51u7szIGA"/>
          <p:cNvPicPr>
            <a:picLocks noChangeAspect="1" noChangeArrowheads="1"/>
          </p:cNvPicPr>
          <p:nvPr/>
        </p:nvPicPr>
        <p:blipFill>
          <a:blip r:embed="rId2" cstate="print"/>
          <a:srcRect/>
          <a:stretch>
            <a:fillRect/>
          </a:stretch>
        </p:blipFill>
        <p:spPr bwMode="auto">
          <a:xfrm>
            <a:off x="8184232" y="3717033"/>
            <a:ext cx="2088232" cy="2438401"/>
          </a:xfrm>
          <a:prstGeom prst="rect">
            <a:avLst/>
          </a:prstGeom>
          <a:noFill/>
        </p:spPr>
      </p:pic>
    </p:spTree>
    <p:extLst>
      <p:ext uri="{BB962C8B-B14F-4D97-AF65-F5344CB8AC3E}">
        <p14:creationId xmlns:p14="http://schemas.microsoft.com/office/powerpoint/2010/main" val="1535128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0485"/>
            <a:ext cx="10515600" cy="1175657"/>
          </a:xfrm>
        </p:spPr>
        <p:txBody>
          <a:bodyPr>
            <a:normAutofit fontScale="90000"/>
          </a:bodyPr>
          <a:lstStyle/>
          <a:p>
            <a:r>
              <a:rPr lang="ru-RU" sz="2200" dirty="0">
                <a:solidFill>
                  <a:schemeClr val="bg2">
                    <a:lumMod val="25000"/>
                  </a:schemeClr>
                </a:solidFill>
              </a:rPr>
              <a:t>През 2013 г. разходите на НЗОК достигат номинално сумата на здравноосигурителните вноски, а през 2014 г. вече са повече от приходите.</a:t>
            </a:r>
            <a:r>
              <a:rPr lang="ru-RU" dirty="0">
                <a:solidFill>
                  <a:schemeClr val="bg2">
                    <a:lumMod val="25000"/>
                  </a:schemeClr>
                </a:solidFill>
              </a:rPr>
              <a:t/>
            </a:r>
            <a:br>
              <a:rPr lang="ru-RU" dirty="0">
                <a:solidFill>
                  <a:schemeClr val="bg2">
                    <a:lumMod val="25000"/>
                  </a:schemeClr>
                </a:solidFill>
              </a:rPr>
            </a:br>
            <a:endParaRPr lang="bg-BG"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684217873"/>
              </p:ext>
            </p:extLst>
          </p:nvPr>
        </p:nvGraphicFramePr>
        <p:xfrm>
          <a:off x="838200" y="1197428"/>
          <a:ext cx="10515600" cy="53557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23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graphicEl>
                                              <a:chart seriesIdx="0" categoryIdx="-4" bldStep="series"/>
                                            </p:graphicEl>
                                          </p:spTgt>
                                        </p:tgtEl>
                                        <p:attrNameLst>
                                          <p:attrName>style.visibility</p:attrName>
                                        </p:attrNameLst>
                                      </p:cBhvr>
                                      <p:to>
                                        <p:strVal val="visible"/>
                                      </p:to>
                                    </p:set>
                                    <p:anim calcmode="lin" valueType="num">
                                      <p:cBhvr additive="base">
                                        <p:cTn id="13" dur="500" fill="hold"/>
                                        <p:tgtEl>
                                          <p:spTgt spid="1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graphicEl>
                                              <a:chart seriesIdx="1" categoryIdx="-4" bldStep="series"/>
                                            </p:graphicEl>
                                          </p:spTgt>
                                        </p:tgtEl>
                                        <p:attrNameLst>
                                          <p:attrName>style.visibility</p:attrName>
                                        </p:attrNameLst>
                                      </p:cBhvr>
                                      <p:to>
                                        <p:strVal val="visible"/>
                                      </p:to>
                                    </p:set>
                                    <p:anim calcmode="lin" valueType="num">
                                      <p:cBhvr additive="base">
                                        <p:cTn id="19" dur="500" fill="hold"/>
                                        <p:tgtEl>
                                          <p:spTgt spid="1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graphicEl>
                                              <a:chart seriesIdx="2" categoryIdx="-4" bldStep="series"/>
                                            </p:graphicEl>
                                          </p:spTgt>
                                        </p:tgtEl>
                                        <p:attrNameLst>
                                          <p:attrName>style.visibility</p:attrName>
                                        </p:attrNameLst>
                                      </p:cBhvr>
                                      <p:to>
                                        <p:strVal val="visible"/>
                                      </p:to>
                                    </p:set>
                                    <p:anim calcmode="lin" valueType="num">
                                      <p:cBhvr additive="base">
                                        <p:cTn id="25" dur="500" fill="hold"/>
                                        <p:tgtEl>
                                          <p:spTgt spid="12">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graphicEl>
                                              <a:chart seriesIdx="3" categoryIdx="-4" bldStep="series"/>
                                            </p:graphicEl>
                                          </p:spTgt>
                                        </p:tgtEl>
                                        <p:attrNameLst>
                                          <p:attrName>style.visibility</p:attrName>
                                        </p:attrNameLst>
                                      </p:cBhvr>
                                      <p:to>
                                        <p:strVal val="visible"/>
                                      </p:to>
                                    </p:set>
                                    <p:anim calcmode="lin" valueType="num">
                                      <p:cBhvr additive="base">
                                        <p:cTn id="31" dur="500" fill="hold"/>
                                        <p:tgtEl>
                                          <p:spTgt spid="12">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graphicEl>
                                              <a:chart seriesIdx="4" categoryIdx="-4" bldStep="series"/>
                                            </p:graphicEl>
                                          </p:spTgt>
                                        </p:tgtEl>
                                        <p:attrNameLst>
                                          <p:attrName>style.visibility</p:attrName>
                                        </p:attrNameLst>
                                      </p:cBhvr>
                                      <p:to>
                                        <p:strVal val="visible"/>
                                      </p:to>
                                    </p:set>
                                    <p:anim calcmode="lin" valueType="num">
                                      <p:cBhvr additive="base">
                                        <p:cTn id="37" dur="500" fill="hold"/>
                                        <p:tgtEl>
                                          <p:spTgt spid="12">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64870482"/>
              </p:ext>
            </p:extLst>
          </p:nvPr>
        </p:nvGraphicFramePr>
        <p:xfrm>
          <a:off x="928784" y="283335"/>
          <a:ext cx="10198562" cy="506139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927279" y="5323967"/>
            <a:ext cx="10238703" cy="1477328"/>
          </a:xfrm>
          <a:prstGeom prst="rect">
            <a:avLst/>
          </a:prstGeom>
        </p:spPr>
        <p:txBody>
          <a:bodyPr wrap="square">
            <a:spAutoFit/>
          </a:bodyPr>
          <a:lstStyle/>
          <a:p>
            <a:pPr algn="just"/>
            <a:r>
              <a:rPr lang="bg-BG" dirty="0"/>
              <a:t>Най-голям дял от разходите на НЗОК и тези, които имат най-голяма тежест  в общия ръст, са средствата за болнична помощ и лекарствени продукти. </a:t>
            </a:r>
          </a:p>
          <a:p>
            <a:pPr algn="just"/>
            <a:r>
              <a:rPr lang="bg-BG" dirty="0"/>
              <a:t>Към 2014 едва 18% от публичните средства са изплатени за </a:t>
            </a:r>
            <a:r>
              <a:rPr lang="bg-BG" dirty="0" err="1"/>
              <a:t>извънболнична</a:t>
            </a:r>
            <a:r>
              <a:rPr lang="bg-BG" dirty="0"/>
              <a:t> и дентална помощ и медико диагностични дейности, като този дял постоянно намалява (от 23% през 2009 до 18% през 2014).</a:t>
            </a:r>
          </a:p>
        </p:txBody>
      </p:sp>
    </p:spTree>
    <p:extLst>
      <p:ext uri="{BB962C8B-B14F-4D97-AF65-F5344CB8AC3E}">
        <p14:creationId xmlns:p14="http://schemas.microsoft.com/office/powerpoint/2010/main" val="12958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a:latin typeface="+mn-lt"/>
              </a:rPr>
              <a:t>Р</a:t>
            </a:r>
            <a:r>
              <a:rPr lang="bg-BG" sz="2800" b="1" dirty="0" smtClean="0">
                <a:latin typeface="+mn-lt"/>
              </a:rPr>
              <a:t>азходи на домакинствата </a:t>
            </a:r>
            <a:endParaRPr lang="bg-BG" sz="2800" b="1" dirty="0">
              <a:latin typeface="+mn-lt"/>
            </a:endParaRPr>
          </a:p>
        </p:txBody>
      </p:sp>
      <p:sp>
        <p:nvSpPr>
          <p:cNvPr id="3" name="Content Placeholder 2"/>
          <p:cNvSpPr>
            <a:spLocks noGrp="1"/>
          </p:cNvSpPr>
          <p:nvPr>
            <p:ph sz="half" idx="1"/>
          </p:nvPr>
        </p:nvSpPr>
        <p:spPr>
          <a:xfrm>
            <a:off x="838200" y="1654175"/>
            <a:ext cx="5181600" cy="4351338"/>
          </a:xfrm>
        </p:spPr>
        <p:txBody>
          <a:bodyPr>
            <a:noAutofit/>
          </a:bodyPr>
          <a:lstStyle/>
          <a:p>
            <a:pPr algn="just"/>
            <a:r>
              <a:rPr lang="ru-RU" sz="1800" dirty="0" smtClean="0"/>
              <a:t>За периода 2000-2014г. разходите на домакинствата и на лицата за здравеопазване са се увеличили над 4 пъти.</a:t>
            </a:r>
          </a:p>
          <a:p>
            <a:pPr algn="just"/>
            <a:r>
              <a:rPr lang="ru-RU" sz="1800" dirty="0" smtClean="0"/>
              <a:t>Почти </a:t>
            </a:r>
            <a:r>
              <a:rPr lang="ru-RU" sz="1800" dirty="0"/>
              <a:t>20 %</a:t>
            </a:r>
            <a:r>
              <a:rPr lang="ru-RU" sz="1800" dirty="0" smtClean="0"/>
              <a:t> </a:t>
            </a:r>
            <a:r>
              <a:rPr lang="ru-RU" sz="1800" dirty="0"/>
              <a:t>от домакинствата в България са изразходвали 10 %</a:t>
            </a:r>
            <a:r>
              <a:rPr lang="ru-RU" sz="1800" dirty="0" smtClean="0"/>
              <a:t> </a:t>
            </a:r>
            <a:r>
              <a:rPr lang="ru-RU" sz="1800" dirty="0"/>
              <a:t>или повече от общите си разходи за здравеопазване </a:t>
            </a:r>
            <a:r>
              <a:rPr lang="ru-RU" sz="1800" dirty="0" smtClean="0"/>
              <a:t>през </a:t>
            </a:r>
            <a:r>
              <a:rPr lang="ru-RU" sz="1800" dirty="0"/>
              <a:t>2013 г. </a:t>
            </a:r>
            <a:r>
              <a:rPr lang="ru-RU" sz="1800" dirty="0" smtClean="0"/>
              <a:t> </a:t>
            </a:r>
          </a:p>
          <a:p>
            <a:pPr marL="0" indent="0" algn="just">
              <a:buNone/>
            </a:pPr>
            <a:r>
              <a:rPr lang="ru-RU" sz="1400" dirty="0" smtClean="0"/>
              <a:t>(По данни на СБ «това </a:t>
            </a:r>
            <a:r>
              <a:rPr lang="ru-RU" sz="1400" dirty="0"/>
              <a:t>е доста по-високо от средните числа за ЕС-15 от 5,8 процента и дори по-високо от страни като Виетнам и Бангладеш, където 15 %</a:t>
            </a:r>
            <a:r>
              <a:rPr lang="ru-RU" sz="1400" dirty="0" smtClean="0"/>
              <a:t> </a:t>
            </a:r>
            <a:r>
              <a:rPr lang="ru-RU" sz="1400" dirty="0"/>
              <a:t>от домакинствата изразходват средства над този </a:t>
            </a:r>
            <a:r>
              <a:rPr lang="ru-RU" sz="1400" dirty="0" smtClean="0"/>
              <a:t>праг».)</a:t>
            </a:r>
            <a:endParaRPr lang="bg-BG" sz="1400" dirty="0"/>
          </a:p>
          <a:p>
            <a:pPr algn="just"/>
            <a:r>
              <a:rPr lang="ru-RU" sz="1800" dirty="0"/>
              <a:t>През </a:t>
            </a:r>
            <a:r>
              <a:rPr lang="ru-RU" sz="1800" dirty="0" smtClean="0"/>
              <a:t>2013 </a:t>
            </a:r>
            <a:r>
              <a:rPr lang="ru-RU" sz="1800" dirty="0"/>
              <a:t>г. </a:t>
            </a:r>
            <a:r>
              <a:rPr lang="ru-RU" sz="1800" dirty="0" smtClean="0"/>
              <a:t>13,1 % </a:t>
            </a:r>
            <a:r>
              <a:rPr lang="ru-RU" sz="1800" dirty="0"/>
              <a:t>от домакинствата са имали разходи на равнището на официалния праг на бедност. Когато плащанията за медицински грижи се извадят от разходите, засегнатите се увеличават до </a:t>
            </a:r>
            <a:r>
              <a:rPr lang="ru-RU" sz="1800" dirty="0" smtClean="0"/>
              <a:t>17,3 %. Т.е. 4,2 % </a:t>
            </a:r>
            <a:r>
              <a:rPr lang="ru-RU" sz="1800" dirty="0"/>
              <a:t>от домакинствата, които преди това не са падали под прага на бедността, падат под този </a:t>
            </a:r>
            <a:r>
              <a:rPr lang="ru-RU" sz="1800" dirty="0" smtClean="0"/>
              <a:t>праг</a:t>
            </a:r>
            <a:r>
              <a:rPr lang="ru-RU" sz="1800" dirty="0"/>
              <a:t> </a:t>
            </a:r>
            <a:r>
              <a:rPr lang="ru-RU" sz="1800" dirty="0" smtClean="0"/>
              <a:t>заради разходи за здравеопазване. </a:t>
            </a:r>
            <a:endParaRPr lang="bg-BG" sz="1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708410865"/>
              </p:ext>
            </p:extLst>
          </p:nvPr>
        </p:nvGraphicFramePr>
        <p:xfrm>
          <a:off x="6172200" y="1543049"/>
          <a:ext cx="5181600" cy="4633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862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chart seriesIdx="0" categoryIdx="-4" bldStep="series"/>
                                            </p:graphicEl>
                                          </p:spTgt>
                                        </p:tgtEl>
                                        <p:attrNameLst>
                                          <p:attrName>style.visibility</p:attrName>
                                        </p:attrNameLst>
                                      </p:cBhvr>
                                      <p:to>
                                        <p:strVal val="visible"/>
                                      </p:to>
                                    </p:set>
                                    <p:anim calcmode="lin" valueType="num">
                                      <p:cBhvr additive="base">
                                        <p:cTn id="13" dur="5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 calcmode="lin" valueType="num">
                                      <p:cBhvr additive="base">
                                        <p:cTn id="19" dur="5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bg-BG"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11024050"/>
              </p:ext>
            </p:extLst>
          </p:nvPr>
        </p:nvGraphicFramePr>
        <p:xfrm>
          <a:off x="838200" y="365125"/>
          <a:ext cx="10515600" cy="5811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14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6511108"/>
              </p:ext>
            </p:extLst>
          </p:nvPr>
        </p:nvGraphicFramePr>
        <p:xfrm>
          <a:off x="838200" y="266700"/>
          <a:ext cx="10515600" cy="614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204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19" dur="500" fill="hold"/>
                                        <p:tgtEl>
                                          <p:spTgt spid="4">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25" dur="500" fill="hold"/>
                                        <p:tgtEl>
                                          <p:spTgt spid="4">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chart seriesIdx="3" categoryIdx="-4" bldStep="series"/>
                                            </p:graphicEl>
                                          </p:spTgt>
                                        </p:tgtEl>
                                        <p:attrNameLst>
                                          <p:attrName>style.visibility</p:attrName>
                                        </p:attrNameLst>
                                      </p:cBhvr>
                                      <p:to>
                                        <p:strVal val="visible"/>
                                      </p:to>
                                    </p:set>
                                    <p:anim calcmode="lin" valueType="num">
                                      <p:cBhvr additive="base">
                                        <p:cTn id="31" dur="500" fill="hold"/>
                                        <p:tgtEl>
                                          <p:spTgt spid="4">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chart seriesIdx="4" categoryIdx="-4" bldStep="series"/>
                                            </p:graphicEl>
                                          </p:spTgt>
                                        </p:tgtEl>
                                        <p:attrNameLst>
                                          <p:attrName>style.visibility</p:attrName>
                                        </p:attrNameLst>
                                      </p:cBhvr>
                                      <p:to>
                                        <p:strVal val="visible"/>
                                      </p:to>
                                    </p:set>
                                    <p:anim calcmode="lin" valueType="num">
                                      <p:cBhvr additive="base">
                                        <p:cTn id="37" dur="500" fill="hold"/>
                                        <p:tgtEl>
                                          <p:spTgt spid="4">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a:t>И</a:t>
            </a:r>
            <a:r>
              <a:rPr lang="bg-BG" sz="2800" b="1" dirty="0" smtClean="0"/>
              <a:t> до 2050?!</a:t>
            </a:r>
            <a:endParaRPr lang="bg-BG" sz="2800" b="1" dirty="0"/>
          </a:p>
        </p:txBody>
      </p:sp>
      <p:sp>
        <p:nvSpPr>
          <p:cNvPr id="3" name="Content Placeholder 2"/>
          <p:cNvSpPr>
            <a:spLocks noGrp="1"/>
          </p:cNvSpPr>
          <p:nvPr>
            <p:ph sz="half" idx="1"/>
          </p:nvPr>
        </p:nvSpPr>
        <p:spPr>
          <a:xfrm>
            <a:off x="838200" y="1401078"/>
            <a:ext cx="5181600" cy="4351338"/>
          </a:xfrm>
        </p:spPr>
        <p:txBody>
          <a:bodyPr>
            <a:noAutofit/>
          </a:bodyPr>
          <a:lstStyle/>
          <a:p>
            <a:pPr marL="0" indent="0" algn="just">
              <a:buNone/>
            </a:pPr>
            <a:r>
              <a:rPr lang="ru-RU" sz="2000" b="1" dirty="0" smtClean="0"/>
              <a:t>Предвидените </a:t>
            </a:r>
            <a:r>
              <a:rPr lang="ru-RU" sz="2000" b="1" dirty="0"/>
              <a:t>бъдещи публични разходи, свързани с възрастта, особено за здравеопазване, ще наложат значителен дългосрочен натиск върху </a:t>
            </a:r>
            <a:r>
              <a:rPr lang="ru-RU" sz="2000" b="1" dirty="0" smtClean="0"/>
              <a:t>бюджета. </a:t>
            </a:r>
            <a:endParaRPr lang="bg-BG" sz="2000" dirty="0"/>
          </a:p>
          <a:p>
            <a:pPr marL="0" indent="0">
              <a:buNone/>
            </a:pPr>
            <a:r>
              <a:rPr lang="ru-RU" sz="2000" dirty="0"/>
              <a:t>От теоретична гледна точка фискалното пространство може да възникне от: </a:t>
            </a:r>
          </a:p>
          <a:p>
            <a:pPr>
              <a:spcBef>
                <a:spcPts val="600"/>
              </a:spcBef>
            </a:pPr>
            <a:r>
              <a:rPr lang="bg-BG" sz="2000" dirty="0" smtClean="0"/>
              <a:t>Повишени </a:t>
            </a:r>
            <a:r>
              <a:rPr lang="bg-BG" sz="2000" dirty="0"/>
              <a:t>държавни приходи; </a:t>
            </a:r>
          </a:p>
          <a:p>
            <a:pPr>
              <a:spcBef>
                <a:spcPts val="600"/>
              </a:spcBef>
            </a:pPr>
            <a:r>
              <a:rPr lang="bg-BG" sz="2000" dirty="0" smtClean="0"/>
              <a:t>Увеличен </a:t>
            </a:r>
            <a:r>
              <a:rPr lang="bg-BG" sz="2000" dirty="0"/>
              <a:t>държавен дълг; </a:t>
            </a:r>
          </a:p>
          <a:p>
            <a:pPr>
              <a:spcBef>
                <a:spcPts val="600"/>
              </a:spcBef>
            </a:pPr>
            <a:r>
              <a:rPr lang="bg-BG" sz="2000" dirty="0" smtClean="0"/>
              <a:t>По-високи </a:t>
            </a:r>
            <a:r>
              <a:rPr lang="bg-BG" sz="2000" dirty="0"/>
              <a:t>равнища чуждестранна помощ; </a:t>
            </a:r>
          </a:p>
          <a:p>
            <a:pPr>
              <a:spcBef>
                <a:spcPts val="600"/>
              </a:spcBef>
            </a:pPr>
            <a:r>
              <a:rPr lang="ru-RU" sz="2000" dirty="0" smtClean="0"/>
              <a:t>Промяна </a:t>
            </a:r>
            <a:r>
              <a:rPr lang="ru-RU" sz="2000" dirty="0"/>
              <a:t>на приоритетите между секторите; </a:t>
            </a:r>
          </a:p>
          <a:p>
            <a:pPr>
              <a:spcBef>
                <a:spcPts val="600"/>
              </a:spcBef>
            </a:pPr>
            <a:r>
              <a:rPr lang="ru-RU" sz="2000" dirty="0" smtClean="0"/>
              <a:t>Повишена </a:t>
            </a:r>
            <a:r>
              <a:rPr lang="ru-RU" sz="2000" dirty="0"/>
              <a:t>ефикасност на съществуващи разходи; </a:t>
            </a:r>
          </a:p>
          <a:p>
            <a:pPr>
              <a:spcBef>
                <a:spcPts val="600"/>
              </a:spcBef>
            </a:pPr>
            <a:r>
              <a:rPr lang="ru-RU" sz="2000" dirty="0" smtClean="0"/>
              <a:t>Сеньораж </a:t>
            </a:r>
            <a:r>
              <a:rPr lang="ru-RU" sz="2000" dirty="0"/>
              <a:t>(печатане на пари/инфлационни финанси). </a:t>
            </a:r>
          </a:p>
          <a:p>
            <a:pPr marL="0" indent="0">
              <a:buNone/>
            </a:pPr>
            <a:endParaRPr lang="bg-BG" sz="2000" dirty="0"/>
          </a:p>
        </p:txBody>
      </p:sp>
      <p:pic>
        <p:nvPicPr>
          <p:cNvPr id="5" name="Content Placeholder 4"/>
          <p:cNvPicPr>
            <a:picLocks noGrp="1" noChangeAspect="1"/>
          </p:cNvPicPr>
          <p:nvPr>
            <p:ph sz="half" idx="2"/>
          </p:nvPr>
        </p:nvPicPr>
        <p:blipFill>
          <a:blip r:embed="rId2"/>
          <a:stretch>
            <a:fillRect/>
          </a:stretch>
        </p:blipFill>
        <p:spPr>
          <a:xfrm>
            <a:off x="6117771" y="1545772"/>
            <a:ext cx="5529943" cy="4206644"/>
          </a:xfrm>
          <a:prstGeom prst="rect">
            <a:avLst/>
          </a:prstGeom>
        </p:spPr>
      </p:pic>
    </p:spTree>
    <p:extLst>
      <p:ext uri="{BB962C8B-B14F-4D97-AF65-F5344CB8AC3E}">
        <p14:creationId xmlns:p14="http://schemas.microsoft.com/office/powerpoint/2010/main" val="39250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14400" y="590248"/>
            <a:ext cx="10515600" cy="5425849"/>
          </a:xfrm>
        </p:spPr>
        <p:txBody>
          <a:bodyPr>
            <a:normAutofit/>
          </a:bodyPr>
          <a:lstStyle/>
          <a:p>
            <a:pPr marL="0" indent="0" algn="just">
              <a:lnSpc>
                <a:spcPct val="100000"/>
              </a:lnSpc>
              <a:spcAft>
                <a:spcPts val="1000"/>
              </a:spcAft>
              <a:buNone/>
            </a:pPr>
            <a:r>
              <a:rPr lang="bg-BG" sz="2400" dirty="0">
                <a:latin typeface="Calibri" panose="020F0502020204030204" pitchFamily="34" charset="0"/>
                <a:ea typeface="Calibri" panose="020F0502020204030204" pitchFamily="34" charset="0"/>
                <a:cs typeface="Times New Roman" panose="02020603050405020304" pitchFamily="18" charset="0"/>
              </a:rPr>
              <a:t>В тези макроикономически и демографски рамки (при невъзможност за поддържане на темпа на растеж на разходите за здравеопазване) усилията трябва да бъдат насочени към подобряване на ефикасността на изразходване на наличните ресурси.</a:t>
            </a:r>
          </a:p>
          <a:p>
            <a:pPr marL="0" indent="0" algn="just">
              <a:lnSpc>
                <a:spcPct val="100000"/>
              </a:lnSpc>
              <a:spcAft>
                <a:spcPts val="1000"/>
              </a:spcAft>
              <a:buNone/>
            </a:pPr>
            <a:r>
              <a:rPr lang="bg-BG" sz="2400" dirty="0">
                <a:latin typeface="Calibri" panose="020F0502020204030204" pitchFamily="34" charset="0"/>
                <a:ea typeface="Calibri" panose="020F0502020204030204" pitchFamily="34" charset="0"/>
                <a:cs typeface="Times New Roman" panose="02020603050405020304" pitchFamily="18" charset="0"/>
              </a:rPr>
              <a:t>Ефективното разпределяне на ресурсите в здравеопазването трябва да има няколко цели:</a:t>
            </a:r>
          </a:p>
          <a:p>
            <a:pPr marL="342900" lvl="0" indent="-342900">
              <a:lnSpc>
                <a:spcPct val="100000"/>
              </a:lnSpc>
              <a:spcAft>
                <a:spcPts val="1000"/>
              </a:spcAft>
              <a:buFont typeface="+mj-lt"/>
              <a:buAutoNum type="arabicPeriod"/>
            </a:pPr>
            <a:r>
              <a:rPr lang="bg-BG" sz="2400" dirty="0" smtClean="0">
                <a:latin typeface="Calibri" panose="020F0502020204030204" pitchFamily="34" charset="0"/>
                <a:ea typeface="Calibri" panose="020F0502020204030204" pitchFamily="34" charset="0"/>
                <a:cs typeface="Times New Roman" panose="02020603050405020304" pitchFamily="18" charset="0"/>
              </a:rPr>
              <a:t> Осигуряване на достъп на населението до повече здравни услуги, финансирани с публични средства</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mj-lt"/>
              <a:buAutoNum type="arabicPeriod"/>
            </a:pPr>
            <a:r>
              <a:rPr lang="bg-BG" sz="2400" dirty="0" smtClean="0">
                <a:latin typeface="Calibri" panose="020F0502020204030204" pitchFamily="34" charset="0"/>
                <a:ea typeface="Calibri" panose="020F0502020204030204" pitchFamily="34" charset="0"/>
                <a:cs typeface="Times New Roman" panose="02020603050405020304" pitchFamily="18" charset="0"/>
              </a:rPr>
              <a:t>Освобождаване на ресурс за финансиране на нови здравни услуги</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1000"/>
              </a:spcAft>
              <a:buFont typeface="+mj-lt"/>
              <a:buAutoNum type="arabicPeriod"/>
            </a:pPr>
            <a:r>
              <a:rPr lang="bg-BG" sz="2400" dirty="0">
                <a:latin typeface="Calibri" panose="020F0502020204030204" pitchFamily="34" charset="0"/>
                <a:ea typeface="Calibri" panose="020F0502020204030204" pitchFamily="34" charset="0"/>
                <a:cs typeface="Times New Roman" panose="02020603050405020304" pitchFamily="18" charset="0"/>
              </a:rPr>
              <a:t>Намаляване на частните </a:t>
            </a:r>
            <a:r>
              <a:rPr lang="bg-BG" sz="2400" dirty="0" smtClean="0">
                <a:latin typeface="Calibri" panose="020F0502020204030204" pitchFamily="34" charset="0"/>
                <a:ea typeface="Calibri" panose="020F0502020204030204" pitchFamily="34" charset="0"/>
                <a:cs typeface="Times New Roman" panose="02020603050405020304" pitchFamily="18" charset="0"/>
              </a:rPr>
              <a:t>разходи за здравеопазване</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bg-BG" b="1" dirty="0"/>
              <a:t>Стремим се към ефективност, не към икономии!</a:t>
            </a:r>
            <a:endParaRPr lang="bg-BG" dirty="0"/>
          </a:p>
        </p:txBody>
      </p:sp>
      <p:sp>
        <p:nvSpPr>
          <p:cNvPr id="5" name="Title 1"/>
          <p:cNvSpPr txBox="1">
            <a:spLocks/>
          </p:cNvSpPr>
          <p:nvPr/>
        </p:nvSpPr>
        <p:spPr>
          <a:xfrm>
            <a:off x="1919536" y="846138"/>
            <a:ext cx="5328592" cy="4747666"/>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just"/>
            <a:r>
              <a:rPr lang="bg-BG" sz="2400" dirty="0" smtClean="0">
                <a:solidFill>
                  <a:schemeClr val="tx1"/>
                </a:solidFill>
                <a:latin typeface="+mn-lt"/>
                <a:ea typeface="Arial Unicode MS" panose="020B0604020202020204" pitchFamily="34" charset="-128"/>
                <a:cs typeface="Arial Unicode MS" panose="020B0604020202020204" pitchFamily="34" charset="-128"/>
              </a:rPr>
              <a:t> </a:t>
            </a:r>
            <a:r>
              <a:rPr lang="bg-BG" sz="2400" dirty="0">
                <a:solidFill>
                  <a:schemeClr val="tx1"/>
                </a:solidFill>
                <a:latin typeface="+mn-lt"/>
              </a:rPr>
              <a:t/>
            </a:r>
            <a:br>
              <a:rPr lang="bg-BG" sz="2400" dirty="0">
                <a:solidFill>
                  <a:schemeClr val="tx1"/>
                </a:solidFill>
                <a:latin typeface="+mn-lt"/>
              </a:rPr>
            </a:br>
            <a:endParaRPr lang="bg-BG" sz="2400" dirty="0">
              <a:solidFill>
                <a:schemeClr val="tx1"/>
              </a:solidFill>
              <a:latin typeface="+mn-lt"/>
              <a:ea typeface="Arial Unicode MS" panose="020B0604020202020204" pitchFamily="34" charset="-128"/>
              <a:cs typeface="Arial Unicode MS" panose="020B0604020202020204" pitchFamily="34" charset="-12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299" y="4751526"/>
            <a:ext cx="2010150" cy="1981120"/>
          </a:xfrm>
          <a:prstGeom prst="rect">
            <a:avLst/>
          </a:prstGeom>
        </p:spPr>
      </p:pic>
    </p:spTree>
    <p:extLst>
      <p:ext uri="{BB962C8B-B14F-4D97-AF65-F5344CB8AC3E}">
        <p14:creationId xmlns:p14="http://schemas.microsoft.com/office/powerpoint/2010/main" val="40239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8">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8">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8">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8">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5" dur="500"/>
                                        <p:tgtEl>
                                          <p:spTgt spid="8">
                                            <p:txEl>
                                              <p:pRg st="3" end="3"/>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8">
                                            <p:txEl>
                                              <p:pRg st="3" end="3"/>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9" dur="500"/>
                                        <p:tgtEl>
                                          <p:spTgt spid="8">
                                            <p:txEl>
                                              <p:pRg st="4" end="4"/>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8">
                                            <p:txEl>
                                              <p:pRg st="4" end="4"/>
                                            </p:txEl>
                                          </p:spTgt>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 calcmode="lin" valueType="num">
                                      <p:cBhvr additive="base">
                                        <p:cTn id="2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a:latin typeface="+mn-lt"/>
              </a:rPr>
              <a:t>Специфична препоръка на ЕС </a:t>
            </a:r>
            <a:r>
              <a:rPr lang="de-AT" sz="2800" b="1" dirty="0">
                <a:latin typeface="+mn-lt"/>
              </a:rPr>
              <a:t>относно Националната програма за реформи на България за 2014 г.</a:t>
            </a:r>
            <a:r>
              <a:rPr lang="bg-BG" sz="2800" b="1" dirty="0">
                <a:latin typeface="+mn-lt"/>
              </a:rPr>
              <a:t>: </a:t>
            </a:r>
            <a:endParaRPr lang="bg-BG" sz="2800" b="1" dirty="0"/>
          </a:p>
        </p:txBody>
      </p:sp>
      <p:sp>
        <p:nvSpPr>
          <p:cNvPr id="3" name="Content Placeholder 2"/>
          <p:cNvSpPr>
            <a:spLocks noGrp="1"/>
          </p:cNvSpPr>
          <p:nvPr>
            <p:ph idx="1"/>
          </p:nvPr>
        </p:nvSpPr>
        <p:spPr>
          <a:xfrm>
            <a:off x="1012371" y="1690688"/>
            <a:ext cx="10515600" cy="4351338"/>
          </a:xfrm>
        </p:spPr>
        <p:txBody>
          <a:bodyPr/>
          <a:lstStyle/>
          <a:p>
            <a:pPr marL="0" indent="0">
              <a:buNone/>
            </a:pPr>
            <a:endParaRPr lang="bg-BG" dirty="0" smtClean="0"/>
          </a:p>
          <a:p>
            <a:pPr marL="0" indent="0" algn="just">
              <a:buNone/>
            </a:pPr>
            <a:r>
              <a:rPr lang="bg-BG" sz="2400" dirty="0" smtClean="0"/>
              <a:t>България трябва „</a:t>
            </a:r>
            <a:r>
              <a:rPr lang="de-AT" sz="2400" b="1" i="1" dirty="0"/>
              <a:t>да осигури ефективно спрямо разходите предоставяне на </a:t>
            </a:r>
            <a:r>
              <a:rPr lang="bg-BG" sz="2400" b="1" i="1" dirty="0"/>
              <a:t>качествено </a:t>
            </a:r>
            <a:r>
              <a:rPr lang="de-AT" sz="2400" b="1" i="1" dirty="0"/>
              <a:t>здравно обслужване, включително чрез подобряване на ценообразуването за услугите в областта на здравеопазването при обвързване на финансирането на болниците с резултатите, ускоряване на оптимизирането на болничната мрежа и развиване на възможностите за извънболнично лечение</a:t>
            </a:r>
            <a:r>
              <a:rPr lang="bg-BG" sz="2400" b="1" dirty="0"/>
              <a:t>“.</a:t>
            </a:r>
          </a:p>
          <a:p>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350" y="4231139"/>
            <a:ext cx="2457450" cy="1857375"/>
          </a:xfrm>
          <a:prstGeom prst="rect">
            <a:avLst/>
          </a:prstGeom>
        </p:spPr>
      </p:pic>
    </p:spTree>
    <p:extLst>
      <p:ext uri="{BB962C8B-B14F-4D97-AF65-F5344CB8AC3E}">
        <p14:creationId xmlns:p14="http://schemas.microsoft.com/office/powerpoint/2010/main" val="334234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a:latin typeface="+mn-lt"/>
              </a:rPr>
              <a:t>П</a:t>
            </a:r>
            <a:r>
              <a:rPr lang="bg-BG" sz="2800" b="1" dirty="0" smtClean="0">
                <a:latin typeface="+mn-lt"/>
              </a:rPr>
              <a:t>репоръки </a:t>
            </a:r>
            <a:r>
              <a:rPr lang="bg-BG" sz="2800" b="1" dirty="0">
                <a:latin typeface="+mn-lt"/>
              </a:rPr>
              <a:t>на Световна банка в доклада „България. Систематичен анализ за страната</a:t>
            </a:r>
            <a:r>
              <a:rPr lang="bg-BG" sz="2800" b="1" dirty="0" smtClean="0">
                <a:latin typeface="+mn-lt"/>
              </a:rPr>
              <a:t>“, 2015 г.</a:t>
            </a:r>
            <a:endParaRPr lang="bg-BG" sz="2800" dirty="0">
              <a:latin typeface="+mn-lt"/>
            </a:endParaRPr>
          </a:p>
        </p:txBody>
      </p:sp>
      <p:sp>
        <p:nvSpPr>
          <p:cNvPr id="3" name="Content Placeholder 2"/>
          <p:cNvSpPr>
            <a:spLocks noGrp="1"/>
          </p:cNvSpPr>
          <p:nvPr>
            <p:ph idx="1"/>
          </p:nvPr>
        </p:nvSpPr>
        <p:spPr/>
        <p:txBody>
          <a:bodyPr>
            <a:normAutofit fontScale="85000" lnSpcReduction="10000"/>
          </a:bodyPr>
          <a:lstStyle/>
          <a:p>
            <a:pPr algn="just"/>
            <a:r>
              <a:rPr lang="bg-BG" i="1" dirty="0"/>
              <a:t>„При настоящите демографски прогнози се очаква разходите за пенсии, здравеопазване и </a:t>
            </a:r>
            <a:r>
              <a:rPr lang="bg-BG" i="1" dirty="0" smtClean="0"/>
              <a:t>дългосрочни грижи </a:t>
            </a:r>
            <a:r>
              <a:rPr lang="bg-BG" i="1" dirty="0"/>
              <a:t>да се повишат чувствително, ако не бъдат реализирани реформи. Необходими са структурни реформи за осигуряване на устойчивостта на тези разходи и справедливия достъп до услуги. Реформите включват: </a:t>
            </a:r>
          </a:p>
          <a:p>
            <a:pPr algn="just"/>
            <a:r>
              <a:rPr lang="bg-BG" i="1" dirty="0"/>
              <a:t>(1) ...(пенсии)</a:t>
            </a:r>
          </a:p>
          <a:p>
            <a:pPr algn="just"/>
            <a:r>
              <a:rPr lang="bg-BG" i="1" dirty="0"/>
              <a:t>(2</a:t>
            </a:r>
            <a:r>
              <a:rPr lang="bg-BG" b="1" i="1" dirty="0"/>
              <a:t>) оптимизиране на болничната система и политиката по отношение лекарствата с цел спиране изтичането на ресурси и осигуряване на по-добър достъп до здравни грижи и по-високото им качество;</a:t>
            </a:r>
            <a:r>
              <a:rPr lang="bg-BG" i="1" dirty="0"/>
              <a:t> </a:t>
            </a:r>
          </a:p>
          <a:p>
            <a:pPr algn="just"/>
            <a:r>
              <a:rPr lang="bg-BG" i="1" dirty="0"/>
              <a:t>(3) </a:t>
            </a:r>
            <a:r>
              <a:rPr lang="bg-BG" b="1" i="1" dirty="0"/>
              <a:t>засилване на алтернативите на болничната помощ и съгласуване на стимулите, за да се осигури лечението на пациентите на необходимото ниво на грижи, така че да се подобри и стане по-ефикасно управлението на хроничните заболявания.“</a:t>
            </a:r>
            <a:endParaRPr lang="bg-BG"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4743" y="16780"/>
            <a:ext cx="2547257" cy="1808846"/>
          </a:xfrm>
          <a:prstGeom prst="rect">
            <a:avLst/>
          </a:prstGeom>
        </p:spPr>
      </p:pic>
    </p:spTree>
    <p:extLst>
      <p:ext uri="{BB962C8B-B14F-4D97-AF65-F5344CB8AC3E}">
        <p14:creationId xmlns:p14="http://schemas.microsoft.com/office/powerpoint/2010/main" val="3527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g-BG" sz="2800" b="1" dirty="0" smtClean="0">
                <a:latin typeface="+mn-lt"/>
              </a:rPr>
              <a:t/>
            </a:r>
            <a:br>
              <a:rPr lang="bg-BG" sz="2800" b="1" dirty="0" smtClean="0">
                <a:latin typeface="+mn-lt"/>
              </a:rPr>
            </a:br>
            <a:r>
              <a:rPr lang="bg-BG" sz="2800" b="1" dirty="0">
                <a:latin typeface="+mn-lt"/>
              </a:rPr>
              <a:t/>
            </a:r>
            <a:br>
              <a:rPr lang="bg-BG" sz="2800" b="1" dirty="0">
                <a:latin typeface="+mn-lt"/>
              </a:rPr>
            </a:br>
            <a:r>
              <a:rPr lang="bg-BG" sz="2800" b="1" dirty="0" smtClean="0">
                <a:latin typeface="+mn-lt"/>
              </a:rPr>
              <a:t>Защо е необходима реформа в болничната помощ?</a:t>
            </a:r>
            <a:br>
              <a:rPr lang="bg-BG" sz="2800" b="1" dirty="0" smtClean="0">
                <a:latin typeface="+mn-lt"/>
              </a:rPr>
            </a:br>
            <a:endParaRPr lang="bg-BG" sz="2800" b="1" dirty="0">
              <a:latin typeface="+mn-lt"/>
            </a:endParaRPr>
          </a:p>
        </p:txBody>
      </p:sp>
      <p:sp>
        <p:nvSpPr>
          <p:cNvPr id="3" name="Content Placeholder 2"/>
          <p:cNvSpPr>
            <a:spLocks noGrp="1"/>
          </p:cNvSpPr>
          <p:nvPr>
            <p:ph idx="1"/>
          </p:nvPr>
        </p:nvSpPr>
        <p:spPr>
          <a:xfrm>
            <a:off x="966989" y="1869736"/>
            <a:ext cx="10515600" cy="4642077"/>
          </a:xfrm>
        </p:spPr>
        <p:txBody>
          <a:bodyPr>
            <a:normAutofit fontScale="92500" lnSpcReduction="10000"/>
          </a:bodyPr>
          <a:lstStyle/>
          <a:p>
            <a:pPr lvl="0"/>
            <a:r>
              <a:rPr lang="bg-BG" sz="2000" dirty="0" smtClean="0"/>
              <a:t>Имаме повече </a:t>
            </a:r>
            <a:r>
              <a:rPr lang="bg-BG" sz="2000" dirty="0"/>
              <a:t>болници и легла от средното за ЕС, които при това са </a:t>
            </a:r>
            <a:r>
              <a:rPr lang="bg-BG" sz="2000" dirty="0" smtClean="0"/>
              <a:t>неравномерно </a:t>
            </a:r>
            <a:r>
              <a:rPr lang="bg-BG" sz="2000" dirty="0"/>
              <a:t>териториално </a:t>
            </a:r>
            <a:r>
              <a:rPr lang="bg-BG" sz="2000" dirty="0" smtClean="0"/>
              <a:t>разпределени;</a:t>
            </a:r>
            <a:endParaRPr lang="bg-BG" sz="2000" dirty="0"/>
          </a:p>
          <a:p>
            <a:r>
              <a:rPr lang="bg-BG" sz="2000" dirty="0" smtClean="0"/>
              <a:t>Системата е фрагментирана - голяма част от болниците са тясно профилирани, без възможност за комплексно лечение;</a:t>
            </a:r>
          </a:p>
          <a:p>
            <a:r>
              <a:rPr lang="ru-RU" sz="2000" dirty="0" smtClean="0"/>
              <a:t>Липсват легла </a:t>
            </a:r>
            <a:r>
              <a:rPr lang="ru-RU" sz="2000" dirty="0"/>
              <a:t>за продължително лечение и дългосрочни </a:t>
            </a:r>
            <a:r>
              <a:rPr lang="ru-RU" sz="2000" dirty="0" smtClean="0"/>
              <a:t>грижи, за сметка на големия брой легла за активно лечение;</a:t>
            </a:r>
            <a:endParaRPr lang="ru-RU" sz="2000" dirty="0"/>
          </a:p>
          <a:p>
            <a:r>
              <a:rPr lang="bg-BG" sz="2000" dirty="0" smtClean="0"/>
              <a:t>Налице е ниска </a:t>
            </a:r>
            <a:r>
              <a:rPr lang="bg-BG" sz="2000" dirty="0"/>
              <a:t>използваемост и </a:t>
            </a:r>
            <a:r>
              <a:rPr lang="bg-BG" sz="2000" dirty="0" smtClean="0"/>
              <a:t>ефективност на болничния капацитет;</a:t>
            </a:r>
          </a:p>
          <a:p>
            <a:r>
              <a:rPr lang="bg-BG" sz="2000" dirty="0" smtClean="0"/>
              <a:t>Качеството </a:t>
            </a:r>
            <a:r>
              <a:rPr lang="bg-BG" sz="2000" dirty="0"/>
              <a:t>на </a:t>
            </a:r>
            <a:r>
              <a:rPr lang="bg-BG" sz="2000" dirty="0" smtClean="0"/>
              <a:t>болничните услуги не удовлетворява потребителите им;</a:t>
            </a:r>
          </a:p>
          <a:p>
            <a:r>
              <a:rPr lang="bg-BG" sz="2000" dirty="0"/>
              <a:t>Л</a:t>
            </a:r>
            <a:r>
              <a:rPr lang="bg-BG" sz="2000" dirty="0" smtClean="0"/>
              <a:t>ипсва интеграция и приемственост на грижите за пациента на различните нива;</a:t>
            </a:r>
            <a:endParaRPr lang="en-US" sz="2000" dirty="0"/>
          </a:p>
          <a:p>
            <a:r>
              <a:rPr lang="bg-BG" sz="2000" dirty="0"/>
              <a:t>Хоспитализациите непрекъснато нарастват, в т.ч. ненужни и повторни хоспитализации;</a:t>
            </a:r>
          </a:p>
          <a:p>
            <a:r>
              <a:rPr lang="bg-BG" sz="2000" dirty="0"/>
              <a:t>Над 20% от болничните </a:t>
            </a:r>
            <a:r>
              <a:rPr lang="bg-BG" sz="2000" dirty="0" smtClean="0"/>
              <a:t>дейности  </a:t>
            </a:r>
            <a:r>
              <a:rPr lang="bg-BG" sz="2000" dirty="0"/>
              <a:t>могат да се осъществяват в амбулаторни </a:t>
            </a:r>
            <a:r>
              <a:rPr lang="bg-BG" sz="2000" dirty="0" smtClean="0"/>
              <a:t>условия;</a:t>
            </a:r>
          </a:p>
          <a:p>
            <a:r>
              <a:rPr lang="bg-BG" sz="2000" dirty="0" smtClean="0"/>
              <a:t>Финансирането е непрозрачно и количествено ориентирано към отделни </a:t>
            </a:r>
          </a:p>
          <a:p>
            <a:pPr marL="0" indent="271463">
              <a:buNone/>
            </a:pPr>
            <a:r>
              <a:rPr lang="bg-BG" sz="2000" dirty="0" smtClean="0"/>
              <a:t>епизоди от грижи; </a:t>
            </a:r>
            <a:endParaRPr lang="bg-BG" sz="2000" dirty="0"/>
          </a:p>
          <a:p>
            <a:r>
              <a:rPr lang="bg-BG" sz="2000" dirty="0" smtClean="0"/>
              <a:t>Нараства задлъжнялостта на болничните заведения, основно в публичния сектор.</a:t>
            </a:r>
          </a:p>
          <a:p>
            <a:pPr marL="0" indent="0">
              <a:buNone/>
            </a:pPr>
            <a:endParaRPr lang="bg-BG" dirty="0"/>
          </a:p>
        </p:txBody>
      </p:sp>
      <p:pic>
        <p:nvPicPr>
          <p:cNvPr id="6" name="Content Placeholder 3"/>
          <p:cNvPicPr>
            <a:picLocks noChangeAspect="1"/>
          </p:cNvPicPr>
          <p:nvPr/>
        </p:nvPicPr>
        <p:blipFill>
          <a:blip r:embed="rId3"/>
          <a:stretch>
            <a:fillRect/>
          </a:stretch>
        </p:blipFill>
        <p:spPr>
          <a:xfrm>
            <a:off x="10243457" y="4600276"/>
            <a:ext cx="1948543" cy="2257724"/>
          </a:xfrm>
          <a:prstGeom prst="rect">
            <a:avLst/>
          </a:prstGeom>
        </p:spPr>
      </p:pic>
    </p:spTree>
    <p:extLst>
      <p:ext uri="{BB962C8B-B14F-4D97-AF65-F5344CB8AC3E}">
        <p14:creationId xmlns:p14="http://schemas.microsoft.com/office/powerpoint/2010/main" val="2190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bg-BG" sz="3200" b="1" dirty="0">
                <a:latin typeface="+mn-lt"/>
              </a:rPr>
              <a:t>Реформиране на системата</a:t>
            </a:r>
          </a:p>
        </p:txBody>
      </p:sp>
      <p:sp>
        <p:nvSpPr>
          <p:cNvPr id="3" name="Контейнер за съдържание 2"/>
          <p:cNvSpPr>
            <a:spLocks noGrp="1"/>
          </p:cNvSpPr>
          <p:nvPr>
            <p:ph idx="1"/>
          </p:nvPr>
        </p:nvSpPr>
        <p:spPr/>
        <p:txBody>
          <a:bodyPr/>
          <a:lstStyle/>
          <a:p>
            <a:pPr>
              <a:buNone/>
            </a:pPr>
            <a:endParaRPr lang="bg-BG" dirty="0" smtClean="0"/>
          </a:p>
          <a:p>
            <a:pPr>
              <a:buNone/>
            </a:pPr>
            <a:r>
              <a:rPr lang="bg-BG" dirty="0" smtClean="0"/>
              <a:t>Защо го правим?</a:t>
            </a:r>
            <a:endParaRPr lang="bg-BG" dirty="0"/>
          </a:p>
        </p:txBody>
      </p:sp>
      <p:sp>
        <p:nvSpPr>
          <p:cNvPr id="18434" name="AutoShape 2" descr="data:image/jpeg;base64,/9j/4AAQSkZJRgABAQAAAQABAAD/2wCEAAkGBhAQEBAPDxQPDw8PEBAPEBAQDw8PEBAPFBAVFBUQEhIXGyYeFxkkGRIUHy8gIycpLSwsFR4xNTAqNSYrLCkBCQoKDgwOGg8PGjIlHyUsLC8pKSwsLC0uLDQsKSwsLCksLSwsKSwsLCwsLywsKiksLCwpKSwsNCwsLCwpLCwsLP/AABEIAPwAyAMBIgACEQEDEQH/xAAbAAEAAQUBAAAAAAAAAAAAAAAAAQMEBQYHAv/EAEMQAAIBAwAGBgYIBAUEAwAAAAABAgMEEQUGEiExURNBYXGBkQciQnKhsRQjMjNSc7LhQ4LB0WKis8LwU2OS8RUkNP/EABoBAQACAwEAAAAAAAAAAAAAAAAEBQIDBgH/xAAyEQACAgECAwYEBgIDAAAAAAAAAQIDEQQxBRIhEzJBUXGBIjNhkUKhsdHh8DTBFBUj/9oADAMBAAIRAxEAPwDuIAAAAAABSuK6hFyk1GK3tt4SQPG8dWVHItL3StGis1JqPJcZPwRq+l9cZSbhb+rHrqe0/dXUa3UquTzJuTfFt5b8TRO5Lojn9XxuFb5aVl+fh/Jt11rrFZ6KDl2zeyvJbzG1db7h8HCHdHPzMDtY7izr6Sxuhv7eoju2TKOfEtXc+/j06fybBPWK54urJd2EihLXCtH+NJ9281ipWlLfJt/I8HnaS8zFWX7uyX3ZtcfSDcLlP3oRXyK0PSVVX2qVOX80kacQx2svMkw1mohtN+7z+pvlH0mx9uhL+Wqn80ZSz9IFnPdNzpN/jju845OXgzV0iVDiuoju0/b9juFrf06sVKlONSPOLTK6Zw60vKlKW3SnKnLnFtefPxN21f8ASFvVO7ws4SrRWF/PH+qN8bk9y10/Fa7Hyz6P8jfAU6VZSSlFpprKaeU12MqG4twAAAAAAAAAAAAAQ2AU69eMIylJqMYptt8EuZzvT+sMrmWysxoxfqx/F/ilzL7XXTu1J21N+rBrpGuuXFR8DVdoiXWfhRynFte5ydNb6Lf6/T0KykRKqlvZT2iyua208LgiOUEYZJubpz3cI8ufeUAASEsbAAAyAAPAQAwegAAA2PVTWyVrJU6jcreT3rrpv8UezsOo0K0ZRUotSjJJpremmcMRuvo/1h2ZfRKj9WX3LfVLrh48V+5Jqs/Cy84brXFqqb6eH7HQgQmSSjpAAAAAAAAAAYnWPSytqEqnttbMFzm/7cfAysjnOvek+kuFSX2aKw/fksv4YRrslyxyQdfqOwpclu+iNelUbbbeW2231t8/iRk8ZG0QDhmiK9XCxzLU9Tll5PINqWAAAegEwg20km23hJb23yRvOr3o/TSqXed+9UU8Y99r5IzjBy2JOn01l8sQXuaRSoSm8QjKT5RTk/JFvdXMaUnCq1TmuMZZUl3o7naWFOktmnGEI8opIweuGpNDSNNqaUK8U+irJesn+GX4o9hu/wCP03Lf/psRzzdTkkNIUnwnB/zIuDVdLaFq2tadCtHZqU3hrimuqSfWmsNHm0valJ+q3jri96ZpcCvno8bP7m2AtbK/jVWVukuMeX7F0YEJxcXhg906ji1KLxKLTTXFNb0zwD08TOz6B0mri3pVlxlH1lymt0l55MiaH6Nb5tVqD9lxqxXful8UjfCwg+aOTttJd21MZgAGRJAAAAAAKN3XVOnOo+EIyk+5LJxi4uHUnKo97nJyfi8nTNd7lwsqqWczcYbk3hN735HK1Ii3vZHNcZszOMPJZ+5U2iJy3HnJEmRihSIIJIBkADM6p6I+k3MItZhD6yp7q4LxZkll4NldbsmoR3Zteo2q6pxV1WX1k1mnFr7Efxd7+RuSREY4PRPjFRWEdtRRGmChEAGH1k04ramsYdWpuguXOT7jI3mselPVlXNKFamo/SabSUcpSqUm/s7+OG8+LOay1FvktpUW1yjOnKXkmdEt7iU5bc25SfFvezL29dGuVak8kWzSwslzM4dsVKFT1oypzi98ZJxfc0zY7aspxUl19XJ8joWsOg6N7ScJpKok+jqr7UX1d67DmFjSlRqVKFTdKDaa6k1yI1kOUotfpXWsmRwSeckpmkpzY9QrjYvYL8cKkO/dtL9J1RHH9UpYvrb8zHnFnYETKH8J1HCJZpa+v7EgA3luAAAAAAeZQysPeuTMFpPUiyr5cqfRzft0ZOlLxxufijPg8ayYShGSxJZOZ6U9GNzDLtK8Kq6qdxDYl3KpDd5pGrX9ld2v/wCq2rU4r+JBdNS79qPA7pgbKNbpiyBbwyieyx6HBKF5Tn9iUZdz3+RVOs6U1H0fctyq29LbftwXRTzz2oYyYO59FlH+BXr0+UamzXh8cS+JpdD8Crt4PYu48mhHRfRxo/ZoTrPjVnsr3IfvnyMDcejq8j9mVGquyUoPyl/c6BoOw6C3o0uuEEpY/Fxl8WzKqtqWWbOHaKyu7msWMLoZAAEk6IHNdebxu92Xwp04JL3syfzOknOPSVYShXp3KXqVI9HJ8px4Z70AWNrcl/TvTV6N2XML0A2aN8aXrLj6cpr+JTi33pNZ+CMlG+MHpWrtXSfH1I/Jmm7uldxL5DKiAQIZyJmNUVm9tvzM/wCVnYUcj1Jp5vqHZty8otnXES6O6dPwdf8Ai/X/AEiQAby4AAAAAAAAAAAAAAAABDYBJjtJaap0dzzKX4Y8fHkUNJaa2cwpYcuDl1Lu5s0/SelIU85e1J8ett9oBlL7Xeqvu6cF7zlJ/DBrulddLmtCVKrTt5058U4TT709rc1zLKek1ItK9wgDETnKP/PgQr7fjr5cWXdKmpOTlwxu7GTY2kYxnUwm4pvyPDByxnO2NyY1HGO1Pcsbl1vsMfQm51Np8fl2HmvVcnlv+yK1lDi/Ah2Wcxzet1ju6LYu0AgainZtXo4t9q7lLqhSk/GTUf7nT0aR6M7LFOtWftzjCPdFZfxfwN4J1SxFHXcMhyaeP16gAGwsQAAAAAAAAAAAAAAAYDSmmE5SpQeFFtTae9vkjPs5zrVaztrlz39FXblF8pZ9aP8AUAstN6f2cwp8eDfaadd3EpSy22ZrTlq89JHfGe/ul1owMqTyAVKdZoq0Kc6stmCcnhyeFuUVxlJ9S7WetF6O6etTo7SpqpNRc3wjk2TWO8t7am7Gy4cLitxnUkvY2uXPqMZSUVkj6i+NEHKXsalVbyo+z832mZ0VS2ozg/ai15owzlvRm9ES9byMK58y6mnRah6iv4t/E1zG/HXw8TI04YSRF1abNeryUm1/Nvz8T0iG11wcteuWTj5Ho9Qi20lvbaSXNvgjybTqDoTpq/TyX1dBprlKo+C8OPkexjzPBjTU7rFBeJv+r+jfo9vSo9cY+t2ze+T82ZIiKJLDY7eEVGKitkAADIAAAAAAAAAAAAAAAGO09oyFxQqU5r2XKL64zSymidK6coWqjKvLYU21Hc25NLOEka9eeku1jnYjVqeChH47/gYuSW7NFmpqreJySNU0fUynQq8f69TRYXtlKEmpLh18+0p19M06s244pz2m4Rb9lv7Oes2DR99RrRSq4U47vWPU01lGyE4zjzRfQ1SpHkeVb7XH9zfXoi3mvsQfav2Zr+k9Ax2ZStW5Tj/CcuPNLa3phpPcTrhNYmsmt3Oj5pZh63Y3j4l5oi8x9tOnNbmnx3dfaWtLSzT2ZLDW5prgzIULyjLG3GL70YxUVsR6KaoNyq8fqedJ1oyqbS3+rFPv3/sWyM5HR9vW+z9VLqcd8fIxt3o6dKp0TW1J42dnft53Joi2Qknk57Xaa2E3ZJdG/AWFjOvUhSprM5vC7ObfYjsWhdExtqMKMPZW+XXKb4yfiYfUzVf6LDpKiXT1Es/9uH4F/U2dG+qHKsst+HaPsY88u8/yJABuLUAAAAAAAAAAAAAAAAAA0P0rfdW35s/0HNzpXpUX1Nv+dL/TZzbBCu7xyvEv8h+36FvXtoy4izvZQezJuUVwftR8etFct5U97MYycdjTRqJ1PMWbBZ168sOjNSXa2i/uriWVSuYqnUktqnXi+tc31rmjEauSanLHDZT8cl7rHPahTb6pP5EpWfBzHRLV50/bY9jCX8lOo5pYzja97G9opxiTgyOidCV7qexRg5fik90I9spdREy2+hzTnOyeY7t+BT0fWcZLedD1UoUqtWNSaUqlOD6Nvq3rL7yw0jqTTtLGpUb6SvF05OfCMVtJOMFy38RqldbNSHa9l9z3E2CaXxHUaaE+ySu6v+4OhpEkIkzJYAAAAAAAAAAAAAIYBIIGQCSBkZANI9Kf3FD85/oZzU6Z6Ul/9eh+c/8ATkczwQru8ctxP579hgpNbyqU3xNRXpmV0BHfN9kV5/8AoudO/dw95/pKego+rN/4kvJfuVNO/dw95/pJS+UX8Vjh/wDfMxmj6SlVpRlvUqkItc05JNHc7Syp0oqFOMYQXCMVhHD9F/f0fzaf60d2FGzPOEJYk/Qx2slDbs7mP/Zm/FLK+RzrQtbGGdRvIbVOpH8UJrzizkuiXjC5biQXZ1y1rbcIy/FFPzRVMTq5X2qEV1xbj4cV/wA7DK5AJBAAJBBIAAAAAAAIZJGQAQMgAZIBDANN9J33FD86X+mzm8kdzurWnVjsVIxqRfszipL4msaT9HdtUy6TlQlyT24f+L3/ABI9lTk8opddoLLZuyH2OY7JSlxNn0lqJeUcuMVXiuunvljtg95ibbV27qv6uhWe/i4OK83hEfkkvApnp7Yy5XF59C90NH6rPOT+GCNOfdw97+heULGdGCpTWJxypLKeJZ4ZXeZCw0FC6lGlVc4RztJxxltLhlkvlbhg6TsJPSKtb4RqWjH9fR/Np/rR3bJrdjqLZUnGShKcotNSnOTw08ppLcbDkVwcV1MdBpZ6eLU/Emo9z5YfyORWXF+8/LLOi61aU6C1qSTxOf1cPelnf5ZOc2k1lG0sTe9Ua/24PrSku9bjZsml6GrKOGnhm0216pbnufzALsZPKkesgEknk9AAAAAAgAZIBGQCSMkZIyATk8uRDkU5SALXSumaVtFTqtpSeFhNtvGcGs3vpKpRz0dKc+TlKMF8Mnr0iy+opfmv9LOdyI9lji8Io9drbarOSDwjY770o3L+7jSpr3XN+b/sYG812vKudqtUxyi9leSLSdFMoSoR7TS5yfiVj1Vk+9Jm/aCpqrTpze9uMW+vfg2CjQUcOO5reu81LU+9SgofhePPeblTmiZF5SZ1VE1OuMl5Fxb60W8qjoyl0dVNLYqLZy3w2ZcHky20aJrJopSqW9xFb4VacZ+65rD8HnzN3TCby8nlcpuUoy8NvQtNNaGp3dPo6mVh7UZR4xlhrPbxNJ0lqXcUMyp4rwW/1FiaXbDr8MnRAZG45hYaQcHjlua4bzadH6RUsGS0rq5RuPWa2Kn/AFIYUvHn4mu1tAXNu8xXSw5w447Y8fIA3Czudrc+PUXqNS0TpCUpRglLayuprHebZEA9EoglAEgAAhkZJPLYAbPLZDkeHIA9OR5cjw5nlzAPbkUpyIlMoTqgGtekGf1FP83/AGM58ze9fJ5oU/zf9rNEZDu7xy/E/n+yIZRaKp5waStLrRV10c+x7n39RvFhpRNLec+wVoXU0sJs312qKwy30OvjTHks28DotbSNNpRk1vlFeO0sfE2OEzj9jVlKtS2m39ZDr/xI6tGoSIT5i302qjqOZxXRF+pnpSLSFUqxqGZMK6ZODwpEqQB7RUTKSke0wCqgeEz2mASgEAAzxI9s8SAKUmUZSKky3qMASqFOVU8SZRlIAqTqltUrCci3qSAMBrnVzRh+Z/tZprNt1ohtQio78Sy0u5mpuPMiXd45nikX22cdMHkYJwelE0FUzzgbJU2SVE8PCpYLFWm+U4P/ADI6NG9Od21N7cfeXzNuoRl1kujZnRcIXwS9TNxuivTuDGUkXdMkF0ZKFYqqqY+MiqpgF9GoVI1CxjIr02AXcZFWDLeCLiAB7QCABJ4aPZGAC3nEt5wL1wKc6QBYSgUJxMhKiUpW4BjaiLOtBszE7YpStQDWrmyyYq50LnqN1lZlKVkMZPJRUlho5/U0DU9lZPH/AMTUXGLOguwC0d2Gl0xZXT4ZRKWcY+iNAjoqb6i6o6FfWbutFrkVI6NXIzVcV4EivR0V7RX6mr22iMdRlKNs0ZiNgVFZGZKMdTolaNIvo2hUjbAFlGmVY0i8jblSNAAtI0i4p0ysqR7VMAQgVEhFHpIAIEgAAAAAAAhxPLpo9gAougeXblwAC1dqR9ERdkAFr9FRKtkXJIBbq2J6ArgAo9CSqRVABT6IlUz2ADx0ZOyegARsjBIAAAAAAAP/2Q=="/>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18436" name="AutoShape 4" descr="data:image/jpeg;base64,/9j/4AAQSkZJRgABAQAAAQABAAD/2wCEAAkGBhAQEBAPDxQPDw8PEBAPEBAQDw8PEBAPFBAVFBUQEhIXGyYeFxkkGRIUHy8gIycpLSwsFR4xNTAqNSYrLCkBCQoKDgwOGg8PGjIlHyUsLC8pKSwsLC0uLDQsKSwsLCksLSwsKSwsLCwsLywsKiksLCwpKSwsNCwsLCwpLCwsLP/AABEIAPwAyAMBIgACEQEDEQH/xAAbAAEAAQUBAAAAAAAAAAAAAAAAAQMEBQYHAv/EAEMQAAIBAwAGBgYIBAUEAwAAAAABAgMEEQUGEiExURNBYXGBkQciQnKhsRQjMjNSc7LhQ4LB0WKis8LwU2OS8RUkNP/EABoBAQACAwEAAAAAAAAAAAAAAAAEBQIDBgH/xAAyEQACAgECAwYEBgIDAAAAAAAAAQIDEQQxBRIhEzJBUXGBIjNhkUKhsdHh8DTBFBUj/9oADAMBAAIRAxEAPwDuIAAAAAABSuK6hFyk1GK3tt4SQPG8dWVHItL3StGis1JqPJcZPwRq+l9cZSbhb+rHrqe0/dXUa3UquTzJuTfFt5b8TRO5Lojn9XxuFb5aVl+fh/Jt11rrFZ6KDl2zeyvJbzG1db7h8HCHdHPzMDtY7izr6Sxuhv7eoju2TKOfEtXc+/j06fybBPWK54urJd2EihLXCtH+NJ9281ipWlLfJt/I8HnaS8zFWX7uyX3ZtcfSDcLlP3oRXyK0PSVVX2qVOX80kacQx2svMkw1mohtN+7z+pvlH0mx9uhL+Wqn80ZSz9IFnPdNzpN/jju845OXgzV0iVDiuoju0/b9juFrf06sVKlONSPOLTK6Zw60vKlKW3SnKnLnFtefPxN21f8ASFvVO7ws4SrRWF/PH+qN8bk9y10/Fa7Hyz6P8jfAU6VZSSlFpprKaeU12MqG4twAAAAAAAAAAAAAQ2AU69eMIylJqMYptt8EuZzvT+sMrmWysxoxfqx/F/ilzL7XXTu1J21N+rBrpGuuXFR8DVdoiXWfhRynFte5ydNb6Lf6/T0KykRKqlvZT2iyua208LgiOUEYZJubpz3cI8ufeUAASEsbAAAyAAPAQAwegAAA2PVTWyVrJU6jcreT3rrpv8UezsOo0K0ZRUotSjJJpremmcMRuvo/1h2ZfRKj9WX3LfVLrh48V+5Jqs/Cy84brXFqqb6eH7HQgQmSSjpAAAAAAAAAAYnWPSytqEqnttbMFzm/7cfAysjnOvek+kuFSX2aKw/fksv4YRrslyxyQdfqOwpclu+iNelUbbbeW2231t8/iRk8ZG0QDhmiK9XCxzLU9Tll5PINqWAAAegEwg20km23hJb23yRvOr3o/TSqXed+9UU8Y99r5IzjBy2JOn01l8sQXuaRSoSm8QjKT5RTk/JFvdXMaUnCq1TmuMZZUl3o7naWFOktmnGEI8opIweuGpNDSNNqaUK8U+irJesn+GX4o9hu/wCP03Lf/psRzzdTkkNIUnwnB/zIuDVdLaFq2tadCtHZqU3hrimuqSfWmsNHm0valJ+q3jri96ZpcCvno8bP7m2AtbK/jVWVukuMeX7F0YEJxcXhg906ji1KLxKLTTXFNb0zwD08TOz6B0mri3pVlxlH1lymt0l55MiaH6Nb5tVqD9lxqxXful8UjfCwg+aOTttJd21MZgAGRJAAAAAAKN3XVOnOo+EIyk+5LJxi4uHUnKo97nJyfi8nTNd7lwsqqWczcYbk3hN735HK1Ii3vZHNcZszOMPJZ+5U2iJy3HnJEmRihSIIJIBkADM6p6I+k3MItZhD6yp7q4LxZkll4NldbsmoR3Zteo2q6pxV1WX1k1mnFr7Efxd7+RuSREY4PRPjFRWEdtRRGmChEAGH1k04ramsYdWpuguXOT7jI3mselPVlXNKFamo/SabSUcpSqUm/s7+OG8+LOay1FvktpUW1yjOnKXkmdEt7iU5bc25SfFvezL29dGuVak8kWzSwslzM4dsVKFT1oypzi98ZJxfc0zY7aspxUl19XJ8joWsOg6N7ScJpKok+jqr7UX1d67DmFjSlRqVKFTdKDaa6k1yI1kOUotfpXWsmRwSeckpmkpzY9QrjYvYL8cKkO/dtL9J1RHH9UpYvrb8zHnFnYETKH8J1HCJZpa+v7EgA3luAAAAAAeZQysPeuTMFpPUiyr5cqfRzft0ZOlLxxufijPg8ayYShGSxJZOZ6U9GNzDLtK8Kq6qdxDYl3KpDd5pGrX9ld2v/wCq2rU4r+JBdNS79qPA7pgbKNbpiyBbwyieyx6HBKF5Tn9iUZdz3+RVOs6U1H0fctyq29LbftwXRTzz2oYyYO59FlH+BXr0+UamzXh8cS+JpdD8Crt4PYu48mhHRfRxo/ZoTrPjVnsr3IfvnyMDcejq8j9mVGquyUoPyl/c6BoOw6C3o0uuEEpY/Fxl8WzKqtqWWbOHaKyu7msWMLoZAAEk6IHNdebxu92Xwp04JL3syfzOknOPSVYShXp3KXqVI9HJ8px4Z70AWNrcl/TvTV6N2XML0A2aN8aXrLj6cpr+JTi33pNZ+CMlG+MHpWrtXSfH1I/Jmm7uldxL5DKiAQIZyJmNUVm9tvzM/wCVnYUcj1Jp5vqHZty8otnXES6O6dPwdf8Ai/X/AEiQAby4AAAAAAAAAAAAAAAABDYBJjtJaap0dzzKX4Y8fHkUNJaa2cwpYcuDl1Lu5s0/SelIU85e1J8ett9oBlL7Xeqvu6cF7zlJ/DBrulddLmtCVKrTt5058U4TT709rc1zLKek1ItK9wgDETnKP/PgQr7fjr5cWXdKmpOTlwxu7GTY2kYxnUwm4pvyPDByxnO2NyY1HGO1Pcsbl1vsMfQm51Np8fl2HmvVcnlv+yK1lDi/Ah2Wcxzet1ju6LYu0AgainZtXo4t9q7lLqhSk/GTUf7nT0aR6M7LFOtWftzjCPdFZfxfwN4J1SxFHXcMhyaeP16gAGwsQAAAAAAAAAAAAAAAYDSmmE5SpQeFFtTae9vkjPs5zrVaztrlz39FXblF8pZ9aP8AUAstN6f2cwp8eDfaadd3EpSy22ZrTlq89JHfGe/ul1owMqTyAVKdZoq0Kc6stmCcnhyeFuUVxlJ9S7WetF6O6etTo7SpqpNRc3wjk2TWO8t7am7Gy4cLitxnUkvY2uXPqMZSUVkj6i+NEHKXsalVbyo+z832mZ0VS2ozg/ai15owzlvRm9ES9byMK58y6mnRah6iv4t/E1zG/HXw8TI04YSRF1abNeryUm1/Nvz8T0iG11wcteuWTj5Ho9Qi20lvbaSXNvgjybTqDoTpq/TyX1dBprlKo+C8OPkexjzPBjTU7rFBeJv+r+jfo9vSo9cY+t2ze+T82ZIiKJLDY7eEVGKitkAADIAAAAAAAAAAAAAAAGO09oyFxQqU5r2XKL64zSymidK6coWqjKvLYU21Hc25NLOEka9eeku1jnYjVqeChH47/gYuSW7NFmpqreJySNU0fUynQq8f69TRYXtlKEmpLh18+0p19M06s244pz2m4Rb9lv7Oes2DR99RrRSq4U47vWPU01lGyE4zjzRfQ1SpHkeVb7XH9zfXoi3mvsQfav2Zr+k9Ax2ZStW5Tj/CcuPNLa3phpPcTrhNYmsmt3Oj5pZh63Y3j4l5oi8x9tOnNbmnx3dfaWtLSzT2ZLDW5prgzIULyjLG3GL70YxUVsR6KaoNyq8fqedJ1oyqbS3+rFPv3/sWyM5HR9vW+z9VLqcd8fIxt3o6dKp0TW1J42dnft53Joi2Qknk57Xaa2E3ZJdG/AWFjOvUhSprM5vC7ObfYjsWhdExtqMKMPZW+XXKb4yfiYfUzVf6LDpKiXT1Es/9uH4F/U2dG+qHKsst+HaPsY88u8/yJABuLUAAAAAAAAAAAAAAAAAA0P0rfdW35s/0HNzpXpUX1Nv+dL/TZzbBCu7xyvEv8h+36FvXtoy4izvZQezJuUVwftR8etFct5U97MYycdjTRqJ1PMWbBZ168sOjNSXa2i/uriWVSuYqnUktqnXi+tc31rmjEauSanLHDZT8cl7rHPahTb6pP5EpWfBzHRLV50/bY9jCX8lOo5pYzja97G9opxiTgyOidCV7qexRg5fik90I9spdREy2+hzTnOyeY7t+BT0fWcZLedD1UoUqtWNSaUqlOD6Nvq3rL7yw0jqTTtLGpUb6SvF05OfCMVtJOMFy38RqldbNSHa9l9z3E2CaXxHUaaE+ySu6v+4OhpEkIkzJYAAAAAAAAAAAAAIYBIIGQCSBkZANI9Kf3FD85/oZzU6Z6Ul/9eh+c/8ATkczwQru8ctxP579hgpNbyqU3xNRXpmV0BHfN9kV5/8AoudO/dw95/pKego+rN/4kvJfuVNO/dw95/pJS+UX8Vjh/wDfMxmj6SlVpRlvUqkItc05JNHc7Syp0oqFOMYQXCMVhHD9F/f0fzaf60d2FGzPOEJYk/Qx2slDbs7mP/Zm/FLK+RzrQtbGGdRvIbVOpH8UJrzizkuiXjC5biQXZ1y1rbcIy/FFPzRVMTq5X2qEV1xbj4cV/wA7DK5AJBAAJBBIAAAAAAAIZJGQAQMgAZIBDANN9J33FD86X+mzm8kdzurWnVjsVIxqRfszipL4msaT9HdtUy6TlQlyT24f+L3/ABI9lTk8opddoLLZuyH2OY7JSlxNn0lqJeUcuMVXiuunvljtg95ibbV27qv6uhWe/i4OK83hEfkkvApnp7Yy5XF59C90NH6rPOT+GCNOfdw97+heULGdGCpTWJxypLKeJZ4ZXeZCw0FC6lGlVc4RztJxxltLhlkvlbhg6TsJPSKtb4RqWjH9fR/Np/rR3bJrdjqLZUnGShKcotNSnOTw08ppLcbDkVwcV1MdBpZ6eLU/Emo9z5YfyORWXF+8/LLOi61aU6C1qSTxOf1cPelnf5ZOc2k1lG0sTe9Ua/24PrSku9bjZsml6GrKOGnhm0216pbnufzALsZPKkesgEknk9AAAAAAgAZIBGQCSMkZIyATk8uRDkU5SALXSumaVtFTqtpSeFhNtvGcGs3vpKpRz0dKc+TlKMF8Mnr0iy+opfmv9LOdyI9lji8Io9drbarOSDwjY770o3L+7jSpr3XN+b/sYG812vKudqtUxyi9leSLSdFMoSoR7TS5yfiVj1Vk+9Jm/aCpqrTpze9uMW+vfg2CjQUcOO5reu81LU+9SgofhePPeblTmiZF5SZ1VE1OuMl5Fxb60W8qjoyl0dVNLYqLZy3w2ZcHky20aJrJopSqW9xFb4VacZ+65rD8HnzN3TCby8nlcpuUoy8NvQtNNaGp3dPo6mVh7UZR4xlhrPbxNJ0lqXcUMyp4rwW/1FiaXbDr8MnRAZG45hYaQcHjlua4bzadH6RUsGS0rq5RuPWa2Kn/AFIYUvHn4mu1tAXNu8xXSw5w447Y8fIA3Czudrc+PUXqNS0TpCUpRglLayuprHebZEA9EoglAEgAAhkZJPLYAbPLZDkeHIA9OR5cjw5nlzAPbkUpyIlMoTqgGtekGf1FP83/AGM58ze9fJ5oU/zf9rNEZDu7xy/E/n+yIZRaKp5waStLrRV10c+x7n39RvFhpRNLec+wVoXU0sJs312qKwy30OvjTHks28DotbSNNpRk1vlFeO0sfE2OEzj9jVlKtS2m39ZDr/xI6tGoSIT5i302qjqOZxXRF+pnpSLSFUqxqGZMK6ZODwpEqQB7RUTKSke0wCqgeEz2mASgEAAzxI9s8SAKUmUZSKky3qMASqFOVU8SZRlIAqTqltUrCci3qSAMBrnVzRh+Z/tZprNt1ohtQio78Sy0u5mpuPMiXd45nikX22cdMHkYJwelE0FUzzgbJU2SVE8PCpYLFWm+U4P/ADI6NG9Od21N7cfeXzNuoRl1kujZnRcIXwS9TNxuivTuDGUkXdMkF0ZKFYqqqY+MiqpgF9GoVI1CxjIr02AXcZFWDLeCLiAB7QCABJ4aPZGAC3nEt5wL1wKc6QBYSgUJxMhKiUpW4BjaiLOtBszE7YpStQDWrmyyYq50LnqN1lZlKVkMZPJRUlho5/U0DU9lZPH/AMTUXGLOguwC0d2Gl0xZXT4ZRKWcY+iNAjoqb6i6o6FfWbutFrkVI6NXIzVcV4EivR0V7RX6mr22iMdRlKNs0ZiNgVFZGZKMdTolaNIvo2hUjbAFlGmVY0i8jblSNAAtI0i4p0ysqR7VMAQgVEhFHpIAIEgAAAAAAAhxPLpo9gAougeXblwAC1dqR9ERdkAFr9FRKtkXJIBbq2J6ArgAo9CSqRVABT6IlUz2ADx0ZOyegARsjBIAAAAAAAP/2Q=="/>
          <p:cNvSpPr>
            <a:spLocks noChangeAspect="1" noChangeArrowheads="1"/>
          </p:cNvSpPr>
          <p:nvPr/>
        </p:nvSpPr>
        <p:spPr bwMode="auto">
          <a:xfrm>
            <a:off x="15240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18438" name="Picture 6" descr="https://encrypted-tbn2.gstatic.com/images?q=tbn:ANd9GcRGPxucAcEbjblrWGTqVaPIya3h9lJDpUCK0-jjABdqRKza3WuV"/>
          <p:cNvPicPr>
            <a:picLocks noChangeAspect="1" noChangeArrowheads="1"/>
          </p:cNvPicPr>
          <p:nvPr/>
        </p:nvPicPr>
        <p:blipFill>
          <a:blip r:embed="rId2" cstate="print"/>
          <a:srcRect/>
          <a:stretch>
            <a:fillRect/>
          </a:stretch>
        </p:blipFill>
        <p:spPr bwMode="auto">
          <a:xfrm>
            <a:off x="4655840" y="2852936"/>
            <a:ext cx="2808312" cy="3312368"/>
          </a:xfrm>
          <a:prstGeom prst="rect">
            <a:avLst/>
          </a:prstGeom>
          <a:noFill/>
        </p:spPr>
      </p:pic>
    </p:spTree>
    <p:extLst>
      <p:ext uri="{BB962C8B-B14F-4D97-AF65-F5344CB8AC3E}">
        <p14:creationId xmlns:p14="http://schemas.microsoft.com/office/powerpoint/2010/main" val="429163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smtClean="0"/>
              <a:t>Нашите цели: </a:t>
            </a:r>
            <a:endParaRPr lang="bg-BG" sz="2800" b="1" dirty="0"/>
          </a:p>
        </p:txBody>
      </p:sp>
      <p:sp>
        <p:nvSpPr>
          <p:cNvPr id="3" name="Content Placeholder 2"/>
          <p:cNvSpPr>
            <a:spLocks noGrp="1"/>
          </p:cNvSpPr>
          <p:nvPr>
            <p:ph idx="1"/>
          </p:nvPr>
        </p:nvSpPr>
        <p:spPr/>
        <p:txBody>
          <a:bodyPr/>
          <a:lstStyle/>
          <a:p>
            <a:r>
              <a:rPr lang="bg-BG" dirty="0" smtClean="0"/>
              <a:t>Поставяме пациента в центъра на грижите и му осигуряваме завършен цикъл от медицински </a:t>
            </a:r>
            <a:r>
              <a:rPr lang="bg-BG" smtClean="0"/>
              <a:t>и съпътстващи </a:t>
            </a:r>
            <a:r>
              <a:rPr lang="bg-BG" dirty="0" smtClean="0"/>
              <a:t>услуги;</a:t>
            </a:r>
          </a:p>
          <a:p>
            <a:r>
              <a:rPr lang="bg-BG" dirty="0" smtClean="0"/>
              <a:t>Подобряваме  ефективността на болниците и преструктурираме услугите им спрямо потребностите на пациента;</a:t>
            </a:r>
          </a:p>
          <a:p>
            <a:r>
              <a:rPr lang="bg-BG" dirty="0" smtClean="0"/>
              <a:t>Обвързваме финансирането с качеството и резултата  от грижите, а не с тяхното количество;</a:t>
            </a:r>
          </a:p>
          <a:p>
            <a:r>
              <a:rPr lang="bg-BG" dirty="0" smtClean="0"/>
              <a:t>Използваме ресурсите ефективно, за да осигурим комплексно лечение и грижа;</a:t>
            </a:r>
          </a:p>
          <a:p>
            <a:r>
              <a:rPr lang="bg-BG" dirty="0" smtClean="0"/>
              <a:t>Осигуряваме ресурси за иновативни здравни грижи.</a:t>
            </a:r>
          </a:p>
          <a:p>
            <a:endParaRPr lang="bg-BG" dirty="0"/>
          </a:p>
        </p:txBody>
      </p:sp>
      <p:sp>
        <p:nvSpPr>
          <p:cNvPr id="4" name="TextBox 3"/>
          <p:cNvSpPr txBox="1"/>
          <p:nvPr/>
        </p:nvSpPr>
        <p:spPr>
          <a:xfrm>
            <a:off x="1455310" y="3039415"/>
            <a:ext cx="8952900" cy="3539430"/>
          </a:xfrm>
          <a:prstGeom prst="rect">
            <a:avLst/>
          </a:prstGeom>
          <a:noFill/>
        </p:spPr>
        <p:txBody>
          <a:bodyPr wrap="none" rtlCol="0">
            <a:spAutoFit/>
          </a:bodyPr>
          <a:lstStyle/>
          <a:p>
            <a:r>
              <a:rPr lang="bg-BG" sz="3200" b="1" dirty="0" smtClean="0"/>
              <a:t>Стремим се към ефективност, не към икономии!</a:t>
            </a:r>
          </a:p>
          <a:p>
            <a:endParaRPr lang="bg-BG" sz="3200" b="1" dirty="0"/>
          </a:p>
          <a:p>
            <a:endParaRPr lang="bg-BG" sz="3200" b="1" dirty="0" smtClean="0"/>
          </a:p>
          <a:p>
            <a:endParaRPr lang="bg-BG" sz="3200" b="1" dirty="0"/>
          </a:p>
          <a:p>
            <a:endParaRPr lang="bg-BG" sz="3200" b="1" dirty="0" smtClean="0"/>
          </a:p>
          <a:p>
            <a:endParaRPr lang="bg-BG" sz="3200" b="1" dirty="0"/>
          </a:p>
          <a:p>
            <a:endParaRPr lang="bg-BG"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210" y="166688"/>
            <a:ext cx="2286000" cy="1524000"/>
          </a:xfrm>
          <a:prstGeom prst="rect">
            <a:avLst/>
          </a:prstGeom>
        </p:spPr>
      </p:pic>
    </p:spTree>
    <p:extLst>
      <p:ext uri="{BB962C8B-B14F-4D97-AF65-F5344CB8AC3E}">
        <p14:creationId xmlns:p14="http://schemas.microsoft.com/office/powerpoint/2010/main" val="36280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bg-BG" dirty="0" smtClean="0"/>
          </a:p>
          <a:p>
            <a:pPr marL="0" indent="0" algn="ctr">
              <a:buNone/>
            </a:pPr>
            <a:endParaRPr lang="bg-BG" b="1" dirty="0"/>
          </a:p>
          <a:p>
            <a:pPr marL="0" indent="0" algn="ctr">
              <a:buNone/>
            </a:pPr>
            <a:r>
              <a:rPr lang="bg-BG" b="1" dirty="0" smtClean="0"/>
              <a:t>Каква е структурата на болничния сектор сега?</a:t>
            </a:r>
            <a:endParaRPr lang="bg-BG" b="1" dirty="0"/>
          </a:p>
        </p:txBody>
      </p:sp>
      <p:pic>
        <p:nvPicPr>
          <p:cNvPr id="5" name="Picture 4"/>
          <p:cNvPicPr>
            <a:picLocks noChangeAspect="1"/>
          </p:cNvPicPr>
          <p:nvPr/>
        </p:nvPicPr>
        <p:blipFill>
          <a:blip r:embed="rId2"/>
          <a:stretch>
            <a:fillRect/>
          </a:stretch>
        </p:blipFill>
        <p:spPr>
          <a:xfrm>
            <a:off x="4156522" y="3624798"/>
            <a:ext cx="3028950" cy="1514475"/>
          </a:xfrm>
          <a:prstGeom prst="rect">
            <a:avLst/>
          </a:prstGeom>
        </p:spPr>
      </p:pic>
    </p:spTree>
    <p:extLst>
      <p:ext uri="{BB962C8B-B14F-4D97-AF65-F5344CB8AC3E}">
        <p14:creationId xmlns:p14="http://schemas.microsoft.com/office/powerpoint/2010/main" val="391646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
            </a:r>
            <a:br>
              <a:rPr lang="bg-BG" dirty="0" smtClean="0"/>
            </a:br>
            <a:endParaRPr lang="bg-BG" dirty="0"/>
          </a:p>
        </p:txBody>
      </p:sp>
      <p:sp>
        <p:nvSpPr>
          <p:cNvPr id="3" name="Content Placeholder 2"/>
          <p:cNvSpPr>
            <a:spLocks noGrp="1"/>
          </p:cNvSpPr>
          <p:nvPr>
            <p:ph sz="half" idx="1"/>
          </p:nvPr>
        </p:nvSpPr>
        <p:spPr>
          <a:xfrm>
            <a:off x="489856" y="443136"/>
            <a:ext cx="5181600" cy="4351338"/>
          </a:xfrm>
        </p:spPr>
        <p:txBody>
          <a:bodyPr>
            <a:normAutofit/>
          </a:bodyPr>
          <a:lstStyle/>
          <a:p>
            <a:pPr marL="0" indent="0" algn="just">
              <a:buNone/>
            </a:pPr>
            <a:r>
              <a:rPr lang="bg-BG" sz="2000" dirty="0" smtClean="0"/>
              <a:t>Общият брой болници в България е 338 (4,6 </a:t>
            </a:r>
            <a:r>
              <a:rPr lang="bg-BG" sz="2000" dirty="0"/>
              <a:t>болници на 100 000 жители при 2,7 болници на 100 000  жители средно за ЕС). </a:t>
            </a:r>
            <a:endParaRPr lang="bg-BG" sz="2000" dirty="0" smtClean="0"/>
          </a:p>
          <a:p>
            <a:pPr algn="just"/>
            <a:r>
              <a:rPr lang="bg-BG" sz="2000" dirty="0" smtClean="0"/>
              <a:t>Многопрофилните болници са едва 51% от всички болнични заведения;</a:t>
            </a:r>
          </a:p>
          <a:p>
            <a:pPr algn="just"/>
            <a:r>
              <a:rPr lang="bg-BG" sz="2000" dirty="0" smtClean="0"/>
              <a:t>Специализираните болници са с ограничен предмет на дейност, фокусиран върху определена група заболявания и/или епизод от лечението.</a:t>
            </a:r>
          </a:p>
          <a:p>
            <a:pPr marL="0" indent="0">
              <a:buNone/>
            </a:pPr>
            <a:endParaRPr lang="bg-BG"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993673581"/>
              </p:ext>
            </p:extLst>
          </p:nvPr>
        </p:nvGraphicFramePr>
        <p:xfrm>
          <a:off x="0" y="0"/>
          <a:ext cx="12083141" cy="3537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2992444640"/>
              </p:ext>
            </p:extLst>
          </p:nvPr>
        </p:nvGraphicFramePr>
        <p:xfrm>
          <a:off x="76200" y="3516086"/>
          <a:ext cx="4833257" cy="322217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671456" y="4920343"/>
            <a:ext cx="6259287" cy="923330"/>
          </a:xfrm>
          <a:prstGeom prst="rect">
            <a:avLst/>
          </a:prstGeom>
          <a:noFill/>
        </p:spPr>
        <p:txBody>
          <a:bodyPr wrap="square" rtlCol="0">
            <a:spAutoFit/>
          </a:bodyPr>
          <a:lstStyle/>
          <a:p>
            <a:r>
              <a:rPr lang="bg-BG" dirty="0"/>
              <a:t>Независимо от своята форма на собственост всички лечебни заведения се финансират основно чрез публични средства от НЗОК.</a:t>
            </a:r>
          </a:p>
        </p:txBody>
      </p:sp>
    </p:spTree>
    <p:extLst>
      <p:ext uri="{BB962C8B-B14F-4D97-AF65-F5344CB8AC3E}">
        <p14:creationId xmlns:p14="http://schemas.microsoft.com/office/powerpoint/2010/main" val="42560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12" dur="5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17" dur="5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graphicEl>
                                              <a:chart seriesIdx="-4" categoryIdx="2" bldStep="category"/>
                                            </p:graphicEl>
                                          </p:spTgt>
                                        </p:tgtEl>
                                        <p:attrNameLst>
                                          <p:attrName>style.visibility</p:attrName>
                                        </p:attrNameLst>
                                      </p:cBhvr>
                                      <p:to>
                                        <p:strVal val="visible"/>
                                      </p:to>
                                    </p:set>
                                    <p:anim calcmode="lin" valueType="num">
                                      <p:cBhvr additive="base">
                                        <p:cTn id="22" dur="50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graphicEl>
                                              <a:chart seriesIdx="-4" categoryIdx="3" bldStep="category"/>
                                            </p:graphicEl>
                                          </p:spTgt>
                                        </p:tgtEl>
                                        <p:attrNameLst>
                                          <p:attrName>style.visibility</p:attrName>
                                        </p:attrNameLst>
                                      </p:cBhvr>
                                      <p:to>
                                        <p:strVal val="visible"/>
                                      </p:to>
                                    </p:set>
                                    <p:anim calcmode="lin" valueType="num">
                                      <p:cBhvr additive="base">
                                        <p:cTn id="27" dur="50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graphicEl>
                                              <a:chart seriesIdx="-4" categoryIdx="4" bldStep="category"/>
                                            </p:graphicEl>
                                          </p:spTgt>
                                        </p:tgtEl>
                                        <p:attrNameLst>
                                          <p:attrName>style.visibility</p:attrName>
                                        </p:attrNameLst>
                                      </p:cBhvr>
                                      <p:to>
                                        <p:strVal val="visible"/>
                                      </p:to>
                                    </p:set>
                                    <p:anim calcmode="lin" valueType="num">
                                      <p:cBhvr additive="base">
                                        <p:cTn id="32" dur="50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
                                            <p:graphicEl>
                                              <a:chart seriesIdx="-4" categoryIdx="5" bldStep="category"/>
                                            </p:graphicEl>
                                          </p:spTgt>
                                        </p:tgtEl>
                                        <p:attrNameLst>
                                          <p:attrName>style.visibility</p:attrName>
                                        </p:attrNameLst>
                                      </p:cBhvr>
                                      <p:to>
                                        <p:strVal val="visible"/>
                                      </p:to>
                                    </p:set>
                                    <p:anim calcmode="lin" valueType="num">
                                      <p:cBhvr additive="base">
                                        <p:cTn id="37" dur="50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7">
                                            <p:graphicEl>
                                              <a:chart seriesIdx="-4" categoryIdx="6" bldStep="category"/>
                                            </p:graphicEl>
                                          </p:spTgt>
                                        </p:tgtEl>
                                        <p:attrNameLst>
                                          <p:attrName>style.visibility</p:attrName>
                                        </p:attrNameLst>
                                      </p:cBhvr>
                                      <p:to>
                                        <p:strVal val="visible"/>
                                      </p:to>
                                    </p:set>
                                    <p:anim calcmode="lin" valueType="num">
                                      <p:cBhvr additive="base">
                                        <p:cTn id="42" dur="500" fill="hold"/>
                                        <p:tgtEl>
                                          <p:spTgt spid="7">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graphicEl>
                                              <a:chart seriesIdx="-4" categoryIdx="6" bldStep="category"/>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7">
                                            <p:graphicEl>
                                              <a:chart seriesIdx="-4" categoryIdx="7" bldStep="category"/>
                                            </p:graphicEl>
                                          </p:spTgt>
                                        </p:tgtEl>
                                        <p:attrNameLst>
                                          <p:attrName>style.visibility</p:attrName>
                                        </p:attrNameLst>
                                      </p:cBhvr>
                                      <p:to>
                                        <p:strVal val="visible"/>
                                      </p:to>
                                    </p:set>
                                    <p:anim calcmode="lin" valueType="num">
                                      <p:cBhvr additive="base">
                                        <p:cTn id="47" dur="500" fill="hold"/>
                                        <p:tgtEl>
                                          <p:spTgt spid="7">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graphicEl>
                                              <a:chart seriesIdx="-4" categoryIdx="7"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 calcmode="lin" valueType="num">
                                      <p:cBhvr additive="base">
                                        <p:cTn id="5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685989101"/>
              </p:ext>
            </p:extLst>
          </p:nvPr>
        </p:nvGraphicFramePr>
        <p:xfrm>
          <a:off x="539552" y="413657"/>
          <a:ext cx="11119048" cy="6117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365125"/>
            <a:ext cx="10515600" cy="396875"/>
          </a:xfrm>
        </p:spPr>
        <p:txBody>
          <a:bodyPr>
            <a:noAutofit/>
          </a:bodyPr>
          <a:lstStyle/>
          <a:p>
            <a:r>
              <a:rPr lang="bg-BG" sz="2800" b="1" dirty="0" smtClean="0"/>
              <a:t>Общ брой болнични легла </a:t>
            </a:r>
            <a:endParaRPr lang="bg-BG" sz="2800" b="1" dirty="0"/>
          </a:p>
        </p:txBody>
      </p:sp>
    </p:spTree>
    <p:extLst>
      <p:ext uri="{BB962C8B-B14F-4D97-AF65-F5344CB8AC3E}">
        <p14:creationId xmlns:p14="http://schemas.microsoft.com/office/powerpoint/2010/main" val="192997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7" dur="5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cBhvr additive="base">
                                        <p:cTn id="13" dur="5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graphicEl>
                                              <a:chart seriesIdx="1" categoryIdx="-4" bldStep="series"/>
                                            </p:graphicEl>
                                          </p:spTgt>
                                        </p:tgtEl>
                                        <p:attrNameLst>
                                          <p:attrName>style.visibility</p:attrName>
                                        </p:attrNameLst>
                                      </p:cBhvr>
                                      <p:to>
                                        <p:strVal val="visible"/>
                                      </p:to>
                                    </p:set>
                                    <p:anim calcmode="lin" valueType="num">
                                      <p:cBhvr additive="base">
                                        <p:cTn id="19" dur="5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graphicEl>
                                              <a:chart seriesIdx="2" categoryIdx="-4" bldStep="series"/>
                                            </p:graphicEl>
                                          </p:spTgt>
                                        </p:tgtEl>
                                        <p:attrNameLst>
                                          <p:attrName>style.visibility</p:attrName>
                                        </p:attrNameLst>
                                      </p:cBhvr>
                                      <p:to>
                                        <p:strVal val="visible"/>
                                      </p:to>
                                    </p:set>
                                    <p:anim calcmode="lin" valueType="num">
                                      <p:cBhvr additive="base">
                                        <p:cTn id="25" dur="500" fill="hold"/>
                                        <p:tgtEl>
                                          <p:spTgt spid="3">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158400755"/>
              </p:ext>
            </p:extLst>
          </p:nvPr>
        </p:nvGraphicFramePr>
        <p:xfrm>
          <a:off x="349199" y="348343"/>
          <a:ext cx="11614201" cy="6248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2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3" dur="5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9" dur="500" fill="hold"/>
                                        <p:tgtEl>
                                          <p:spTgt spid="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bg-BG" dirty="0"/>
              <a:t/>
            </a:r>
            <a:br>
              <a:rPr lang="bg-BG" dirty="0"/>
            </a:br>
            <a:endParaRPr lang="bg-BG" dirty="0"/>
          </a:p>
        </p:txBody>
      </p:sp>
      <p:pic>
        <p:nvPicPr>
          <p:cNvPr id="8" name="Content Placeholder 3"/>
          <p:cNvPicPr>
            <a:picLocks noGrp="1"/>
          </p:cNvPicPr>
          <p:nvPr>
            <p:ph idx="1"/>
          </p:nvPr>
        </p:nvPicPr>
        <p:blipFill>
          <a:blip r:embed="rId2"/>
          <a:stretch>
            <a:fillRect/>
          </a:stretch>
        </p:blipFill>
        <p:spPr>
          <a:xfrm>
            <a:off x="5104609" y="557472"/>
            <a:ext cx="6358845" cy="4724400"/>
          </a:xfrm>
          <a:prstGeom prst="rect">
            <a:avLst/>
          </a:prstGeom>
        </p:spPr>
      </p:pic>
      <p:sp>
        <p:nvSpPr>
          <p:cNvPr id="5" name="Text Placeholder 4"/>
          <p:cNvSpPr>
            <a:spLocks noGrp="1"/>
          </p:cNvSpPr>
          <p:nvPr>
            <p:ph type="body" sz="half" idx="2"/>
          </p:nvPr>
        </p:nvSpPr>
        <p:spPr>
          <a:xfrm>
            <a:off x="839788" y="642257"/>
            <a:ext cx="3932237" cy="4669972"/>
          </a:xfrm>
        </p:spPr>
        <p:txBody>
          <a:bodyPr>
            <a:noAutofit/>
          </a:bodyPr>
          <a:lstStyle/>
          <a:p>
            <a:pPr algn="just"/>
            <a:r>
              <a:rPr lang="bg-BG" sz="1800" b="1" dirty="0" smtClean="0"/>
              <a:t>Според анализ на СБ болничната система е силно фрагментирана, като</a:t>
            </a:r>
            <a:r>
              <a:rPr lang="bg-BG" sz="1800" dirty="0"/>
              <a:t> </a:t>
            </a:r>
            <a:r>
              <a:rPr lang="bg-BG" sz="1800" dirty="0" smtClean="0"/>
              <a:t>много </a:t>
            </a:r>
            <a:r>
              <a:rPr lang="bg-BG" sz="1800" dirty="0"/>
              <a:t>болници имат много малко пациенти, което е силно неефективно. </a:t>
            </a:r>
            <a:endParaRPr lang="bg-BG" sz="1800" dirty="0" smtClean="0"/>
          </a:p>
          <a:p>
            <a:pPr algn="just"/>
            <a:r>
              <a:rPr lang="bg-BG" sz="1800" dirty="0" smtClean="0"/>
              <a:t>Анализът </a:t>
            </a:r>
            <a:r>
              <a:rPr lang="bg-BG" sz="1800" dirty="0"/>
              <a:t>подрежда </a:t>
            </a:r>
            <a:r>
              <a:rPr lang="bg-BG" sz="1800" dirty="0" smtClean="0"/>
              <a:t>275 болнични </a:t>
            </a:r>
            <a:r>
              <a:rPr lang="bg-BG" sz="1800" dirty="0"/>
              <a:t>заведения </a:t>
            </a:r>
            <a:r>
              <a:rPr lang="bg-BG" sz="1800" dirty="0" smtClean="0"/>
              <a:t>с над 130 легла по броя на изписваните пациенти.</a:t>
            </a:r>
            <a:r>
              <a:rPr lang="bg-BG" sz="1800" dirty="0"/>
              <a:t> </a:t>
            </a:r>
            <a:r>
              <a:rPr lang="bg-BG" sz="1800" dirty="0" smtClean="0"/>
              <a:t>Трите </a:t>
            </a:r>
            <a:r>
              <a:rPr lang="bg-BG" sz="1800" dirty="0"/>
              <a:t>най-натоварени болници изписват по над 95 пациента на ден, но 103 заведения в другия край на класацията заедно отчитат едва 5% от болничните престои, което означава, че </a:t>
            </a:r>
            <a:r>
              <a:rPr lang="bg-BG" sz="1800" b="1" dirty="0"/>
              <a:t>приблизително 1 на всеки 3 болници в България изписва максимум 5 пациента на ден</a:t>
            </a:r>
            <a:r>
              <a:rPr lang="bg-BG" sz="1800" dirty="0"/>
              <a:t>. </a:t>
            </a:r>
          </a:p>
        </p:txBody>
      </p:sp>
      <p:sp>
        <p:nvSpPr>
          <p:cNvPr id="10" name="Rectangle 9"/>
          <p:cNvSpPr/>
          <p:nvPr/>
        </p:nvSpPr>
        <p:spPr>
          <a:xfrm flipH="1">
            <a:off x="6390134" y="3799268"/>
            <a:ext cx="75060" cy="154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900" dirty="0" smtClean="0">
                <a:solidFill>
                  <a:schemeClr val="tx1"/>
                </a:solidFill>
                <a:latin typeface="+mj-lt"/>
              </a:rPr>
              <a:t>5</a:t>
            </a:r>
            <a:endParaRPr lang="bg-BG" sz="900" dirty="0">
              <a:solidFill>
                <a:schemeClr val="tx1"/>
              </a:solidFill>
              <a:latin typeface="+mj-lt"/>
            </a:endParaRPr>
          </a:p>
        </p:txBody>
      </p:sp>
      <p:sp>
        <p:nvSpPr>
          <p:cNvPr id="12" name="TextBox 11"/>
          <p:cNvSpPr txBox="1"/>
          <p:nvPr/>
        </p:nvSpPr>
        <p:spPr>
          <a:xfrm>
            <a:off x="839788" y="5225139"/>
            <a:ext cx="10623666" cy="1200329"/>
          </a:xfrm>
          <a:prstGeom prst="rect">
            <a:avLst/>
          </a:prstGeom>
          <a:noFill/>
        </p:spPr>
        <p:txBody>
          <a:bodyPr wrap="square" rtlCol="0">
            <a:spAutoFit/>
          </a:bodyPr>
          <a:lstStyle/>
          <a:p>
            <a:pPr algn="just"/>
            <a:r>
              <a:rPr lang="bg-BG" b="1" dirty="0"/>
              <a:t>Тази фрагментация и стремеж към специализация на дейностите води до невъзможност за добра координация в грижите за пациентите, до дублиране на ресурсите, пречи за реализация на икономии от мащаба и има ограничена възможност за инвестиции във високотехнологично медицинско оборудване.</a:t>
            </a:r>
          </a:p>
        </p:txBody>
      </p:sp>
    </p:spTree>
    <p:extLst>
      <p:ext uri="{BB962C8B-B14F-4D97-AF65-F5344CB8AC3E}">
        <p14:creationId xmlns:p14="http://schemas.microsoft.com/office/powerpoint/2010/main" val="31718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bg-BG" dirty="0" smtClean="0"/>
          </a:p>
          <a:p>
            <a:pPr marL="0" indent="0" algn="ctr">
              <a:buNone/>
            </a:pPr>
            <a:r>
              <a:rPr lang="bg-BG" b="1" dirty="0" smtClean="0"/>
              <a:t>Какво искаме да направим?</a:t>
            </a:r>
            <a:endParaRPr lang="bg-BG" b="1" dirty="0"/>
          </a:p>
        </p:txBody>
      </p:sp>
      <p:pic>
        <p:nvPicPr>
          <p:cNvPr id="4" name="Picture 3"/>
          <p:cNvPicPr>
            <a:picLocks noChangeAspect="1"/>
          </p:cNvPicPr>
          <p:nvPr/>
        </p:nvPicPr>
        <p:blipFill>
          <a:blip r:embed="rId2"/>
          <a:stretch>
            <a:fillRect/>
          </a:stretch>
        </p:blipFill>
        <p:spPr>
          <a:xfrm>
            <a:off x="5167312" y="3341731"/>
            <a:ext cx="1857375" cy="2466975"/>
          </a:xfrm>
          <a:prstGeom prst="rect">
            <a:avLst/>
          </a:prstGeom>
        </p:spPr>
      </p:pic>
    </p:spTree>
    <p:extLst>
      <p:ext uri="{BB962C8B-B14F-4D97-AF65-F5344CB8AC3E}">
        <p14:creationId xmlns:p14="http://schemas.microsoft.com/office/powerpoint/2010/main" val="5403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3561"/>
          </a:xfrm>
        </p:spPr>
        <p:txBody>
          <a:bodyPr>
            <a:normAutofit/>
          </a:bodyPr>
          <a:lstStyle/>
          <a:p>
            <a:r>
              <a:rPr lang="bg-BG" sz="2800" b="1" dirty="0" smtClean="0">
                <a:latin typeface="+mn-lt"/>
              </a:rPr>
              <a:t>1. Преструктуриране на болничния сектор на база на потребности</a:t>
            </a:r>
            <a:endParaRPr lang="bg-BG" sz="2800" dirty="0">
              <a:latin typeface="+mn-lt"/>
            </a:endParaRPr>
          </a:p>
        </p:txBody>
      </p:sp>
      <p:sp>
        <p:nvSpPr>
          <p:cNvPr id="3" name="Content Placeholder 2"/>
          <p:cNvSpPr>
            <a:spLocks noGrp="1"/>
          </p:cNvSpPr>
          <p:nvPr>
            <p:ph sz="half" idx="1"/>
          </p:nvPr>
        </p:nvSpPr>
        <p:spPr>
          <a:xfrm>
            <a:off x="598714" y="1600200"/>
            <a:ext cx="5127172" cy="4576763"/>
          </a:xfrm>
        </p:spPr>
        <p:txBody>
          <a:bodyPr>
            <a:normAutofit fontScale="92500" lnSpcReduction="20000"/>
          </a:bodyPr>
          <a:lstStyle/>
          <a:p>
            <a:pPr marL="0" indent="0" algn="just">
              <a:buNone/>
            </a:pPr>
            <a:r>
              <a:rPr lang="bg-BG" sz="2200" b="1" dirty="0" smtClean="0"/>
              <a:t>Въвеждане на Национална здравна карта със задължителен характер</a:t>
            </a:r>
          </a:p>
          <a:p>
            <a:pPr marL="0" indent="0" algn="just">
              <a:buNone/>
            </a:pPr>
            <a:endParaRPr lang="bg-BG" sz="2000" dirty="0" smtClean="0"/>
          </a:p>
          <a:p>
            <a:pPr marL="0" indent="0" algn="just">
              <a:buNone/>
            </a:pPr>
            <a:endParaRPr lang="bg-BG" sz="2000" dirty="0" smtClean="0"/>
          </a:p>
          <a:p>
            <a:pPr algn="just"/>
            <a:endParaRPr lang="bg-BG" sz="2000" dirty="0"/>
          </a:p>
        </p:txBody>
      </p:sp>
      <p:sp>
        <p:nvSpPr>
          <p:cNvPr id="4" name="Content Placeholder 3"/>
          <p:cNvSpPr>
            <a:spLocks noGrp="1"/>
          </p:cNvSpPr>
          <p:nvPr>
            <p:ph sz="half" idx="2"/>
          </p:nvPr>
        </p:nvSpPr>
        <p:spPr>
          <a:xfrm>
            <a:off x="6172200" y="1600200"/>
            <a:ext cx="5181600" cy="4576763"/>
          </a:xfrm>
        </p:spPr>
        <p:txBody>
          <a:bodyPr>
            <a:normAutofit fontScale="92500" lnSpcReduction="20000"/>
          </a:bodyPr>
          <a:lstStyle/>
          <a:p>
            <a:pPr marL="0" indent="0" algn="just">
              <a:buNone/>
            </a:pPr>
            <a:r>
              <a:rPr lang="bg-BG" sz="2200" dirty="0" smtClean="0"/>
              <a:t>Чрез НЗК се създава </a:t>
            </a:r>
            <a:r>
              <a:rPr lang="bg-BG" sz="2200" dirty="0"/>
              <a:t>ефективен механизъм </a:t>
            </a:r>
            <a:r>
              <a:rPr lang="bg-BG" sz="2200" dirty="0" smtClean="0"/>
              <a:t>за:</a:t>
            </a:r>
          </a:p>
          <a:p>
            <a:pPr algn="just"/>
            <a:r>
              <a:rPr lang="bg-BG" sz="2200" dirty="0" smtClean="0"/>
              <a:t>регулиране </a:t>
            </a:r>
            <a:r>
              <a:rPr lang="bg-BG" sz="2200" dirty="0"/>
              <a:t>на </a:t>
            </a:r>
            <a:r>
              <a:rPr lang="bg-BG" sz="2200" dirty="0" smtClean="0"/>
              <a:t>вида и броя на болниците и болничните легла на </a:t>
            </a:r>
            <a:r>
              <a:rPr lang="bg-BG" sz="2200" dirty="0"/>
              <a:t>областно, регионално и </a:t>
            </a:r>
            <a:r>
              <a:rPr lang="bg-BG" sz="2200" dirty="0" smtClean="0"/>
              <a:t>национално ниво;</a:t>
            </a:r>
          </a:p>
          <a:p>
            <a:pPr algn="just"/>
            <a:r>
              <a:rPr lang="bg-BG" sz="2200" dirty="0"/>
              <a:t>планиране на публичните и частни инвестиции в системата на здравеопазване на база на обективни потребности</a:t>
            </a:r>
            <a:r>
              <a:rPr lang="bg-BG" sz="2200" dirty="0" smtClean="0"/>
              <a:t>;</a:t>
            </a:r>
          </a:p>
          <a:p>
            <a:pPr algn="just"/>
            <a:r>
              <a:rPr lang="bg-BG" sz="2200" dirty="0" smtClean="0"/>
              <a:t>селективен избор на болнични заведения, предоставящи услуги, заплащани с публични средства;</a:t>
            </a:r>
          </a:p>
          <a:p>
            <a:pPr algn="just"/>
            <a:r>
              <a:rPr lang="bg-BG" sz="2200" dirty="0" smtClean="0"/>
              <a:t> намаляване на фрагментацията на болничния сектор.</a:t>
            </a:r>
            <a:endParaRPr lang="bg-BG" sz="2200" dirty="0"/>
          </a:p>
          <a:p>
            <a:pPr algn="just"/>
            <a:r>
              <a:rPr lang="bg-BG" sz="2200" dirty="0"/>
              <a:t>о</a:t>
            </a:r>
            <a:r>
              <a:rPr lang="bg-BG" sz="2200" dirty="0" smtClean="0"/>
              <a:t>сигуряване на равномерен достъп до високотехнологични медицински дейности и апаратура.</a:t>
            </a:r>
            <a:endParaRPr lang="bg-BG" sz="2200" dirty="0"/>
          </a:p>
        </p:txBody>
      </p:sp>
      <p:pic>
        <p:nvPicPr>
          <p:cNvPr id="5" name="Picture 4"/>
          <p:cNvPicPr>
            <a:picLocks noChangeAspect="1"/>
          </p:cNvPicPr>
          <p:nvPr/>
        </p:nvPicPr>
        <p:blipFill>
          <a:blip r:embed="rId3"/>
          <a:stretch>
            <a:fillRect/>
          </a:stretch>
        </p:blipFill>
        <p:spPr>
          <a:xfrm>
            <a:off x="1077685" y="3037114"/>
            <a:ext cx="4299857" cy="2656115"/>
          </a:xfrm>
          <a:prstGeom prst="rect">
            <a:avLst/>
          </a:prstGeom>
        </p:spPr>
      </p:pic>
    </p:spTree>
    <p:extLst>
      <p:ext uri="{BB962C8B-B14F-4D97-AF65-F5344CB8AC3E}">
        <p14:creationId xmlns:p14="http://schemas.microsoft.com/office/powerpoint/2010/main" val="1709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a:latin typeface="+mn-lt"/>
              </a:rPr>
              <a:t>2</a:t>
            </a:r>
            <a:r>
              <a:rPr lang="bg-BG" sz="2800" b="1" dirty="0" smtClean="0">
                <a:latin typeface="+mn-lt"/>
              </a:rPr>
              <a:t>. Осигуряване на качество на болничните услуги</a:t>
            </a:r>
            <a:endParaRPr lang="bg-BG" sz="2800" dirty="0">
              <a:latin typeface="+mn-lt"/>
            </a:endParaRPr>
          </a:p>
        </p:txBody>
      </p:sp>
      <p:sp>
        <p:nvSpPr>
          <p:cNvPr id="4" name="Content Placeholder 3"/>
          <p:cNvSpPr>
            <a:spLocks noGrp="1"/>
          </p:cNvSpPr>
          <p:nvPr>
            <p:ph sz="half" idx="1"/>
          </p:nvPr>
        </p:nvSpPr>
        <p:spPr>
          <a:xfrm>
            <a:off x="838200" y="1455314"/>
            <a:ext cx="5181600" cy="5087000"/>
          </a:xfrm>
        </p:spPr>
        <p:txBody>
          <a:bodyPr>
            <a:normAutofit fontScale="70000" lnSpcReduction="20000"/>
          </a:bodyPr>
          <a:lstStyle/>
          <a:p>
            <a:pPr algn="just"/>
            <a:r>
              <a:rPr lang="bg-BG" dirty="0"/>
              <a:t>У</a:t>
            </a:r>
            <a:r>
              <a:rPr lang="bg-BG" dirty="0" smtClean="0"/>
              <a:t>съвършенстване на акредитацията на болниците като система за управление и оценка на качеството и условие за финансиране с публични средства;</a:t>
            </a:r>
          </a:p>
          <a:p>
            <a:pPr algn="just"/>
            <a:r>
              <a:rPr lang="bg-BG" dirty="0" smtClean="0"/>
              <a:t>Въвеждане на обективни индикатори за качество на медицинските дейности;</a:t>
            </a:r>
          </a:p>
          <a:p>
            <a:pPr algn="just"/>
            <a:r>
              <a:rPr lang="bg-BG" dirty="0" smtClean="0"/>
              <a:t>Обвързване на заплащането </a:t>
            </a:r>
            <a:r>
              <a:rPr lang="bg-BG" dirty="0"/>
              <a:t>на болниците </a:t>
            </a:r>
            <a:r>
              <a:rPr lang="bg-BG" dirty="0" smtClean="0"/>
              <a:t>с резултата от медицинските дейности, обективизиран чрез индикаторите за качество;</a:t>
            </a:r>
          </a:p>
          <a:p>
            <a:pPr algn="just"/>
            <a:r>
              <a:rPr lang="bg-BG" dirty="0" smtClean="0"/>
              <a:t>Изграждане на система за измерване на удовлетвореността на пациентите;</a:t>
            </a:r>
          </a:p>
          <a:p>
            <a:pPr algn="just"/>
            <a:r>
              <a:rPr lang="bg-BG" dirty="0" smtClean="0"/>
              <a:t>Повишаване на капацитета на медицинския одит;</a:t>
            </a:r>
          </a:p>
          <a:p>
            <a:pPr algn="just"/>
            <a:r>
              <a:rPr lang="bg-BG" dirty="0" smtClean="0"/>
              <a:t>Въвеждане на рейтингова система на болниците;</a:t>
            </a:r>
          </a:p>
          <a:p>
            <a:pPr algn="just"/>
            <a:r>
              <a:rPr lang="bg-BG" dirty="0" smtClean="0"/>
              <a:t>Развитие на капацитета за професионален контрол на качеството</a:t>
            </a:r>
            <a:r>
              <a:rPr lang="bg-BG" dirty="0"/>
              <a:t>.</a:t>
            </a:r>
            <a:endParaRPr lang="bg-BG" dirty="0" smtClean="0"/>
          </a:p>
          <a:p>
            <a:pPr marL="0" indent="0" algn="just">
              <a:buNone/>
            </a:pPr>
            <a:endParaRPr lang="ru-RU" dirty="0"/>
          </a:p>
        </p:txBody>
      </p:sp>
      <p:pic>
        <p:nvPicPr>
          <p:cNvPr id="6" name="Picture 5"/>
          <p:cNvPicPr>
            <a:picLocks noChangeAspect="1"/>
          </p:cNvPicPr>
          <p:nvPr/>
        </p:nvPicPr>
        <p:blipFill>
          <a:blip r:embed="rId2"/>
          <a:stretch>
            <a:fillRect/>
          </a:stretch>
        </p:blipFill>
        <p:spPr>
          <a:xfrm>
            <a:off x="6814457" y="1825625"/>
            <a:ext cx="4256314" cy="3628118"/>
          </a:xfrm>
          <a:prstGeom prst="rect">
            <a:avLst/>
          </a:prstGeom>
        </p:spPr>
      </p:pic>
    </p:spTree>
    <p:extLst>
      <p:ext uri="{BB962C8B-B14F-4D97-AF65-F5344CB8AC3E}">
        <p14:creationId xmlns:p14="http://schemas.microsoft.com/office/powerpoint/2010/main" val="17220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4961"/>
          </a:xfrm>
        </p:spPr>
        <p:txBody>
          <a:bodyPr>
            <a:normAutofit/>
          </a:bodyPr>
          <a:lstStyle/>
          <a:p>
            <a:r>
              <a:rPr lang="bg-BG" sz="2800" b="1" dirty="0">
                <a:latin typeface="+mn-lt"/>
              </a:rPr>
              <a:t>3</a:t>
            </a:r>
            <a:r>
              <a:rPr lang="bg-BG" sz="2800" b="1" dirty="0" smtClean="0">
                <a:latin typeface="+mn-lt"/>
              </a:rPr>
              <a:t>. Адаптиране на болниците спрямо </a:t>
            </a:r>
            <a:r>
              <a:rPr lang="bg-BG" sz="2800" b="1" dirty="0">
                <a:latin typeface="+mn-lt"/>
              </a:rPr>
              <a:t>нуждите на </a:t>
            </a:r>
            <a:r>
              <a:rPr lang="bg-BG" sz="2800" b="1" dirty="0" smtClean="0">
                <a:latin typeface="+mn-lt"/>
              </a:rPr>
              <a:t>пациента.</a:t>
            </a:r>
            <a:r>
              <a:rPr lang="bg-BG" sz="2800" dirty="0" smtClean="0">
                <a:latin typeface="+mn-lt"/>
              </a:rPr>
              <a:t> </a:t>
            </a:r>
            <a:endParaRPr lang="bg-BG" sz="2800" dirty="0">
              <a:latin typeface="+mn-lt"/>
            </a:endParaRPr>
          </a:p>
        </p:txBody>
      </p:sp>
      <p:sp>
        <p:nvSpPr>
          <p:cNvPr id="3" name="Content Placeholder 2"/>
          <p:cNvSpPr>
            <a:spLocks noGrp="1"/>
          </p:cNvSpPr>
          <p:nvPr>
            <p:ph sz="half" idx="1"/>
          </p:nvPr>
        </p:nvSpPr>
        <p:spPr>
          <a:xfrm>
            <a:off x="838200" y="1094704"/>
            <a:ext cx="5627914" cy="5666704"/>
          </a:xfrm>
        </p:spPr>
        <p:txBody>
          <a:bodyPr>
            <a:noAutofit/>
          </a:bodyPr>
          <a:lstStyle/>
          <a:p>
            <a:pPr marL="0" indent="0" algn="just">
              <a:buNone/>
            </a:pPr>
            <a:r>
              <a:rPr lang="bg-BG" sz="2000" dirty="0" smtClean="0"/>
              <a:t>Създаване на условия </a:t>
            </a:r>
            <a:r>
              <a:rPr lang="bg-BG" sz="2000" dirty="0"/>
              <a:t>з</a:t>
            </a:r>
            <a:r>
              <a:rPr lang="bg-BG" sz="2000" dirty="0" smtClean="0"/>
              <a:t>а:</a:t>
            </a:r>
          </a:p>
          <a:p>
            <a:pPr algn="just"/>
            <a:r>
              <a:rPr lang="bg-BG" sz="2000" dirty="0" smtClean="0"/>
              <a:t>Развитие на капацитета на болниците за предоставяне на комплексно медицинско обслужване - диагностика, комплексно лечение, рехабилитация и проследяване. </a:t>
            </a:r>
          </a:p>
          <a:p>
            <a:pPr algn="just"/>
            <a:r>
              <a:rPr lang="bg-BG" sz="2000" dirty="0" smtClean="0"/>
              <a:t>Развитие на </a:t>
            </a:r>
            <a:r>
              <a:rPr lang="bg-BG" sz="2000" dirty="0"/>
              <a:t>мрежи от различни болници – общински, областни, университетски, гарантиращи </a:t>
            </a:r>
            <a:r>
              <a:rPr lang="bg-BG" sz="2000" dirty="0" smtClean="0"/>
              <a:t>„пътя на пациента“ и комплексното му обслужване.</a:t>
            </a:r>
            <a:endParaRPr lang="bg-BG" sz="2000" dirty="0"/>
          </a:p>
          <a:p>
            <a:pPr algn="just"/>
            <a:r>
              <a:rPr lang="bg-BG" sz="2000" dirty="0" smtClean="0"/>
              <a:t>Концентриране на грижите за пациенти с определени социално-значими и редки заболявания в </a:t>
            </a:r>
            <a:r>
              <a:rPr lang="bg-BG" sz="2000" dirty="0"/>
              <a:t>рамките на една или повече </a:t>
            </a:r>
            <a:r>
              <a:rPr lang="bg-BG" sz="2000" dirty="0" smtClean="0"/>
              <a:t>мрежи, в които болниците </a:t>
            </a:r>
            <a:r>
              <a:rPr lang="bg-BG" sz="2000" dirty="0"/>
              <a:t>имат споразумения за разделение на услугите. </a:t>
            </a:r>
          </a:p>
          <a:p>
            <a:pPr algn="just"/>
            <a:r>
              <a:rPr lang="bg-BG" sz="2000" dirty="0" smtClean="0"/>
              <a:t>Използване на високи медицински технологии на </a:t>
            </a:r>
            <a:r>
              <a:rPr lang="bg-BG" sz="2000" dirty="0"/>
              <a:t>ниво мрежа. </a:t>
            </a:r>
            <a:endParaRPr lang="bg-BG" sz="2000" dirty="0" smtClean="0"/>
          </a:p>
          <a:p>
            <a:pPr algn="just"/>
            <a:r>
              <a:rPr lang="bg-BG" sz="2000" dirty="0"/>
              <a:t>Интегриране в болничните мрежи и на здравно-социални грижи. </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106837289"/>
              </p:ext>
            </p:extLst>
          </p:nvPr>
        </p:nvGraphicFramePr>
        <p:xfrm>
          <a:off x="6585857" y="1645320"/>
          <a:ext cx="4974771" cy="4755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a:off x="9563557" y="4963886"/>
            <a:ext cx="228602" cy="2612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400705" y="4963886"/>
            <a:ext cx="190500" cy="3048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9968248" y="3822078"/>
            <a:ext cx="405991" cy="1364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067800" y="2915328"/>
            <a:ext cx="0" cy="4265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802143" y="3822078"/>
            <a:ext cx="375942" cy="1364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 y="2215166"/>
            <a:ext cx="5627914" cy="1815882"/>
          </a:xfrm>
          <a:prstGeom prst="rect">
            <a:avLst/>
          </a:prstGeom>
          <a:noFill/>
        </p:spPr>
        <p:txBody>
          <a:bodyPr wrap="square" rtlCol="0">
            <a:spAutoFit/>
          </a:bodyPr>
          <a:lstStyle/>
          <a:p>
            <a:pPr algn="just"/>
            <a:r>
              <a:rPr lang="bg-BG" sz="2800" b="1" dirty="0"/>
              <a:t>Целта е в рамките на една болница или болнична мрежа пациентът да получи най-добрите и подходящи грижи. </a:t>
            </a:r>
          </a:p>
        </p:txBody>
      </p:sp>
    </p:spTree>
    <p:extLst>
      <p:ext uri="{BB962C8B-B14F-4D97-AF65-F5344CB8AC3E}">
        <p14:creationId xmlns:p14="http://schemas.microsoft.com/office/powerpoint/2010/main" val="23688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5" end="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smtClean="0">
                <a:latin typeface="+mn-lt"/>
              </a:rPr>
              <a:t>Здравно-демографска среда</a:t>
            </a:r>
            <a:endParaRPr lang="bg-BG" sz="2800" b="1" dirty="0">
              <a:latin typeface="+mn-lt"/>
            </a:endParaRPr>
          </a:p>
        </p:txBody>
      </p:sp>
      <p:sp>
        <p:nvSpPr>
          <p:cNvPr id="3" name="Content Placeholder 2"/>
          <p:cNvSpPr>
            <a:spLocks noGrp="1"/>
          </p:cNvSpPr>
          <p:nvPr>
            <p:ph sz="half" idx="2"/>
          </p:nvPr>
        </p:nvSpPr>
        <p:spPr>
          <a:xfrm>
            <a:off x="1058225" y="1690688"/>
            <a:ext cx="4679269" cy="4371749"/>
          </a:xfrm>
        </p:spPr>
        <p:txBody>
          <a:bodyPr/>
          <a:lstStyle/>
          <a:p>
            <a:pPr marL="0" indent="0" algn="just">
              <a:buNone/>
            </a:pPr>
            <a:r>
              <a:rPr lang="bg-BG" sz="2400" dirty="0" smtClean="0"/>
              <a:t>България е на първо място по неблагоприятни основни здравно-демографски показатели от всички държави-членки на Европейския съюз.</a:t>
            </a:r>
            <a:endParaRPr lang="en-US" sz="2400" dirty="0" smtClean="0"/>
          </a:p>
          <a:p>
            <a:pPr marL="0" indent="0" algn="just">
              <a:buNone/>
            </a:pPr>
            <a:endParaRPr lang="en-US" dirty="0" smtClean="0"/>
          </a:p>
          <a:p>
            <a:pPr marL="0" indent="0" algn="just">
              <a:buNone/>
            </a:pPr>
            <a:endParaRPr lang="bg-BG" dirty="0" smtClean="0"/>
          </a:p>
          <a:p>
            <a:pPr marL="0" indent="0" algn="just">
              <a:buNone/>
            </a:pPr>
            <a:endParaRPr lang="bg-BG" dirty="0" smtClean="0"/>
          </a:p>
          <a:p>
            <a:pPr marL="0" indent="0" algn="just">
              <a:buNone/>
            </a:pPr>
            <a:endParaRPr lang="bg-BG" dirty="0"/>
          </a:p>
        </p:txBody>
      </p:sp>
      <p:sp>
        <p:nvSpPr>
          <p:cNvPr id="8" name="Content Placeholder 7"/>
          <p:cNvSpPr>
            <a:spLocks noGrp="1"/>
          </p:cNvSpPr>
          <p:nvPr>
            <p:ph sz="quarter" idx="4"/>
          </p:nvPr>
        </p:nvSpPr>
        <p:spPr>
          <a:xfrm>
            <a:off x="6172200" y="1817914"/>
            <a:ext cx="5638800" cy="4371749"/>
          </a:xfrm>
        </p:spPr>
        <p:txBody>
          <a:bodyPr>
            <a:normAutofit fontScale="92500" lnSpcReduction="10000"/>
          </a:bodyPr>
          <a:lstStyle/>
          <a:p>
            <a:r>
              <a:rPr lang="bg-BG" dirty="0" smtClean="0"/>
              <a:t>Висока </a:t>
            </a:r>
            <a:r>
              <a:rPr lang="bg-BG" dirty="0"/>
              <a:t>обща и преждевремена </a:t>
            </a:r>
            <a:r>
              <a:rPr lang="bg-BG" dirty="0" smtClean="0"/>
              <a:t>смъртност;</a:t>
            </a:r>
          </a:p>
          <a:p>
            <a:r>
              <a:rPr lang="bg-BG" dirty="0" smtClean="0"/>
              <a:t>Висока </a:t>
            </a:r>
            <a:r>
              <a:rPr lang="bg-BG" dirty="0"/>
              <a:t>детска </a:t>
            </a:r>
            <a:r>
              <a:rPr lang="bg-BG" dirty="0" smtClean="0"/>
              <a:t>смъртност;</a:t>
            </a:r>
          </a:p>
          <a:p>
            <a:r>
              <a:rPr lang="bg-BG" dirty="0" smtClean="0"/>
              <a:t>Ниска </a:t>
            </a:r>
            <a:r>
              <a:rPr lang="bg-BG" dirty="0"/>
              <a:t>продължителност на живота и на живота в добро </a:t>
            </a:r>
            <a:r>
              <a:rPr lang="bg-BG" dirty="0" smtClean="0"/>
              <a:t>здраве;</a:t>
            </a:r>
          </a:p>
          <a:p>
            <a:r>
              <a:rPr lang="bg-BG" dirty="0" smtClean="0"/>
              <a:t>Отрицателен </a:t>
            </a:r>
            <a:r>
              <a:rPr lang="bg-BG" dirty="0"/>
              <a:t>естествен </a:t>
            </a:r>
            <a:r>
              <a:rPr lang="bg-BG" dirty="0" smtClean="0"/>
              <a:t>прираст;</a:t>
            </a:r>
          </a:p>
          <a:p>
            <a:r>
              <a:rPr lang="bg-BG" dirty="0" smtClean="0"/>
              <a:t>Застаряване на населението;</a:t>
            </a:r>
            <a:endParaRPr lang="bg-BG" dirty="0"/>
          </a:p>
          <a:p>
            <a:r>
              <a:rPr lang="bg-BG" dirty="0" smtClean="0"/>
              <a:t>Висока заболеваемост </a:t>
            </a:r>
            <a:r>
              <a:rPr lang="bg-BG" dirty="0"/>
              <a:t>и </a:t>
            </a:r>
            <a:r>
              <a:rPr lang="bg-BG" dirty="0" smtClean="0"/>
              <a:t>болестност от хронични заболявания;</a:t>
            </a:r>
            <a:endParaRPr lang="bg-BG" dirty="0"/>
          </a:p>
          <a:p>
            <a:r>
              <a:rPr lang="bg-BG" dirty="0" smtClean="0"/>
              <a:t>Високи нива на временна и трайна неработоспособност;</a:t>
            </a:r>
            <a:endParaRPr lang="bg-BG" dirty="0"/>
          </a:p>
          <a:p>
            <a:endParaRPr lang="bg-BG" dirty="0"/>
          </a:p>
        </p:txBody>
      </p:sp>
      <p:pic>
        <p:nvPicPr>
          <p:cNvPr id="4" name="Picture 3"/>
          <p:cNvPicPr>
            <a:picLocks noChangeAspect="1"/>
          </p:cNvPicPr>
          <p:nvPr/>
        </p:nvPicPr>
        <p:blipFill>
          <a:blip r:embed="rId2" cstate="print"/>
          <a:stretch>
            <a:fillRect/>
          </a:stretch>
        </p:blipFill>
        <p:spPr>
          <a:xfrm>
            <a:off x="1308597" y="3661116"/>
            <a:ext cx="3744416" cy="2304256"/>
          </a:xfrm>
          <a:prstGeom prst="rect">
            <a:avLst/>
          </a:prstGeom>
        </p:spPr>
      </p:pic>
    </p:spTree>
    <p:extLst>
      <p:ext uri="{BB962C8B-B14F-4D97-AF65-F5344CB8AC3E}">
        <p14:creationId xmlns:p14="http://schemas.microsoft.com/office/powerpoint/2010/main" val="4608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bg-BG" b="1" dirty="0" smtClean="0"/>
          </a:p>
          <a:p>
            <a:pPr marL="0" indent="0" algn="ctr">
              <a:buNone/>
            </a:pPr>
            <a:r>
              <a:rPr lang="bg-BG" b="1" dirty="0" smtClean="0"/>
              <a:t>Как финансираме системата за болнична помощ?</a:t>
            </a:r>
            <a:endParaRPr lang="bg-BG" b="1" dirty="0"/>
          </a:p>
        </p:txBody>
      </p:sp>
      <p:pic>
        <p:nvPicPr>
          <p:cNvPr id="5" name="Picture 4"/>
          <p:cNvPicPr>
            <a:picLocks noChangeAspect="1"/>
          </p:cNvPicPr>
          <p:nvPr/>
        </p:nvPicPr>
        <p:blipFill>
          <a:blip r:embed="rId2"/>
          <a:stretch>
            <a:fillRect/>
          </a:stretch>
        </p:blipFill>
        <p:spPr>
          <a:xfrm>
            <a:off x="2286000" y="3197984"/>
            <a:ext cx="7620000" cy="2857500"/>
          </a:xfrm>
          <a:prstGeom prst="rect">
            <a:avLst/>
          </a:prstGeom>
        </p:spPr>
      </p:pic>
    </p:spTree>
    <p:extLst>
      <p:ext uri="{BB962C8B-B14F-4D97-AF65-F5344CB8AC3E}">
        <p14:creationId xmlns:p14="http://schemas.microsoft.com/office/powerpoint/2010/main" val="6549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95077328"/>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half" idx="2"/>
          </p:nvPr>
        </p:nvSpPr>
        <p:spPr>
          <a:xfrm>
            <a:off x="839788" y="957943"/>
            <a:ext cx="3932237" cy="4911045"/>
          </a:xfrm>
        </p:spPr>
        <p:txBody>
          <a:bodyPr>
            <a:normAutofit/>
          </a:bodyPr>
          <a:lstStyle/>
          <a:p>
            <a:pPr algn="just"/>
            <a:r>
              <a:rPr lang="bg-BG" sz="2000" dirty="0" smtClean="0"/>
              <a:t>Към </a:t>
            </a:r>
            <a:r>
              <a:rPr lang="bg-BG" sz="2000" dirty="0"/>
              <a:t>2014 </a:t>
            </a:r>
            <a:r>
              <a:rPr lang="bg-BG" sz="2000" dirty="0" smtClean="0"/>
              <a:t>за болнична </a:t>
            </a:r>
            <a:r>
              <a:rPr lang="bg-BG" sz="2000" dirty="0"/>
              <a:t>помощ са изплатени </a:t>
            </a:r>
            <a:r>
              <a:rPr lang="bg-BG" sz="2000" dirty="0" smtClean="0"/>
              <a:t>1,6 милиарда лв., което съставлява </a:t>
            </a:r>
            <a:r>
              <a:rPr lang="bg-BG" sz="2000" dirty="0"/>
              <a:t>55 </a:t>
            </a:r>
            <a:r>
              <a:rPr lang="bg-BG" sz="2000" dirty="0" smtClean="0"/>
              <a:t>%</a:t>
            </a:r>
            <a:r>
              <a:rPr lang="bg-BG" sz="2000" dirty="0"/>
              <a:t> от публичните средства </a:t>
            </a:r>
            <a:r>
              <a:rPr lang="bg-BG" sz="2000" dirty="0" smtClean="0"/>
              <a:t>на НЗОК.</a:t>
            </a:r>
            <a:endParaRPr lang="bg-BG" sz="2000" dirty="0"/>
          </a:p>
        </p:txBody>
      </p:sp>
    </p:spTree>
    <p:extLst>
      <p:ext uri="{BB962C8B-B14F-4D97-AF65-F5344CB8AC3E}">
        <p14:creationId xmlns:p14="http://schemas.microsoft.com/office/powerpoint/2010/main" val="32789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3"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9"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5"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641"/>
          </a:xfrm>
        </p:spPr>
        <p:txBody>
          <a:bodyPr>
            <a:normAutofit/>
          </a:bodyPr>
          <a:lstStyle/>
          <a:p>
            <a:r>
              <a:rPr lang="bg-BG" sz="2000" b="1" dirty="0" smtClean="0"/>
              <a:t>За периода 2009-2014 г. болничните разходи са се увеличили 1.63 пъти и се очаква да се удвоят до 2020 г.</a:t>
            </a:r>
            <a:endParaRPr lang="bg-BG" sz="2000" b="1"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212415701"/>
              </p:ext>
            </p:extLst>
          </p:nvPr>
        </p:nvGraphicFramePr>
        <p:xfrm>
          <a:off x="838200" y="1133341"/>
          <a:ext cx="10515600" cy="5043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9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2">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 calcmode="lin" valueType="num">
                                      <p:cBhvr additive="base">
                                        <p:cTn id="12" dur="500" fill="hold"/>
                                        <p:tgtEl>
                                          <p:spTgt spid="1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 calcmode="lin" valueType="num">
                                      <p:cBhvr additive="base">
                                        <p:cTn id="17" dur="500" fill="hold"/>
                                        <p:tgtEl>
                                          <p:spTgt spid="1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graphicEl>
                                              <a:chart seriesIdx="2" categoryIdx="-4" bldStep="series"/>
                                            </p:graphicEl>
                                          </p:spTgt>
                                        </p:tgtEl>
                                        <p:attrNameLst>
                                          <p:attrName>style.visibility</p:attrName>
                                        </p:attrNameLst>
                                      </p:cBhvr>
                                      <p:to>
                                        <p:strVal val="visible"/>
                                      </p:to>
                                    </p:set>
                                    <p:anim calcmode="lin" valueType="num">
                                      <p:cBhvr additive="base">
                                        <p:cTn id="22" dur="500" fill="hold"/>
                                        <p:tgtEl>
                                          <p:spTgt spid="12">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graphicEl>
                                              <a:chart seriesIdx="2" categoryIdx="-4" bldStep="series"/>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graphicEl>
                                              <a:chart seriesIdx="3" categoryIdx="-4" bldStep="series"/>
                                            </p:graphicEl>
                                          </p:spTgt>
                                        </p:tgtEl>
                                        <p:attrNameLst>
                                          <p:attrName>style.visibility</p:attrName>
                                        </p:attrNameLst>
                                      </p:cBhvr>
                                      <p:to>
                                        <p:strVal val="visible"/>
                                      </p:to>
                                    </p:set>
                                    <p:anim calcmode="lin" valueType="num">
                                      <p:cBhvr additive="base">
                                        <p:cTn id="27" dur="500" fill="hold"/>
                                        <p:tgtEl>
                                          <p:spTgt spid="12">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graphicEl>
                                              <a:chart seriesIdx="3" categoryIdx="-4" bldStep="series"/>
                                            </p:graphic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2">
                                            <p:graphicEl>
                                              <a:chart seriesIdx="4" categoryIdx="-4" bldStep="series"/>
                                            </p:graphicEl>
                                          </p:spTgt>
                                        </p:tgtEl>
                                        <p:attrNameLst>
                                          <p:attrName>style.visibility</p:attrName>
                                        </p:attrNameLst>
                                      </p:cBhvr>
                                      <p:to>
                                        <p:strVal val="visible"/>
                                      </p:to>
                                    </p:set>
                                    <p:anim calcmode="lin" valueType="num">
                                      <p:cBhvr additive="base">
                                        <p:cTn id="32" dur="500" fill="hold"/>
                                        <p:tgtEl>
                                          <p:spTgt spid="12">
                                            <p:graphicEl>
                                              <a:chart seriesIdx="4" categoryIdx="-4" bldStep="series"/>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graphicEl>
                                              <a:chart seriesIdx="4" categoryIdx="-4" bldStep="series"/>
                                            </p:graphic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graphicEl>
                                              <a:chart seriesIdx="5" categoryIdx="-4" bldStep="series"/>
                                            </p:graphicEl>
                                          </p:spTgt>
                                        </p:tgtEl>
                                        <p:attrNameLst>
                                          <p:attrName>style.visibility</p:attrName>
                                        </p:attrNameLst>
                                      </p:cBhvr>
                                      <p:to>
                                        <p:strVal val="visible"/>
                                      </p:to>
                                    </p:set>
                                    <p:anim calcmode="lin" valueType="num">
                                      <p:cBhvr additive="base">
                                        <p:cTn id="37" dur="500" fill="hold"/>
                                        <p:tgtEl>
                                          <p:spTgt spid="12">
                                            <p:graphicEl>
                                              <a:chart seriesIdx="5" categoryIdx="-4" bldStep="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graphicEl>
                                              <a:chart seriesIdx="5" categoryIdx="-4" bldStep="series"/>
                                            </p:graphic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2">
                                            <p:graphicEl>
                                              <a:chart seriesIdx="6" categoryIdx="-4" bldStep="series"/>
                                            </p:graphicEl>
                                          </p:spTgt>
                                        </p:tgtEl>
                                        <p:attrNameLst>
                                          <p:attrName>style.visibility</p:attrName>
                                        </p:attrNameLst>
                                      </p:cBhvr>
                                      <p:to>
                                        <p:strVal val="visible"/>
                                      </p:to>
                                    </p:set>
                                    <p:anim calcmode="lin" valueType="num">
                                      <p:cBhvr additive="base">
                                        <p:cTn id="42" dur="500" fill="hold"/>
                                        <p:tgtEl>
                                          <p:spTgt spid="12">
                                            <p:graphicEl>
                                              <a:chart seriesIdx="6" categoryIdx="-4" bldStep="series"/>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graphicEl>
                                              <a:chart seriesIdx="6" categoryIdx="-4" bldStep="series"/>
                                            </p:graphic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2">
                                            <p:graphicEl>
                                              <a:chart seriesIdx="7" categoryIdx="-4" bldStep="series"/>
                                            </p:graphicEl>
                                          </p:spTgt>
                                        </p:tgtEl>
                                        <p:attrNameLst>
                                          <p:attrName>style.visibility</p:attrName>
                                        </p:attrNameLst>
                                      </p:cBhvr>
                                      <p:to>
                                        <p:strVal val="visible"/>
                                      </p:to>
                                    </p:set>
                                    <p:anim calcmode="lin" valueType="num">
                                      <p:cBhvr additive="base">
                                        <p:cTn id="47" dur="500" fill="hold"/>
                                        <p:tgtEl>
                                          <p:spTgt spid="12">
                                            <p:graphicEl>
                                              <a:chart seriesIdx="7" categoryIdx="-4" bldStep="series"/>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graphicEl>
                                              <a:chart seriesIdx="7"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81410"/>
            <a:ext cx="10515600" cy="1006474"/>
          </a:xfrm>
        </p:spPr>
        <p:txBody>
          <a:bodyPr>
            <a:noAutofit/>
          </a:bodyPr>
          <a:lstStyle/>
          <a:p>
            <a:r>
              <a:rPr lang="bg-BG" sz="2000" dirty="0"/>
              <a:t>Имаме най-високо ниво на хоспитализации на 100 000 население от цяла </a:t>
            </a:r>
            <a:r>
              <a:rPr lang="bg-BG" sz="2000" dirty="0" smtClean="0"/>
              <a:t>Европа. </a:t>
            </a:r>
            <a:br>
              <a:rPr lang="bg-BG" sz="2000" dirty="0" smtClean="0"/>
            </a:br>
            <a:r>
              <a:rPr lang="bg-BG" sz="2000" dirty="0" smtClean="0"/>
              <a:t>В </a:t>
            </a:r>
            <a:r>
              <a:rPr lang="bg-BG" sz="2000" dirty="0"/>
              <a:t>периода 2000-2010 г. броят на хоспитализациите на глава от населението е скочил с 65%.</a:t>
            </a:r>
            <a:br>
              <a:rPr lang="bg-BG" sz="2000" dirty="0"/>
            </a:br>
            <a:r>
              <a:rPr lang="bg-BG" sz="2000" dirty="0"/>
              <a:t>През 2013 г</a:t>
            </a:r>
            <a:r>
              <a:rPr lang="bg-BG" sz="2000" dirty="0" smtClean="0"/>
              <a:t>. </a:t>
            </a:r>
            <a:r>
              <a:rPr lang="bg-BG" sz="2000" dirty="0"/>
              <a:t>1 от всеки 4-ма българи е бил </a:t>
            </a:r>
            <a:r>
              <a:rPr lang="bg-BG" sz="2000" dirty="0" smtClean="0"/>
              <a:t>1 е хоспитализиран</a:t>
            </a:r>
            <a:r>
              <a:rPr lang="bg-BG" sz="2000" dirty="0"/>
              <a:t>. </a:t>
            </a:r>
            <a:br>
              <a:rPr lang="bg-BG" sz="2000" dirty="0"/>
            </a:br>
            <a:endParaRPr lang="bg-BG" sz="2000" b="1" dirty="0"/>
          </a:p>
        </p:txBody>
      </p:sp>
      <p:graphicFrame>
        <p:nvGraphicFramePr>
          <p:cNvPr id="4" name="Chart 3"/>
          <p:cNvGraphicFramePr>
            <a:graphicFrameLocks/>
          </p:cNvGraphicFramePr>
          <p:nvPr>
            <p:extLst>
              <p:ext uri="{D42A27DB-BD31-4B8C-83A1-F6EECF244321}">
                <p14:modId xmlns:p14="http://schemas.microsoft.com/office/powerpoint/2010/main" val="2764003505"/>
              </p:ext>
            </p:extLst>
          </p:nvPr>
        </p:nvGraphicFramePr>
        <p:xfrm>
          <a:off x="539551" y="347730"/>
          <a:ext cx="10912219" cy="500988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38200" y="2200427"/>
            <a:ext cx="10515600" cy="978729"/>
          </a:xfrm>
          <a:prstGeom prst="rect">
            <a:avLst/>
          </a:prstGeom>
        </p:spPr>
        <p:txBody>
          <a:bodyPr wrap="square">
            <a:spAutoFit/>
          </a:bodyPr>
          <a:lstStyle/>
          <a:p>
            <a:pPr lvl="1" indent="-457200" algn="just">
              <a:lnSpc>
                <a:spcPct val="120000"/>
              </a:lnSpc>
              <a:spcBef>
                <a:spcPts val="600"/>
              </a:spcBef>
            </a:pPr>
            <a:r>
              <a:rPr lang="bg-BG" sz="2400" dirty="0" smtClean="0"/>
              <a:t>Финансирането е </a:t>
            </a:r>
            <a:r>
              <a:rPr lang="bg-BG" sz="2400" dirty="0"/>
              <a:t>силно фокусирано върху обема на услугите и </a:t>
            </a:r>
            <a:r>
              <a:rPr lang="bg-BG" sz="2400" dirty="0" smtClean="0"/>
              <a:t>създава стимули за нарастване на хоспитализациите.</a:t>
            </a:r>
            <a:endParaRPr lang="bg-BG" sz="2400" dirty="0"/>
          </a:p>
        </p:txBody>
      </p:sp>
    </p:spTree>
    <p:extLst>
      <p:ext uri="{BB962C8B-B14F-4D97-AF65-F5344CB8AC3E}">
        <p14:creationId xmlns:p14="http://schemas.microsoft.com/office/powerpoint/2010/main" val="365557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18" dur="500" fill="hold"/>
                                        <p:tgtEl>
                                          <p:spTgt spid="4">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4">
                                            <p:graphicEl>
                                              <a:chart seriesIdx="2" categoryIdx="-4" bldStep="series"/>
                                            </p:graphicEl>
                                          </p:spTgt>
                                        </p:tgtEl>
                                        <p:attrNameLst>
                                          <p:attrName>style.visibility</p:attrName>
                                        </p:attrNameLst>
                                      </p:cBhvr>
                                      <p:to>
                                        <p:strVal val="visible"/>
                                      </p:to>
                                    </p:set>
                                    <p:anim calcmode="lin" valueType="num">
                                      <p:cBhvr additive="base">
                                        <p:cTn id="23" dur="500" fill="hold"/>
                                        <p:tgtEl>
                                          <p:spTgt spid="4">
                                            <p:graphicEl>
                                              <a:chart seriesIdx="2"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graphicEl>
                                              <a:chart seriesIdx="2" categoryIdx="-4" bldStep="series"/>
                                            </p:graphic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4">
                                            <p:graphicEl>
                                              <a:chart seriesIdx="3" categoryIdx="-4" bldStep="series"/>
                                            </p:graphicEl>
                                          </p:spTgt>
                                        </p:tgtEl>
                                        <p:attrNameLst>
                                          <p:attrName>style.visibility</p:attrName>
                                        </p:attrNameLst>
                                      </p:cBhvr>
                                      <p:to>
                                        <p:strVal val="visible"/>
                                      </p:to>
                                    </p:set>
                                    <p:anim calcmode="lin" valueType="num">
                                      <p:cBhvr additive="base">
                                        <p:cTn id="28" dur="500" fill="hold"/>
                                        <p:tgtEl>
                                          <p:spTgt spid="4">
                                            <p:graphicEl>
                                              <a:chart seriesIdx="3"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
                                            <p:graphicEl>
                                              <a:chart seriesIdx="3" categoryIdx="-4" bldStep="series"/>
                                            </p:graphic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4">
                                            <p:graphicEl>
                                              <a:chart seriesIdx="4" categoryIdx="-4" bldStep="series"/>
                                            </p:graphicEl>
                                          </p:spTgt>
                                        </p:tgtEl>
                                        <p:attrNameLst>
                                          <p:attrName>style.visibility</p:attrName>
                                        </p:attrNameLst>
                                      </p:cBhvr>
                                      <p:to>
                                        <p:strVal val="visible"/>
                                      </p:to>
                                    </p:set>
                                    <p:anim calcmode="lin" valueType="num">
                                      <p:cBhvr additive="base">
                                        <p:cTn id="33" dur="500" fill="hold"/>
                                        <p:tgtEl>
                                          <p:spTgt spid="4">
                                            <p:graphicEl>
                                              <a:chart seriesIdx="4" categoryIdx="-4" bldStep="series"/>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graphicEl>
                                              <a:chart seriesIdx="4" categoryIdx="-4" bldStep="series"/>
                                            </p:graphicEl>
                                          </p:spTgt>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4">
                                            <p:graphicEl>
                                              <a:chart seriesIdx="5" categoryIdx="-4" bldStep="series"/>
                                            </p:graphicEl>
                                          </p:spTgt>
                                        </p:tgtEl>
                                        <p:attrNameLst>
                                          <p:attrName>style.visibility</p:attrName>
                                        </p:attrNameLst>
                                      </p:cBhvr>
                                      <p:to>
                                        <p:strVal val="visible"/>
                                      </p:to>
                                    </p:set>
                                    <p:anim calcmode="lin" valueType="num">
                                      <p:cBhvr additive="base">
                                        <p:cTn id="38" dur="500" fill="hold"/>
                                        <p:tgtEl>
                                          <p:spTgt spid="4">
                                            <p:graphicEl>
                                              <a:chart seriesIdx="5" categoryIdx="-4" bldStep="series"/>
                                            </p:graphic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
                                            <p:graphicEl>
                                              <a:chart seriesIdx="5" categoryIdx="-4" bldStep="series"/>
                                            </p:graphicEl>
                                          </p:spTgt>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4">
                                            <p:graphicEl>
                                              <a:chart seriesIdx="6" categoryIdx="-4" bldStep="series"/>
                                            </p:graphicEl>
                                          </p:spTgt>
                                        </p:tgtEl>
                                        <p:attrNameLst>
                                          <p:attrName>style.visibility</p:attrName>
                                        </p:attrNameLst>
                                      </p:cBhvr>
                                      <p:to>
                                        <p:strVal val="visible"/>
                                      </p:to>
                                    </p:set>
                                    <p:anim calcmode="lin" valueType="num">
                                      <p:cBhvr additive="base">
                                        <p:cTn id="43" dur="500" fill="hold"/>
                                        <p:tgtEl>
                                          <p:spTgt spid="4">
                                            <p:graphicEl>
                                              <a:chart seriesIdx="6" categoryIdx="-4" bldStep="series"/>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graphicEl>
                                              <a:chart seriesIdx="6" categoryIdx="-4" bldStep="series"/>
                                            </p:graphicEl>
                                          </p:spTgt>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4">
                                            <p:graphicEl>
                                              <a:chart seriesIdx="7" categoryIdx="-4" bldStep="series"/>
                                            </p:graphicEl>
                                          </p:spTgt>
                                        </p:tgtEl>
                                        <p:attrNameLst>
                                          <p:attrName>style.visibility</p:attrName>
                                        </p:attrNameLst>
                                      </p:cBhvr>
                                      <p:to>
                                        <p:strVal val="visible"/>
                                      </p:to>
                                    </p:set>
                                    <p:anim calcmode="lin" valueType="num">
                                      <p:cBhvr additive="base">
                                        <p:cTn id="48" dur="500" fill="hold"/>
                                        <p:tgtEl>
                                          <p:spTgt spid="4">
                                            <p:graphicEl>
                                              <a:chart seriesIdx="7" categoryIdx="-4" bldStep="series"/>
                                            </p:graphic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graphicEl>
                                              <a:chart seriesIdx="7" categoryIdx="-4" bldStep="series"/>
                                            </p:graphicEl>
                                          </p:spTgt>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8" fill="hold" grpId="0" nodeType="afterEffect">
                                  <p:stCondLst>
                                    <p:cond delay="0"/>
                                  </p:stCondLst>
                                  <p:childTnLst>
                                    <p:set>
                                      <p:cBhvr>
                                        <p:cTn id="52" dur="1" fill="hold">
                                          <p:stCondLst>
                                            <p:cond delay="0"/>
                                          </p:stCondLst>
                                        </p:cTn>
                                        <p:tgtEl>
                                          <p:spTgt spid="4">
                                            <p:graphicEl>
                                              <a:chart seriesIdx="8" categoryIdx="-4" bldStep="series"/>
                                            </p:graphicEl>
                                          </p:spTgt>
                                        </p:tgtEl>
                                        <p:attrNameLst>
                                          <p:attrName>style.visibility</p:attrName>
                                        </p:attrNameLst>
                                      </p:cBhvr>
                                      <p:to>
                                        <p:strVal val="visible"/>
                                      </p:to>
                                    </p:set>
                                    <p:anim calcmode="lin" valueType="num">
                                      <p:cBhvr additive="base">
                                        <p:cTn id="53" dur="500" fill="hold"/>
                                        <p:tgtEl>
                                          <p:spTgt spid="4">
                                            <p:graphicEl>
                                              <a:chart seriesIdx="8" categoryIdx="-4" bldStep="series"/>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
                                            <p:graphicEl>
                                              <a:chart seriesIdx="8" categoryIdx="-4" bldStep="series"/>
                                            </p:graphicEl>
                                          </p:spTgt>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4">
                                            <p:graphicEl>
                                              <a:chart seriesIdx="9" categoryIdx="-4" bldStep="series"/>
                                            </p:graphicEl>
                                          </p:spTgt>
                                        </p:tgtEl>
                                        <p:attrNameLst>
                                          <p:attrName>style.visibility</p:attrName>
                                        </p:attrNameLst>
                                      </p:cBhvr>
                                      <p:to>
                                        <p:strVal val="visible"/>
                                      </p:to>
                                    </p:set>
                                    <p:anim calcmode="lin" valueType="num">
                                      <p:cBhvr additive="base">
                                        <p:cTn id="58" dur="500" fill="hold"/>
                                        <p:tgtEl>
                                          <p:spTgt spid="4">
                                            <p:graphicEl>
                                              <a:chart seriesIdx="9" categoryIdx="-4" bldStep="series"/>
                                            </p:graphic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
                                            <p:graphicEl>
                                              <a:chart seriesIdx="9" categoryIdx="-4" bldStep="series"/>
                                            </p:graphic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8" fill="hold" grpId="0" nodeType="afterEffect">
                                  <p:stCondLst>
                                    <p:cond delay="0"/>
                                  </p:stCondLst>
                                  <p:childTnLst>
                                    <p:set>
                                      <p:cBhvr>
                                        <p:cTn id="62" dur="1" fill="hold">
                                          <p:stCondLst>
                                            <p:cond delay="0"/>
                                          </p:stCondLst>
                                        </p:cTn>
                                        <p:tgtEl>
                                          <p:spTgt spid="4">
                                            <p:graphicEl>
                                              <a:chart seriesIdx="10" categoryIdx="-4" bldStep="series"/>
                                            </p:graphicEl>
                                          </p:spTgt>
                                        </p:tgtEl>
                                        <p:attrNameLst>
                                          <p:attrName>style.visibility</p:attrName>
                                        </p:attrNameLst>
                                      </p:cBhvr>
                                      <p:to>
                                        <p:strVal val="visible"/>
                                      </p:to>
                                    </p:set>
                                    <p:anim calcmode="lin" valueType="num">
                                      <p:cBhvr additive="base">
                                        <p:cTn id="63" dur="500" fill="hold"/>
                                        <p:tgtEl>
                                          <p:spTgt spid="4">
                                            <p:graphicEl>
                                              <a:chart seriesIdx="1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
                                            <p:graphicEl>
                                              <a:chart seriesIdx="10" categoryIdx="-4" bldStep="series"/>
                                            </p:graphicEl>
                                          </p:spTgt>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4">
                                            <p:graphicEl>
                                              <a:chart seriesIdx="11" categoryIdx="-4" bldStep="series"/>
                                            </p:graphicEl>
                                          </p:spTgt>
                                        </p:tgtEl>
                                        <p:attrNameLst>
                                          <p:attrName>style.visibility</p:attrName>
                                        </p:attrNameLst>
                                      </p:cBhvr>
                                      <p:to>
                                        <p:strVal val="visible"/>
                                      </p:to>
                                    </p:set>
                                    <p:anim calcmode="lin" valueType="num">
                                      <p:cBhvr additive="base">
                                        <p:cTn id="68" dur="500" fill="hold"/>
                                        <p:tgtEl>
                                          <p:spTgt spid="4">
                                            <p:graphicEl>
                                              <a:chart seriesIdx="1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4">
                                            <p:graphicEl>
                                              <a:chart seriesIdx="11" categoryIdx="-4" bldStep="series"/>
                                            </p:graphicEl>
                                          </p:spTgt>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 presetClass="entr" presetSubtype="8" fill="hold" grpId="0" nodeType="afterEffect">
                                  <p:stCondLst>
                                    <p:cond delay="0"/>
                                  </p:stCondLst>
                                  <p:childTnLst>
                                    <p:set>
                                      <p:cBhvr>
                                        <p:cTn id="72" dur="1" fill="hold">
                                          <p:stCondLst>
                                            <p:cond delay="0"/>
                                          </p:stCondLst>
                                        </p:cTn>
                                        <p:tgtEl>
                                          <p:spTgt spid="4">
                                            <p:graphicEl>
                                              <a:chart seriesIdx="12" categoryIdx="-4" bldStep="series"/>
                                            </p:graphicEl>
                                          </p:spTgt>
                                        </p:tgtEl>
                                        <p:attrNameLst>
                                          <p:attrName>style.visibility</p:attrName>
                                        </p:attrNameLst>
                                      </p:cBhvr>
                                      <p:to>
                                        <p:strVal val="visible"/>
                                      </p:to>
                                    </p:set>
                                    <p:anim calcmode="lin" valueType="num">
                                      <p:cBhvr additive="base">
                                        <p:cTn id="73" dur="500" fill="hold"/>
                                        <p:tgtEl>
                                          <p:spTgt spid="4">
                                            <p:graphicEl>
                                              <a:chart seriesIdx="12" categoryIdx="-4" bldStep="series"/>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graphicEl>
                                              <a:chart seriesIdx="12" categoryIdx="-4" bldStep="series"/>
                                            </p:graphicEl>
                                          </p:spTgt>
                                        </p:tgtEl>
                                        <p:attrNameLst>
                                          <p:attrName>ppt_y</p:attrName>
                                        </p:attrNameLst>
                                      </p:cBhvr>
                                      <p:tavLst>
                                        <p:tav tm="0">
                                          <p:val>
                                            <p:strVal val="#ppt_y"/>
                                          </p:val>
                                        </p:tav>
                                        <p:tav tm="100000">
                                          <p:val>
                                            <p:strVal val="#ppt_y"/>
                                          </p:val>
                                        </p:tav>
                                      </p:tavLst>
                                    </p:anim>
                                  </p:childTnLst>
                                </p:cTn>
                              </p:par>
                            </p:childTnLst>
                          </p:cTn>
                        </p:par>
                        <p:par>
                          <p:cTn id="75" fill="hold">
                            <p:stCondLst>
                              <p:cond delay="6500"/>
                            </p:stCondLst>
                            <p:childTnLst>
                              <p:par>
                                <p:cTn id="76" presetID="2" presetClass="entr" presetSubtype="8" fill="hold" grpId="0" nodeType="afterEffect">
                                  <p:stCondLst>
                                    <p:cond delay="0"/>
                                  </p:stCondLst>
                                  <p:childTnLst>
                                    <p:set>
                                      <p:cBhvr>
                                        <p:cTn id="77" dur="1" fill="hold">
                                          <p:stCondLst>
                                            <p:cond delay="0"/>
                                          </p:stCondLst>
                                        </p:cTn>
                                        <p:tgtEl>
                                          <p:spTgt spid="4">
                                            <p:graphicEl>
                                              <a:chart seriesIdx="13" categoryIdx="-4" bldStep="series"/>
                                            </p:graphicEl>
                                          </p:spTgt>
                                        </p:tgtEl>
                                        <p:attrNameLst>
                                          <p:attrName>style.visibility</p:attrName>
                                        </p:attrNameLst>
                                      </p:cBhvr>
                                      <p:to>
                                        <p:strVal val="visible"/>
                                      </p:to>
                                    </p:set>
                                    <p:anim calcmode="lin" valueType="num">
                                      <p:cBhvr additive="base">
                                        <p:cTn id="78" dur="500" fill="hold"/>
                                        <p:tgtEl>
                                          <p:spTgt spid="4">
                                            <p:graphicEl>
                                              <a:chart seriesIdx="13" categoryIdx="-4" bldStep="series"/>
                                            </p:graphic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4">
                                            <p:graphicEl>
                                              <a:chart seriesIdx="13"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additive="base">
                                        <p:cTn id="84" dur="500" fill="hold"/>
                                        <p:tgtEl>
                                          <p:spTgt spid="2"/>
                                        </p:tgtEl>
                                        <p:attrNameLst>
                                          <p:attrName>ppt_x</p:attrName>
                                        </p:attrNameLst>
                                      </p:cBhvr>
                                      <p:tavLst>
                                        <p:tav tm="0">
                                          <p:val>
                                            <p:strVal val="#ppt_x"/>
                                          </p:val>
                                        </p:tav>
                                        <p:tav tm="100000">
                                          <p:val>
                                            <p:strVal val="#ppt_x"/>
                                          </p:val>
                                        </p:tav>
                                      </p:tavLst>
                                    </p:anim>
                                    <p:anim calcmode="lin" valueType="num">
                                      <p:cBhvr additive="base">
                                        <p:cTn id="8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84839251"/>
              </p:ext>
            </p:extLst>
          </p:nvPr>
        </p:nvGraphicFramePr>
        <p:xfrm>
          <a:off x="838200" y="569843"/>
          <a:ext cx="10515600" cy="560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045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graphicEl>
                                              <a:dgm id="{B4D8B911-4B6F-47DC-AA1B-282AE190868A}"/>
                                            </p:graphicEl>
                                          </p:spTgt>
                                        </p:tgtEl>
                                        <p:attrNameLst>
                                          <p:attrName>style.visibility</p:attrName>
                                        </p:attrNameLst>
                                      </p:cBhvr>
                                      <p:to>
                                        <p:strVal val="visible"/>
                                      </p:to>
                                    </p:set>
                                    <p:anim calcmode="lin" valueType="num">
                                      <p:cBhvr additive="base">
                                        <p:cTn id="7" dur="500" fill="hold"/>
                                        <p:tgtEl>
                                          <p:spTgt spid="6">
                                            <p:graphicEl>
                                              <a:dgm id="{B4D8B911-4B6F-47DC-AA1B-282AE190868A}"/>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graphicEl>
                                              <a:dgm id="{B4D8B911-4B6F-47DC-AA1B-282AE190868A}"/>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graphicEl>
                                              <a:dgm id="{BFCDB4B6-670E-4948-96CC-1FBB2137FA60}"/>
                                            </p:graphicEl>
                                          </p:spTgt>
                                        </p:tgtEl>
                                        <p:attrNameLst>
                                          <p:attrName>style.visibility</p:attrName>
                                        </p:attrNameLst>
                                      </p:cBhvr>
                                      <p:to>
                                        <p:strVal val="visible"/>
                                      </p:to>
                                    </p:set>
                                    <p:anim calcmode="lin" valueType="num">
                                      <p:cBhvr additive="base">
                                        <p:cTn id="11" dur="500" fill="hold"/>
                                        <p:tgtEl>
                                          <p:spTgt spid="6">
                                            <p:graphicEl>
                                              <a:dgm id="{BFCDB4B6-670E-4948-96CC-1FBB2137FA60}"/>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graphicEl>
                                              <a:dgm id="{BFCDB4B6-670E-4948-96CC-1FBB2137FA60}"/>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graphicEl>
                                              <a:dgm id="{CB958EBA-420B-4A1A-813D-8482C24CDAF7}"/>
                                            </p:graphicEl>
                                          </p:spTgt>
                                        </p:tgtEl>
                                        <p:attrNameLst>
                                          <p:attrName>style.visibility</p:attrName>
                                        </p:attrNameLst>
                                      </p:cBhvr>
                                      <p:to>
                                        <p:strVal val="visible"/>
                                      </p:to>
                                    </p:set>
                                    <p:anim calcmode="lin" valueType="num">
                                      <p:cBhvr additive="base">
                                        <p:cTn id="15" dur="500" fill="hold"/>
                                        <p:tgtEl>
                                          <p:spTgt spid="6">
                                            <p:graphicEl>
                                              <a:dgm id="{CB958EBA-420B-4A1A-813D-8482C24CDAF7}"/>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graphicEl>
                                              <a:dgm id="{CB958EBA-420B-4A1A-813D-8482C24CDAF7}"/>
                                            </p:graphic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graphicEl>
                                              <a:dgm id="{710FFD20-EBEC-4CC7-8939-1E780D84DC85}"/>
                                            </p:graphicEl>
                                          </p:spTgt>
                                        </p:tgtEl>
                                        <p:attrNameLst>
                                          <p:attrName>style.visibility</p:attrName>
                                        </p:attrNameLst>
                                      </p:cBhvr>
                                      <p:to>
                                        <p:strVal val="visible"/>
                                      </p:to>
                                    </p:set>
                                    <p:anim calcmode="lin" valueType="num">
                                      <p:cBhvr additive="base">
                                        <p:cTn id="21" dur="500" fill="hold"/>
                                        <p:tgtEl>
                                          <p:spTgt spid="6">
                                            <p:graphicEl>
                                              <a:dgm id="{710FFD20-EBEC-4CC7-8939-1E780D84DC85}"/>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graphicEl>
                                              <a:dgm id="{710FFD20-EBEC-4CC7-8939-1E780D84DC85}"/>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graphicEl>
                                              <a:dgm id="{FFEF6C8A-F825-4BDC-B452-80ADE3D5944E}"/>
                                            </p:graphicEl>
                                          </p:spTgt>
                                        </p:tgtEl>
                                        <p:attrNameLst>
                                          <p:attrName>style.visibility</p:attrName>
                                        </p:attrNameLst>
                                      </p:cBhvr>
                                      <p:to>
                                        <p:strVal val="visible"/>
                                      </p:to>
                                    </p:set>
                                    <p:anim calcmode="lin" valueType="num">
                                      <p:cBhvr additive="base">
                                        <p:cTn id="25" dur="500" fill="hold"/>
                                        <p:tgtEl>
                                          <p:spTgt spid="6">
                                            <p:graphicEl>
                                              <a:dgm id="{FFEF6C8A-F825-4BDC-B452-80ADE3D5944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graphicEl>
                                              <a:dgm id="{FFEF6C8A-F825-4BDC-B452-80ADE3D5944E}"/>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graphicEl>
                                              <a:dgm id="{A35AB3C8-C28E-4484-9A48-8DDE13604FE3}"/>
                                            </p:graphicEl>
                                          </p:spTgt>
                                        </p:tgtEl>
                                        <p:attrNameLst>
                                          <p:attrName>style.visibility</p:attrName>
                                        </p:attrNameLst>
                                      </p:cBhvr>
                                      <p:to>
                                        <p:strVal val="visible"/>
                                      </p:to>
                                    </p:set>
                                    <p:anim calcmode="lin" valueType="num">
                                      <p:cBhvr additive="base">
                                        <p:cTn id="31" dur="500" fill="hold"/>
                                        <p:tgtEl>
                                          <p:spTgt spid="6">
                                            <p:graphicEl>
                                              <a:dgm id="{A35AB3C8-C28E-4484-9A48-8DDE13604FE3}"/>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graphicEl>
                                              <a:dgm id="{A35AB3C8-C28E-4484-9A48-8DDE13604FE3}"/>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graphicEl>
                                              <a:dgm id="{CC7FB0F9-2246-491D-9CD6-E90310762E00}"/>
                                            </p:graphicEl>
                                          </p:spTgt>
                                        </p:tgtEl>
                                        <p:attrNameLst>
                                          <p:attrName>style.visibility</p:attrName>
                                        </p:attrNameLst>
                                      </p:cBhvr>
                                      <p:to>
                                        <p:strVal val="visible"/>
                                      </p:to>
                                    </p:set>
                                    <p:anim calcmode="lin" valueType="num">
                                      <p:cBhvr additive="base">
                                        <p:cTn id="35" dur="500" fill="hold"/>
                                        <p:tgtEl>
                                          <p:spTgt spid="6">
                                            <p:graphicEl>
                                              <a:dgm id="{CC7FB0F9-2246-491D-9CD6-E90310762E00}"/>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graphicEl>
                                              <a:dgm id="{CC7FB0F9-2246-491D-9CD6-E90310762E00}"/>
                                            </p:graphic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
                                            <p:graphicEl>
                                              <a:dgm id="{F35B3497-1221-4CFF-AC39-E0E26FD1B3AC}"/>
                                            </p:graphicEl>
                                          </p:spTgt>
                                        </p:tgtEl>
                                        <p:attrNameLst>
                                          <p:attrName>style.visibility</p:attrName>
                                        </p:attrNameLst>
                                      </p:cBhvr>
                                      <p:to>
                                        <p:strVal val="visible"/>
                                      </p:to>
                                    </p:set>
                                    <p:anim calcmode="lin" valueType="num">
                                      <p:cBhvr additive="base">
                                        <p:cTn id="41" dur="500" fill="hold"/>
                                        <p:tgtEl>
                                          <p:spTgt spid="6">
                                            <p:graphicEl>
                                              <a:dgm id="{F35B3497-1221-4CFF-AC39-E0E26FD1B3AC}"/>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6">
                                            <p:graphicEl>
                                              <a:dgm id="{F35B3497-1221-4CFF-AC39-E0E26FD1B3AC}"/>
                                            </p:graphic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6">
                                            <p:graphicEl>
                                              <a:dgm id="{090B7857-EC71-42B6-A693-10829D352067}"/>
                                            </p:graphicEl>
                                          </p:spTgt>
                                        </p:tgtEl>
                                        <p:attrNameLst>
                                          <p:attrName>style.visibility</p:attrName>
                                        </p:attrNameLst>
                                      </p:cBhvr>
                                      <p:to>
                                        <p:strVal val="visible"/>
                                      </p:to>
                                    </p:set>
                                    <p:anim calcmode="lin" valueType="num">
                                      <p:cBhvr additive="base">
                                        <p:cTn id="45" dur="500" fill="hold"/>
                                        <p:tgtEl>
                                          <p:spTgt spid="6">
                                            <p:graphicEl>
                                              <a:dgm id="{090B7857-EC71-42B6-A693-10829D352067}"/>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graphicEl>
                                              <a:dgm id="{090B7857-EC71-42B6-A693-10829D35206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bg-BG" sz="2800" b="1" dirty="0" smtClean="0">
                <a:latin typeface="+mj-lt"/>
              </a:rPr>
              <a:t>Цена на болничната услуга</a:t>
            </a:r>
            <a:endParaRPr lang="bg-BG" sz="2800" b="1" dirty="0">
              <a:latin typeface="+mj-lt"/>
            </a:endParaRPr>
          </a:p>
        </p:txBody>
      </p:sp>
      <p:sp>
        <p:nvSpPr>
          <p:cNvPr id="3" name="Content Placeholder 2"/>
          <p:cNvSpPr>
            <a:spLocks noGrp="1"/>
          </p:cNvSpPr>
          <p:nvPr>
            <p:ph idx="1"/>
          </p:nvPr>
        </p:nvSpPr>
        <p:spPr>
          <a:xfrm>
            <a:off x="838200" y="1632858"/>
            <a:ext cx="10515600" cy="4729163"/>
          </a:xfrm>
        </p:spPr>
        <p:txBody>
          <a:bodyPr>
            <a:normAutofit lnSpcReduction="10000"/>
          </a:bodyPr>
          <a:lstStyle/>
          <a:p>
            <a:pPr marL="0" indent="0">
              <a:buNone/>
            </a:pPr>
            <a:r>
              <a:rPr lang="bg-BG" sz="2600" dirty="0"/>
              <a:t>Въпросите:</a:t>
            </a:r>
          </a:p>
          <a:p>
            <a:r>
              <a:rPr lang="bg-BG" sz="2600" dirty="0" smtClean="0"/>
              <a:t>Гарантира ли тази цена всички необходими дейности за качествена диагностика и лечение?</a:t>
            </a:r>
          </a:p>
          <a:p>
            <a:r>
              <a:rPr lang="bg-BG" sz="2600" dirty="0" smtClean="0"/>
              <a:t>Повече ли плащаме или по малко?</a:t>
            </a:r>
          </a:p>
          <a:p>
            <a:r>
              <a:rPr lang="bg-BG" sz="2600" dirty="0" smtClean="0"/>
              <a:t>Как се определя делът за възнаграждения на персонала?</a:t>
            </a:r>
          </a:p>
          <a:p>
            <a:r>
              <a:rPr lang="bg-BG" sz="2600" dirty="0" smtClean="0"/>
              <a:t>Какви стопански и административни разходи се включват в нея?</a:t>
            </a:r>
          </a:p>
          <a:p>
            <a:r>
              <a:rPr lang="bg-BG" sz="2600" dirty="0" smtClean="0"/>
              <a:t>Как цената е обвързана с резултатите /качеството от осъществените медицински дейности?</a:t>
            </a:r>
          </a:p>
          <a:p>
            <a:r>
              <a:rPr lang="bg-BG" sz="2600" dirty="0" smtClean="0"/>
              <a:t>Как финансирането на отделни епизоди от грижа се съотнася </a:t>
            </a:r>
          </a:p>
          <a:p>
            <a:pPr marL="271463" indent="0">
              <a:buNone/>
            </a:pPr>
            <a:r>
              <a:rPr lang="bg-BG" sz="2600" dirty="0" smtClean="0"/>
              <a:t>към комплексните нужди на пациентите?</a:t>
            </a:r>
          </a:p>
          <a:p>
            <a:r>
              <a:rPr lang="bg-BG" sz="2600" dirty="0" smtClean="0"/>
              <a:t>........</a:t>
            </a:r>
          </a:p>
          <a:p>
            <a:endParaRPr lang="bg-BG" dirty="0"/>
          </a:p>
        </p:txBody>
      </p:sp>
      <p:pic>
        <p:nvPicPr>
          <p:cNvPr id="6" name="Picture 5"/>
          <p:cNvPicPr>
            <a:picLocks noChangeAspect="1"/>
          </p:cNvPicPr>
          <p:nvPr/>
        </p:nvPicPr>
        <p:blipFill>
          <a:blip r:embed="rId2"/>
          <a:stretch>
            <a:fillRect/>
          </a:stretch>
        </p:blipFill>
        <p:spPr>
          <a:xfrm>
            <a:off x="9473148" y="103981"/>
            <a:ext cx="2466975" cy="1847850"/>
          </a:xfrm>
          <a:prstGeom prst="rect">
            <a:avLst/>
          </a:prstGeom>
        </p:spPr>
      </p:pic>
      <p:pic>
        <p:nvPicPr>
          <p:cNvPr id="7" name="Picture 6"/>
          <p:cNvPicPr>
            <a:picLocks noChangeAspect="1"/>
          </p:cNvPicPr>
          <p:nvPr/>
        </p:nvPicPr>
        <p:blipFill>
          <a:blip r:embed="rId3"/>
          <a:stretch>
            <a:fillRect/>
          </a:stretch>
        </p:blipFill>
        <p:spPr>
          <a:xfrm>
            <a:off x="9982201" y="4648201"/>
            <a:ext cx="2209800" cy="2209800"/>
          </a:xfrm>
          <a:prstGeom prst="rect">
            <a:avLst/>
          </a:prstGeom>
        </p:spPr>
      </p:pic>
    </p:spTree>
    <p:extLst>
      <p:ext uri="{BB962C8B-B14F-4D97-AF65-F5344CB8AC3E}">
        <p14:creationId xmlns:p14="http://schemas.microsoft.com/office/powerpoint/2010/main" val="866145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bg-BG" dirty="0" smtClean="0"/>
          </a:p>
          <a:p>
            <a:pPr marL="0" indent="0" algn="ctr">
              <a:buNone/>
            </a:pPr>
            <a:r>
              <a:rPr lang="bg-BG" b="1" dirty="0" smtClean="0"/>
              <a:t>Какво искаме да направим?</a:t>
            </a:r>
            <a:endParaRPr lang="bg-BG"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063" y="3214688"/>
            <a:ext cx="1847850" cy="2286000"/>
          </a:xfrm>
          <a:prstGeom prst="rect">
            <a:avLst/>
          </a:prstGeom>
        </p:spPr>
      </p:pic>
    </p:spTree>
    <p:extLst>
      <p:ext uri="{BB962C8B-B14F-4D97-AF65-F5344CB8AC3E}">
        <p14:creationId xmlns:p14="http://schemas.microsoft.com/office/powerpoint/2010/main" val="197206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smtClean="0"/>
              <a:t>Нова </a:t>
            </a:r>
            <a:r>
              <a:rPr lang="bg-BG" sz="2800" b="1" dirty="0"/>
              <a:t>система за финансиране: коректно изплащане за оправдани грижи за пациента. </a:t>
            </a:r>
          </a:p>
        </p:txBody>
      </p:sp>
      <p:sp>
        <p:nvSpPr>
          <p:cNvPr id="3" name="Content Placeholder 2"/>
          <p:cNvSpPr>
            <a:spLocks noGrp="1"/>
          </p:cNvSpPr>
          <p:nvPr>
            <p:ph sz="half" idx="1"/>
          </p:nvPr>
        </p:nvSpPr>
        <p:spPr/>
        <p:txBody>
          <a:bodyPr>
            <a:normAutofit fontScale="70000" lnSpcReduction="20000"/>
          </a:bodyPr>
          <a:lstStyle/>
          <a:p>
            <a:pPr algn="just"/>
            <a:r>
              <a:rPr lang="bg-BG" dirty="0" smtClean="0"/>
              <a:t>Въвеждане на смесена </a:t>
            </a:r>
            <a:r>
              <a:rPr lang="bg-BG" dirty="0"/>
              <a:t>система за финансиране, </a:t>
            </a:r>
            <a:r>
              <a:rPr lang="bg-BG" dirty="0" smtClean="0"/>
              <a:t>включваща </a:t>
            </a:r>
            <a:r>
              <a:rPr lang="bg-BG" dirty="0"/>
              <a:t>бъдещо финансиране на </a:t>
            </a:r>
            <a:r>
              <a:rPr lang="bg-BG" dirty="0" smtClean="0"/>
              <a:t>разходите, </a:t>
            </a:r>
            <a:r>
              <a:rPr lang="bg-BG" dirty="0"/>
              <a:t>които могат да бъдат </a:t>
            </a:r>
            <a:r>
              <a:rPr lang="bg-BG" dirty="0" smtClean="0"/>
              <a:t>стандартизирани и </a:t>
            </a:r>
            <a:r>
              <a:rPr lang="bg-BG" dirty="0"/>
              <a:t>поддържането на принципа за </a:t>
            </a:r>
            <a:r>
              <a:rPr lang="bg-BG" dirty="0" smtClean="0"/>
              <a:t>заплащане </a:t>
            </a:r>
            <a:r>
              <a:rPr lang="bg-BG" dirty="0"/>
              <a:t>за всяка предоставена медицинска </a:t>
            </a:r>
            <a:r>
              <a:rPr lang="bg-BG" dirty="0" smtClean="0"/>
              <a:t>услуга</a:t>
            </a:r>
            <a:r>
              <a:rPr lang="bg-BG" dirty="0"/>
              <a:t>;</a:t>
            </a:r>
            <a:endParaRPr lang="bg-BG" dirty="0" smtClean="0"/>
          </a:p>
          <a:p>
            <a:pPr algn="just"/>
            <a:r>
              <a:rPr lang="bg-BG" dirty="0" smtClean="0"/>
              <a:t>Прегрупиране на болничните дейности в основен и допълнителен пакет и реално остойностяване </a:t>
            </a:r>
            <a:r>
              <a:rPr lang="bg-BG" dirty="0"/>
              <a:t>на </a:t>
            </a:r>
            <a:r>
              <a:rPr lang="bg-BG" dirty="0" smtClean="0"/>
              <a:t>услугите;</a:t>
            </a:r>
          </a:p>
          <a:p>
            <a:pPr algn="just"/>
            <a:r>
              <a:rPr lang="bg-BG" dirty="0" smtClean="0"/>
              <a:t>Определяне на болничните дейности, които ще се осъществяват в амбулаторни условия;</a:t>
            </a:r>
          </a:p>
          <a:p>
            <a:pPr algn="just"/>
            <a:r>
              <a:rPr lang="bg-BG" dirty="0" smtClean="0"/>
              <a:t>Въвеждане на заплащане за комплексно лечение на заболяванията;</a:t>
            </a:r>
          </a:p>
          <a:p>
            <a:pPr algn="just"/>
            <a:r>
              <a:rPr lang="bg-BG" dirty="0" smtClean="0"/>
              <a:t>Развитие на целевото финансиране за специфични дейности – спешна помощ, осигуряване на експертиза и др.</a:t>
            </a:r>
          </a:p>
          <a:p>
            <a:pPr marL="0" indent="0" algn="just">
              <a:buNone/>
            </a:pPr>
            <a:endParaRPr lang="bg-BG" dirty="0"/>
          </a:p>
          <a:p>
            <a:endParaRPr lang="bg-BG"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604581026"/>
              </p:ext>
            </p:extLst>
          </p:nvPr>
        </p:nvGraphicFramePr>
        <p:xfrm>
          <a:off x="6172200" y="1825625"/>
          <a:ext cx="56279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60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97226" y="1196753"/>
            <a:ext cx="8336425" cy="4566131"/>
            <a:chOff x="570898" y="-438155"/>
            <a:chExt cx="8689604" cy="6167125"/>
          </a:xfrm>
        </p:grpSpPr>
        <p:grpSp>
          <p:nvGrpSpPr>
            <p:cNvPr id="5" name="Group 4"/>
            <p:cNvGrpSpPr/>
            <p:nvPr/>
          </p:nvGrpSpPr>
          <p:grpSpPr>
            <a:xfrm>
              <a:off x="570898" y="-438155"/>
              <a:ext cx="8689604" cy="6167125"/>
              <a:chOff x="570898" y="-438155"/>
              <a:chExt cx="8689604" cy="6167125"/>
            </a:xfrm>
          </p:grpSpPr>
          <p:cxnSp>
            <p:nvCxnSpPr>
              <p:cNvPr id="8" name="Straight Connector 7"/>
              <p:cNvCxnSpPr/>
              <p:nvPr/>
            </p:nvCxnSpPr>
            <p:spPr>
              <a:xfrm flipV="1">
                <a:off x="1795093" y="509212"/>
                <a:ext cx="1634100" cy="1456224"/>
              </a:xfrm>
              <a:prstGeom prst="line">
                <a:avLst/>
              </a:prstGeom>
              <a:noFill/>
              <a:ln w="41275" cap="flat" cmpd="sng" algn="ctr">
                <a:solidFill>
                  <a:srgbClr val="FF3300"/>
                </a:solidFill>
                <a:prstDash val="solid"/>
                <a:miter lim="800000"/>
                <a:headEnd type="arrow"/>
              </a:ln>
              <a:effectLst/>
            </p:spPr>
          </p:cxnSp>
          <p:sp>
            <p:nvSpPr>
              <p:cNvPr id="9" name="Rounded Rectangle 8"/>
              <p:cNvSpPr/>
              <p:nvPr/>
            </p:nvSpPr>
            <p:spPr>
              <a:xfrm>
                <a:off x="3071090" y="1016009"/>
                <a:ext cx="3141027" cy="2490371"/>
              </a:xfrm>
              <a:prstGeom prst="roundRect">
                <a:avLst/>
              </a:prstGeom>
              <a:solidFill>
                <a:sysClr val="window" lastClr="FFFFFF"/>
              </a:solidFill>
              <a:ln w="38100" cap="flat" cmpd="sng" algn="ctr">
                <a:solidFill>
                  <a:srgbClr val="0066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defRPr/>
                </a:pPr>
                <a:r>
                  <a:rPr lang="bg-BG" sz="1400" b="1" u="sng" kern="0" dirty="0">
                    <a:solidFill>
                      <a:srgbClr val="006600"/>
                    </a:solidFill>
                    <a:latin typeface="Calibri" panose="020F0502020204030204" pitchFamily="34" charset="0"/>
                    <a:ea typeface="Calibri" panose="020F0502020204030204" pitchFamily="34" charset="0"/>
                    <a:cs typeface="Times New Roman" panose="02020603050405020304" pitchFamily="18" charset="0"/>
                  </a:rPr>
                  <a:t>Базов пакет</a:t>
                </a:r>
                <a:r>
                  <a:rPr lang="bg-BG" sz="1200" b="1" kern="0"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endParaRPr lang="bg-BG" sz="12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a:buFont typeface="Calibri" panose="020F0502020204030204" pitchFamily="34" charset="0"/>
                  <a:buChar char="-"/>
                  <a:defRPr/>
                </a:pPr>
                <a:r>
                  <a:rPr lang="bg-BG" sz="1300" b="1" kern="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Диагностика </a:t>
                </a:r>
                <a:r>
                  <a:rPr lang="bg-BG" sz="1300" b="1" kern="0" dirty="0">
                    <a:solidFill>
                      <a:srgbClr val="006600"/>
                    </a:solidFill>
                    <a:latin typeface="Calibri" panose="020F0502020204030204" pitchFamily="34" charset="0"/>
                    <a:ea typeface="Calibri" panose="020F0502020204030204" pitchFamily="34" charset="0"/>
                    <a:cs typeface="Times New Roman" panose="02020603050405020304" pitchFamily="18" charset="0"/>
                  </a:rPr>
                  <a:t>и лечение на заболявания, които са най-честа причина за смърт и загуба на работоспособност в извънболничната и болнична помощ; </a:t>
                </a:r>
              </a:p>
              <a:p>
                <a:pPr marL="257175" indent="-257175">
                  <a:buFont typeface="Calibri" panose="020F0502020204030204" pitchFamily="34" charset="0"/>
                  <a:buChar char="-"/>
                  <a:defRPr/>
                </a:pPr>
                <a:r>
                  <a:rPr lang="bg-BG" sz="1300" b="1" kern="0" dirty="0">
                    <a:solidFill>
                      <a:srgbClr val="006600"/>
                    </a:solidFill>
                    <a:latin typeface="Calibri" panose="020F0502020204030204" pitchFamily="34" charset="0"/>
                    <a:ea typeface="Calibri" panose="020F0502020204030204" pitchFamily="34" charset="0"/>
                    <a:cs typeface="Times New Roman" panose="02020603050405020304" pitchFamily="18" charset="0"/>
                  </a:rPr>
                  <a:t>Д</a:t>
                </a:r>
                <a:r>
                  <a:rPr lang="bg-BG" sz="1300" b="1" kern="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етско </a:t>
                </a:r>
                <a:r>
                  <a:rPr lang="bg-BG" sz="1300" b="1" kern="0" dirty="0">
                    <a:solidFill>
                      <a:srgbClr val="006600"/>
                    </a:solidFill>
                    <a:latin typeface="Calibri" panose="020F0502020204030204" pitchFamily="34" charset="0"/>
                    <a:ea typeface="Calibri" panose="020F0502020204030204" pitchFamily="34" charset="0"/>
                    <a:cs typeface="Times New Roman" panose="02020603050405020304" pitchFamily="18" charset="0"/>
                  </a:rPr>
                  <a:t>и майчино здраве</a:t>
                </a:r>
                <a:endParaRPr lang="bg-BG" sz="13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flipH="1" flipV="1">
                <a:off x="5875074" y="-351642"/>
                <a:ext cx="2520958" cy="2347057"/>
              </a:xfrm>
              <a:prstGeom prst="line">
                <a:avLst/>
              </a:prstGeom>
              <a:noFill/>
              <a:ln w="41275" cap="flat" cmpd="sng" algn="ctr">
                <a:solidFill>
                  <a:srgbClr val="CCCC00"/>
                </a:solidFill>
                <a:prstDash val="dashDot"/>
                <a:miter lim="800000"/>
                <a:headEnd type="arrow"/>
              </a:ln>
              <a:effectLst/>
            </p:spPr>
          </p:cxnSp>
          <p:sp>
            <p:nvSpPr>
              <p:cNvPr id="11" name="Rounded Rectangle 10"/>
              <p:cNvSpPr/>
              <p:nvPr/>
            </p:nvSpPr>
            <p:spPr>
              <a:xfrm>
                <a:off x="3414408" y="4572000"/>
                <a:ext cx="2461098" cy="1156970"/>
              </a:xfrm>
              <a:prstGeom prst="roundRect">
                <a:avLst/>
              </a:prstGeom>
              <a:solidFill>
                <a:sysClr val="window" lastClr="FFFFFF"/>
              </a:solidFill>
              <a:ln w="38100" cap="flat" cmpd="sng" algn="ctr">
                <a:solidFill>
                  <a:srgbClr val="5B9BD5">
                    <a:lumMod val="75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defRPr/>
                </a:pPr>
                <a:r>
                  <a:rPr lang="bg-BG" sz="1650" b="1" kern="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Болница</a:t>
                </a:r>
                <a:endParaRPr lang="bg-BG" sz="825"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11"/>
              <p:cNvSpPr/>
              <p:nvPr/>
            </p:nvSpPr>
            <p:spPr>
              <a:xfrm>
                <a:off x="3404681" y="-438155"/>
                <a:ext cx="2453789" cy="963593"/>
              </a:xfrm>
              <a:prstGeom prst="roundRect">
                <a:avLst/>
              </a:prstGeom>
              <a:solidFill>
                <a:sysClr val="window" lastClr="FFFFFF"/>
              </a:solidFill>
              <a:ln w="38100" cap="flat" cmpd="sng" algn="ctr">
                <a:solidFill>
                  <a:srgbClr val="FF99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defRPr/>
                </a:pPr>
                <a:r>
                  <a:rPr lang="bg-BG" sz="2100" b="1" kern="0" dirty="0">
                    <a:solidFill>
                      <a:srgbClr val="FF9900"/>
                    </a:solidFill>
                    <a:latin typeface="Calibri" panose="020F0502020204030204" pitchFamily="34" charset="0"/>
                    <a:ea typeface="Calibri" panose="020F0502020204030204" pitchFamily="34" charset="0"/>
                    <a:cs typeface="Times New Roman" panose="02020603050405020304" pitchFamily="18" charset="0"/>
                  </a:rPr>
                  <a:t>Пациент</a:t>
                </a:r>
                <a:endParaRPr lang="bg-BG" sz="825"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570898" y="1989141"/>
                <a:ext cx="2021067" cy="1813724"/>
              </a:xfrm>
              <a:prstGeom prst="roundRect">
                <a:avLst/>
              </a:prstGeom>
              <a:solidFill>
                <a:sysClr val="window" lastClr="FFFFFF"/>
              </a:solidFill>
              <a:ln w="38100" cap="flat" cmpd="sng" algn="ctr">
                <a:solidFill>
                  <a:srgbClr val="FF33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defRPr/>
                </a:pPr>
                <a:endParaRPr lang="bg-BG" sz="1200" b="1" kern="0" dirty="0">
                  <a:solidFill>
                    <a:srgbClr val="FF3300"/>
                  </a:solidFill>
                  <a:latin typeface="Calibri" panose="020F0502020204030204" pitchFamily="34" charset="0"/>
                  <a:ea typeface="Calibri" panose="020F0502020204030204" pitchFamily="34" charset="0"/>
                  <a:cs typeface="Times New Roman" panose="02020603050405020304" pitchFamily="18" charset="0"/>
                </a:endParaRPr>
              </a:p>
              <a:p>
                <a:pPr algn="ctr">
                  <a:defRPr/>
                </a:pPr>
                <a:endParaRPr lang="bg-BG" sz="1200" b="1" kern="0" dirty="0">
                  <a:solidFill>
                    <a:srgbClr val="FF3300"/>
                  </a:solidFill>
                  <a:latin typeface="Calibri" panose="020F0502020204030204" pitchFamily="34" charset="0"/>
                  <a:ea typeface="Calibri" panose="020F0502020204030204" pitchFamily="34" charset="0"/>
                  <a:cs typeface="Times New Roman" panose="02020603050405020304" pitchFamily="18" charset="0"/>
                </a:endParaRPr>
              </a:p>
              <a:p>
                <a:pPr algn="ctr">
                  <a:defRPr/>
                </a:pPr>
                <a:r>
                  <a:rPr lang="bg-BG" sz="1600" b="1" kern="0" dirty="0">
                    <a:solidFill>
                      <a:srgbClr val="FF3300"/>
                    </a:solidFill>
                    <a:latin typeface="Calibri" panose="020F0502020204030204" pitchFamily="34" charset="0"/>
                    <a:ea typeface="Calibri" panose="020F0502020204030204" pitchFamily="34" charset="0"/>
                    <a:cs typeface="Times New Roman" panose="02020603050405020304" pitchFamily="18" charset="0"/>
                  </a:rPr>
                  <a:t>Спешен пакет</a:t>
                </a:r>
              </a:p>
              <a:p>
                <a:pPr algn="ctr">
                  <a:defRPr/>
                </a:pPr>
                <a:endParaRPr lang="bg-BG" sz="1200" b="1" kern="0" dirty="0">
                  <a:solidFill>
                    <a:srgbClr val="FF3300"/>
                  </a:solidFill>
                  <a:latin typeface="Calibri" panose="020F0502020204030204" pitchFamily="34" charset="0"/>
                  <a:ea typeface="Calibri" panose="020F0502020204030204" pitchFamily="34" charset="0"/>
                  <a:cs typeface="Times New Roman" panose="02020603050405020304" pitchFamily="18" charset="0"/>
                </a:endParaRPr>
              </a:p>
              <a:p>
                <a:pPr marL="67628">
                  <a:defRPr/>
                </a:pPr>
                <a:r>
                  <a:rPr lang="bg-BG" sz="1400" b="1" kern="0" dirty="0" err="1">
                    <a:solidFill>
                      <a:srgbClr val="FF3300"/>
                    </a:solidFill>
                    <a:latin typeface="Calibri" panose="020F0502020204030204" pitchFamily="34" charset="0"/>
                    <a:ea typeface="Calibri" panose="020F0502020204030204" pitchFamily="34" charset="0"/>
                    <a:cs typeface="Times New Roman" panose="02020603050405020304" pitchFamily="18" charset="0"/>
                  </a:rPr>
                  <a:t>Животозастраша</a:t>
                </a:r>
                <a:r>
                  <a:rPr lang="en-US" sz="1400" b="1" kern="0" dirty="0">
                    <a:solidFill>
                      <a:srgbClr val="FF3300"/>
                    </a:solidFill>
                    <a:latin typeface="Calibri" panose="020F0502020204030204" pitchFamily="34" charset="0"/>
                    <a:ea typeface="Calibri" panose="020F0502020204030204" pitchFamily="34" charset="0"/>
                    <a:cs typeface="Times New Roman" panose="02020603050405020304" pitchFamily="18" charset="0"/>
                  </a:rPr>
                  <a:t>-</a:t>
                </a:r>
                <a:r>
                  <a:rPr lang="bg-BG" sz="1400" b="1" kern="0" dirty="0" err="1">
                    <a:solidFill>
                      <a:srgbClr val="FF3300"/>
                    </a:solidFill>
                    <a:latin typeface="Calibri" panose="020F0502020204030204" pitchFamily="34" charset="0"/>
                    <a:ea typeface="Calibri" panose="020F0502020204030204" pitchFamily="34" charset="0"/>
                    <a:cs typeface="Times New Roman" panose="02020603050405020304" pitchFamily="18" charset="0"/>
                  </a:rPr>
                  <a:t>ващи</a:t>
                </a:r>
                <a:r>
                  <a:rPr lang="bg-BG" sz="1400" b="1" kern="0" dirty="0">
                    <a:solidFill>
                      <a:srgbClr val="FF3300"/>
                    </a:solidFill>
                    <a:latin typeface="Calibri" panose="020F0502020204030204" pitchFamily="34" charset="0"/>
                    <a:ea typeface="Calibri" panose="020F0502020204030204" pitchFamily="34" charset="0"/>
                    <a:cs typeface="Times New Roman" panose="02020603050405020304" pitchFamily="18" charset="0"/>
                  </a:rPr>
                  <a:t> спешни състояния</a:t>
                </a:r>
                <a:endParaRPr lang="bg-BG" sz="14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67628">
                  <a:defRPr/>
                </a:pPr>
                <a:r>
                  <a:rPr lang="bg-BG" sz="1200" kern="0" dirty="0">
                    <a:solidFill>
                      <a:srgbClr val="FF3300"/>
                    </a:solidFill>
                    <a:latin typeface="Calibri" panose="020F0502020204030204" pitchFamily="34" charset="0"/>
                    <a:ea typeface="Calibri" panose="020F0502020204030204" pitchFamily="34" charset="0"/>
                    <a:cs typeface="Times New Roman" panose="02020603050405020304" pitchFamily="18" charset="0"/>
                  </a:rPr>
                  <a:t> </a:t>
                </a:r>
                <a:endParaRPr lang="bg-BG" sz="12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67628">
                  <a:defRPr/>
                </a:pPr>
                <a:r>
                  <a:rPr lang="bg-BG" sz="975" kern="0" dirty="0">
                    <a:solidFill>
                      <a:srgbClr val="FF3300"/>
                    </a:solidFill>
                    <a:latin typeface="Calibri" panose="020F0502020204030204" pitchFamily="34" charset="0"/>
                    <a:ea typeface="Calibri" panose="020F0502020204030204" pitchFamily="34" charset="0"/>
                    <a:cs typeface="Times New Roman" panose="02020603050405020304" pitchFamily="18" charset="0"/>
                  </a:rPr>
                  <a:t> </a:t>
                </a:r>
                <a:endParaRPr lang="bg-BG" sz="825"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67628">
                  <a:defRPr/>
                </a:pPr>
                <a:r>
                  <a:rPr lang="bg-BG" sz="975" kern="0" dirty="0">
                    <a:solidFill>
                      <a:srgbClr val="FF3300"/>
                    </a:solidFill>
                    <a:latin typeface="Calibri" panose="020F0502020204030204" pitchFamily="34" charset="0"/>
                    <a:ea typeface="Calibri" panose="020F0502020204030204" pitchFamily="34" charset="0"/>
                    <a:cs typeface="Times New Roman" panose="02020603050405020304" pitchFamily="18" charset="0"/>
                  </a:rPr>
                  <a:t> </a:t>
                </a:r>
                <a:endParaRPr lang="bg-BG" sz="825"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6536987" y="2003898"/>
                <a:ext cx="2723515" cy="1614792"/>
              </a:xfrm>
              <a:prstGeom prst="roundRect">
                <a:avLst/>
              </a:prstGeom>
              <a:solidFill>
                <a:sysClr val="window" lastClr="FFFFFF"/>
              </a:solidFill>
              <a:ln w="38100" cap="flat" cmpd="sng" algn="ctr">
                <a:solidFill>
                  <a:srgbClr val="CCCC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defRPr/>
                </a:pPr>
                <a:r>
                  <a:rPr lang="bg-BG" sz="1400" b="1" kern="0" dirty="0">
                    <a:solidFill>
                      <a:srgbClr val="CCCC00"/>
                    </a:solidFill>
                    <a:latin typeface="Calibri" panose="020F0502020204030204" pitchFamily="34" charset="0"/>
                    <a:ea typeface="Calibri" panose="020F0502020204030204" pitchFamily="34" charset="0"/>
                    <a:cs typeface="Times New Roman" panose="02020603050405020304" pitchFamily="18" charset="0"/>
                  </a:rPr>
                  <a:t>Допълнителен пакет</a:t>
                </a:r>
                <a:endParaRPr lang="bg-BG" sz="14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algn="ctr">
                  <a:defRPr/>
                </a:pPr>
                <a:r>
                  <a:rPr lang="bg-BG" sz="1200" b="1" kern="0" dirty="0">
                    <a:solidFill>
                      <a:srgbClr val="CCCC00"/>
                    </a:solidFill>
                    <a:latin typeface="Calibri" panose="020F0502020204030204" pitchFamily="34" charset="0"/>
                    <a:ea typeface="Calibri" panose="020F0502020204030204" pitchFamily="34" charset="0"/>
                    <a:cs typeface="Times New Roman" panose="02020603050405020304" pitchFamily="18" charset="0"/>
                  </a:rPr>
                  <a:t> </a:t>
                </a:r>
                <a:endParaRPr lang="bg-BG" sz="12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bg-BG" sz="1300" b="1" kern="0" dirty="0">
                    <a:solidFill>
                      <a:srgbClr val="CCCC00"/>
                    </a:solidFill>
                    <a:latin typeface="Calibri" panose="020F0502020204030204" pitchFamily="34" charset="0"/>
                    <a:ea typeface="Calibri" panose="020F0502020204030204" pitchFamily="34" charset="0"/>
                    <a:cs typeface="Times New Roman" panose="02020603050405020304" pitchFamily="18" charset="0"/>
                  </a:rPr>
                  <a:t>Диагностика и лечение на заболявания, извън обхвата на базовия пакет</a:t>
                </a:r>
                <a:endParaRPr lang="bg-BG" sz="1300" b="1"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a:p>
                <a:pPr marL="67628">
                  <a:defRPr/>
                </a:pPr>
                <a:r>
                  <a:rPr lang="bg-BG" sz="900" kern="0" dirty="0">
                    <a:solidFill>
                      <a:srgbClr val="CCCC00"/>
                    </a:solidFill>
                    <a:latin typeface="Calibri" panose="020F0502020204030204" pitchFamily="34" charset="0"/>
                    <a:ea typeface="Calibri" panose="020F0502020204030204" pitchFamily="34" charset="0"/>
                    <a:cs typeface="Times New Roman" panose="02020603050405020304" pitchFamily="18" charset="0"/>
                  </a:rPr>
                  <a:t> </a:t>
                </a:r>
                <a:endParaRPr lang="bg-BG" sz="825"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p:cNvCxnSpPr/>
              <p:nvPr/>
            </p:nvCxnSpPr>
            <p:spPr>
              <a:xfrm flipH="1">
                <a:off x="5875938" y="3673697"/>
                <a:ext cx="2520093" cy="1918002"/>
              </a:xfrm>
              <a:prstGeom prst="straightConnector1">
                <a:avLst/>
              </a:prstGeom>
              <a:noFill/>
              <a:ln w="38100" cap="flat" cmpd="sng" algn="ctr">
                <a:solidFill>
                  <a:srgbClr val="CCCC00"/>
                </a:solidFill>
                <a:prstDash val="dashDot"/>
                <a:miter lim="800000"/>
                <a:tailEnd type="triangle"/>
              </a:ln>
              <a:effectLst/>
            </p:spPr>
          </p:cxnSp>
          <p:cxnSp>
            <p:nvCxnSpPr>
              <p:cNvPr id="16" name="Straight Arrow Connector 15"/>
              <p:cNvCxnSpPr/>
              <p:nvPr/>
            </p:nvCxnSpPr>
            <p:spPr>
              <a:xfrm flipH="1">
                <a:off x="5875506" y="3638145"/>
                <a:ext cx="1468579" cy="1161821"/>
              </a:xfrm>
              <a:prstGeom prst="straightConnector1">
                <a:avLst/>
              </a:prstGeom>
              <a:noFill/>
              <a:ln w="38100" cap="flat" cmpd="sng" algn="ctr">
                <a:solidFill>
                  <a:srgbClr val="006600"/>
                </a:solidFill>
                <a:prstDash val="solid"/>
                <a:miter lim="800000"/>
                <a:tailEnd type="triangle"/>
              </a:ln>
              <a:effectLst/>
            </p:spPr>
          </p:cxnSp>
          <p:sp>
            <p:nvSpPr>
              <p:cNvPr id="17" name="Rounded Rectangle 16"/>
              <p:cNvSpPr/>
              <p:nvPr/>
            </p:nvSpPr>
            <p:spPr>
              <a:xfrm>
                <a:off x="6011693" y="3706154"/>
                <a:ext cx="1104076" cy="751128"/>
              </a:xfrm>
              <a:prstGeom prst="roundRect">
                <a:avLst/>
              </a:prstGeom>
              <a:solidFill>
                <a:sysClr val="window" lastClr="FFFFFF"/>
              </a:solidFill>
              <a:ln w="38100" cap="flat" cmpd="sng" algn="ctr">
                <a:solidFill>
                  <a:srgbClr val="8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defRPr/>
                </a:pPr>
                <a:r>
                  <a:rPr lang="bg-BG" sz="1200" b="1" kern="0" dirty="0" smtClean="0">
                    <a:solidFill>
                      <a:srgbClr val="800000"/>
                    </a:solidFill>
                    <a:latin typeface="Calibri" panose="020F0502020204030204" pitchFamily="34" charset="0"/>
                    <a:ea typeface="Calibri" panose="020F0502020204030204" pitchFamily="34" charset="0"/>
                    <a:cs typeface="Times New Roman" panose="02020603050405020304" pitchFamily="18" charset="0"/>
                  </a:rPr>
                  <a:t>Планов прием</a:t>
                </a:r>
                <a:endParaRPr lang="bg-BG" sz="1200" b="1" kern="0" dirty="0">
                  <a:solidFill>
                    <a:sysClr val="window" lastClr="FFFFFF"/>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p:cNvCxnSpPr/>
              <p:nvPr/>
            </p:nvCxnSpPr>
            <p:spPr>
              <a:xfrm>
                <a:off x="2470621" y="3780267"/>
                <a:ext cx="3527845" cy="46305"/>
              </a:xfrm>
              <a:prstGeom prst="line">
                <a:avLst/>
              </a:prstGeom>
              <a:noFill/>
              <a:ln w="41275" cap="flat" cmpd="sng" algn="ctr">
                <a:solidFill>
                  <a:srgbClr val="FF3300"/>
                </a:solidFill>
                <a:prstDash val="solid"/>
                <a:miter lim="800000"/>
                <a:headEnd type="arrow"/>
              </a:ln>
              <a:effectLst/>
            </p:spPr>
          </p:cxnSp>
          <p:cxnSp>
            <p:nvCxnSpPr>
              <p:cNvPr id="19" name="Straight Connector 18"/>
              <p:cNvCxnSpPr/>
              <p:nvPr/>
            </p:nvCxnSpPr>
            <p:spPr>
              <a:xfrm flipH="1" flipV="1">
                <a:off x="1795093" y="3826572"/>
                <a:ext cx="1613318" cy="972995"/>
              </a:xfrm>
              <a:prstGeom prst="line">
                <a:avLst/>
              </a:prstGeom>
              <a:noFill/>
              <a:ln w="41275" cap="flat" cmpd="sng" algn="ctr">
                <a:solidFill>
                  <a:srgbClr val="FF3300"/>
                </a:solidFill>
                <a:prstDash val="solid"/>
                <a:miter lim="800000"/>
                <a:headEnd type="arrow"/>
              </a:ln>
              <a:effectLst/>
            </p:spPr>
          </p:cxnSp>
        </p:grpSp>
        <p:sp>
          <p:nvSpPr>
            <p:cNvPr id="6" name="Rounded Rectangle 5"/>
            <p:cNvSpPr/>
            <p:nvPr/>
          </p:nvSpPr>
          <p:spPr>
            <a:xfrm>
              <a:off x="4844374" y="3644419"/>
              <a:ext cx="1030699" cy="607389"/>
            </a:xfrm>
            <a:prstGeom prst="roundRect">
              <a:avLst/>
            </a:prstGeom>
            <a:solidFill>
              <a:sysClr val="window" lastClr="FFFFFF"/>
            </a:solidFill>
            <a:ln w="38100" cap="flat" cmpd="sng" algn="ctr">
              <a:solidFill>
                <a:srgbClr val="FF33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defRPr/>
              </a:pPr>
              <a:r>
                <a:rPr lang="bg-BG" sz="1200" b="1" kern="0" dirty="0">
                  <a:solidFill>
                    <a:srgbClr val="FF3300"/>
                  </a:solidFill>
                  <a:latin typeface="Calibri" panose="020F0502020204030204" pitchFamily="34" charset="0"/>
                  <a:ea typeface="Calibri" panose="020F0502020204030204" pitchFamily="34" charset="0"/>
                  <a:cs typeface="Times New Roman" panose="02020603050405020304" pitchFamily="18" charset="0"/>
                </a:rPr>
                <a:t>Спешни състояния</a:t>
              </a:r>
              <a:endParaRPr lang="bg-BG" sz="1200" b="1" kern="0" dirty="0">
                <a:solidFill>
                  <a:sysClr val="window" lastClr="FFFFFF"/>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p:cNvCxnSpPr/>
            <p:nvPr/>
          </p:nvCxnSpPr>
          <p:spPr>
            <a:xfrm flipH="1" flipV="1">
              <a:off x="5858470" y="509212"/>
              <a:ext cx="1502384" cy="1479930"/>
            </a:xfrm>
            <a:prstGeom prst="line">
              <a:avLst/>
            </a:prstGeom>
            <a:noFill/>
            <a:ln w="41275" cap="flat" cmpd="sng" algn="ctr">
              <a:solidFill>
                <a:srgbClr val="006600"/>
              </a:solidFill>
              <a:prstDash val="solid"/>
              <a:miter lim="800000"/>
              <a:headEnd type="arrow"/>
            </a:ln>
            <a:effectLst/>
          </p:spPr>
        </p:cxnSp>
      </p:grpSp>
      <p:graphicFrame>
        <p:nvGraphicFramePr>
          <p:cNvPr id="36" name="Table 35"/>
          <p:cNvGraphicFramePr>
            <a:graphicFrameLocks noGrp="1"/>
          </p:cNvGraphicFramePr>
          <p:nvPr>
            <p:extLst>
              <p:ext uri="{D42A27DB-BD31-4B8C-83A1-F6EECF244321}">
                <p14:modId xmlns:p14="http://schemas.microsoft.com/office/powerpoint/2010/main" val="3577795895"/>
              </p:ext>
            </p:extLst>
          </p:nvPr>
        </p:nvGraphicFramePr>
        <p:xfrm>
          <a:off x="1991544" y="4645571"/>
          <a:ext cx="1584176" cy="1447727"/>
        </p:xfrm>
        <a:graphic>
          <a:graphicData uri="http://schemas.openxmlformats.org/drawingml/2006/table">
            <a:tbl>
              <a:tblPr firstRow="1" firstCol="1" bandRow="1"/>
              <a:tblGrid>
                <a:gridCol w="635858"/>
                <a:gridCol w="948318"/>
              </a:tblGrid>
              <a:tr h="368563">
                <a:tc gridSpan="2">
                  <a:txBody>
                    <a:bodyPr/>
                    <a:lstStyle/>
                    <a:p>
                      <a:pPr algn="l">
                        <a:spcAft>
                          <a:spcPts val="0"/>
                        </a:spcAft>
                        <a:tabLst>
                          <a:tab pos="1028700" algn="l"/>
                        </a:tabLst>
                      </a:pPr>
                      <a:r>
                        <a:rPr lang="bg-BG" sz="1100" b="1" dirty="0">
                          <a:effectLst/>
                          <a:latin typeface="Calibri" panose="020F0502020204030204" pitchFamily="34" charset="0"/>
                          <a:ea typeface="Calibri" panose="020F0502020204030204" pitchFamily="34" charset="0"/>
                          <a:cs typeface="Times New Roman" panose="02020603050405020304" pitchFamily="18" charset="0"/>
                        </a:rPr>
                        <a:t>Възможни източници на финансиране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bg-BG"/>
                    </a:p>
                  </a:txBody>
                  <a:tcPr/>
                </a:tc>
              </a:tr>
              <a:tr h="368563">
                <a:tc>
                  <a:txBody>
                    <a:bodyPr/>
                    <a:lstStyle/>
                    <a:p>
                      <a:pPr algn="l">
                        <a:spcAft>
                          <a:spcPts val="0"/>
                        </a:spcAft>
                        <a:tabLst>
                          <a:tab pos="1028700" algn="l"/>
                        </a:tabLst>
                      </a:pPr>
                      <a:r>
                        <a:rPr lang="bg-BG"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1028700" algn="l"/>
                        </a:tabLs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Държавен бюджет</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940">
                <a:tc>
                  <a:txBody>
                    <a:bodyPr/>
                    <a:lstStyle/>
                    <a:p>
                      <a:pPr algn="l">
                        <a:spcAft>
                          <a:spcPts val="0"/>
                        </a:spcAft>
                        <a:tabLst>
                          <a:tab pos="1028700" algn="l"/>
                        </a:tabLst>
                      </a:pPr>
                      <a:r>
                        <a:rPr lang="bg-BG" sz="8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1028700" algn="l"/>
                        </a:tabLs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НЗОК</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661">
                <a:tc>
                  <a:txBody>
                    <a:bodyPr/>
                    <a:lstStyle/>
                    <a:p>
                      <a:pPr algn="l">
                        <a:spcAft>
                          <a:spcPts val="0"/>
                        </a:spcAft>
                        <a:tabLst>
                          <a:tab pos="1028700" algn="l"/>
                        </a:tabLst>
                      </a:pPr>
                      <a:r>
                        <a:rPr lang="bg-BG"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1028700" algn="l"/>
                        </a:tabLs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ДЗЗ</a:t>
                      </a:r>
                      <a:endParaRPr lang="bg-B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37" name="Straight Arrow Connector 36"/>
          <p:cNvCxnSpPr/>
          <p:nvPr/>
        </p:nvCxnSpPr>
        <p:spPr>
          <a:xfrm>
            <a:off x="2148181" y="5157192"/>
            <a:ext cx="256699" cy="0"/>
          </a:xfrm>
          <a:prstGeom prst="straightConnector1">
            <a:avLst/>
          </a:prstGeom>
          <a:noFill/>
          <a:ln w="38100" cap="flat" cmpd="sng" algn="ctr">
            <a:solidFill>
              <a:srgbClr val="FF3300"/>
            </a:solidFill>
            <a:prstDash val="solid"/>
            <a:miter lim="800000"/>
            <a:tailEnd type="triangle"/>
          </a:ln>
          <a:effectLst/>
        </p:spPr>
      </p:cxnSp>
      <p:cxnSp>
        <p:nvCxnSpPr>
          <p:cNvPr id="38" name="Straight Arrow Connector 37"/>
          <p:cNvCxnSpPr/>
          <p:nvPr/>
        </p:nvCxnSpPr>
        <p:spPr>
          <a:xfrm>
            <a:off x="2148181" y="5589240"/>
            <a:ext cx="256699" cy="0"/>
          </a:xfrm>
          <a:prstGeom prst="straightConnector1">
            <a:avLst/>
          </a:prstGeom>
          <a:noFill/>
          <a:ln w="38100" cap="flat" cmpd="sng" algn="ctr">
            <a:solidFill>
              <a:srgbClr val="006600"/>
            </a:solidFill>
            <a:prstDash val="solid"/>
            <a:miter lim="800000"/>
            <a:tailEnd type="triangle"/>
          </a:ln>
          <a:effectLst/>
        </p:spPr>
      </p:cxnSp>
      <p:cxnSp>
        <p:nvCxnSpPr>
          <p:cNvPr id="39" name="Straight Arrow Connector 38"/>
          <p:cNvCxnSpPr/>
          <p:nvPr/>
        </p:nvCxnSpPr>
        <p:spPr>
          <a:xfrm>
            <a:off x="2148181" y="5949280"/>
            <a:ext cx="256699" cy="0"/>
          </a:xfrm>
          <a:prstGeom prst="straightConnector1">
            <a:avLst/>
          </a:prstGeom>
          <a:noFill/>
          <a:ln w="38100" cap="flat" cmpd="sng" algn="ctr">
            <a:solidFill>
              <a:srgbClr val="CCCC00"/>
            </a:solidFill>
            <a:prstDash val="dashDot"/>
            <a:miter lim="800000"/>
            <a:tailEnd type="triangle"/>
          </a:ln>
          <a:effectLst/>
        </p:spPr>
      </p:cxnSp>
      <p:sp>
        <p:nvSpPr>
          <p:cNvPr id="2" name="Rectangle 1"/>
          <p:cNvSpPr/>
          <p:nvPr/>
        </p:nvSpPr>
        <p:spPr>
          <a:xfrm>
            <a:off x="2063553" y="367728"/>
            <a:ext cx="8178141" cy="6975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bg-BG" sz="3200" b="1" dirty="0"/>
          </a:p>
          <a:p>
            <a:pPr algn="ctr"/>
            <a:r>
              <a:rPr lang="bg-BG" sz="2800" b="1" dirty="0">
                <a:solidFill>
                  <a:schemeClr val="tx1"/>
                </a:solidFill>
                <a:ea typeface="+mj-ea"/>
                <a:cs typeface="+mj-cs"/>
              </a:rPr>
              <a:t>Финансиране на </a:t>
            </a:r>
            <a:r>
              <a:rPr lang="bg-BG" sz="2800" b="1" dirty="0" smtClean="0">
                <a:solidFill>
                  <a:schemeClr val="tx1"/>
                </a:solidFill>
                <a:ea typeface="+mj-ea"/>
                <a:cs typeface="+mj-cs"/>
              </a:rPr>
              <a:t>болничните дейности</a:t>
            </a:r>
            <a:r>
              <a:rPr lang="bg-BG" sz="3200" b="1" dirty="0">
                <a:solidFill>
                  <a:schemeClr val="tx1"/>
                </a:solidFill>
                <a:ea typeface="+mj-ea"/>
                <a:cs typeface="+mj-cs"/>
              </a:rPr>
              <a:t/>
            </a:r>
            <a:br>
              <a:rPr lang="bg-BG" sz="3200" b="1" dirty="0">
                <a:solidFill>
                  <a:schemeClr val="tx1"/>
                </a:solidFill>
                <a:ea typeface="+mj-ea"/>
                <a:cs typeface="+mj-cs"/>
              </a:rPr>
            </a:br>
            <a:endParaRPr lang="bg-BG" sz="3200" b="1" dirty="0">
              <a:solidFill>
                <a:schemeClr val="tx1"/>
              </a:solidFill>
              <a:ea typeface="+mj-ea"/>
              <a:cs typeface="+mj-cs"/>
            </a:endParaRPr>
          </a:p>
        </p:txBody>
      </p:sp>
      <p:cxnSp>
        <p:nvCxnSpPr>
          <p:cNvPr id="23" name="Straight Connector 22"/>
          <p:cNvCxnSpPr>
            <a:stCxn id="9" idx="0"/>
            <a:endCxn id="12" idx="2"/>
          </p:cNvCxnSpPr>
          <p:nvPr/>
        </p:nvCxnSpPr>
        <p:spPr>
          <a:xfrm flipH="1" flipV="1">
            <a:off x="5792862" y="1910195"/>
            <a:ext cx="9621" cy="363218"/>
          </a:xfrm>
          <a:prstGeom prst="line">
            <a:avLst/>
          </a:prstGeom>
          <a:noFill/>
          <a:ln w="41275" cap="flat" cmpd="sng" algn="ctr">
            <a:solidFill>
              <a:srgbClr val="006600"/>
            </a:solidFill>
            <a:prstDash val="solid"/>
            <a:miter lim="800000"/>
            <a:headEnd type="arrow"/>
          </a:ln>
          <a:effectLst/>
        </p:spPr>
      </p:cxnSp>
      <p:cxnSp>
        <p:nvCxnSpPr>
          <p:cNvPr id="27" name="Straight Connector 26"/>
          <p:cNvCxnSpPr>
            <a:stCxn id="11" idx="0"/>
            <a:endCxn id="9" idx="2"/>
          </p:cNvCxnSpPr>
          <p:nvPr/>
        </p:nvCxnSpPr>
        <p:spPr>
          <a:xfrm flipH="1" flipV="1">
            <a:off x="5802483" y="4117280"/>
            <a:ext cx="3217" cy="788984"/>
          </a:xfrm>
          <a:prstGeom prst="line">
            <a:avLst/>
          </a:prstGeom>
          <a:noFill/>
          <a:ln w="41275" cap="flat" cmpd="sng" algn="ctr">
            <a:solidFill>
              <a:srgbClr val="006600"/>
            </a:solidFill>
            <a:prstDash val="solid"/>
            <a:miter lim="800000"/>
            <a:headEnd type="arrow"/>
          </a:ln>
          <a:effectLst/>
        </p:spPr>
      </p:cxnSp>
    </p:spTree>
    <p:extLst>
      <p:ext uri="{BB962C8B-B14F-4D97-AF65-F5344CB8AC3E}">
        <p14:creationId xmlns:p14="http://schemas.microsoft.com/office/powerpoint/2010/main" val="654036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Комплексно болнично обслужване</a:t>
            </a:r>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552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2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839788" y="642257"/>
            <a:ext cx="3932237" cy="4878387"/>
          </a:xfrm>
        </p:spPr>
        <p:txBody>
          <a:bodyPr>
            <a:normAutofit/>
          </a:bodyPr>
          <a:lstStyle/>
          <a:p>
            <a:pPr lvl="0" algn="just"/>
            <a:endParaRPr lang="bg-BG" sz="2000" dirty="0" smtClean="0"/>
          </a:p>
          <a:p>
            <a:pPr lvl="0" algn="just"/>
            <a:r>
              <a:rPr lang="bg-BG" sz="2000" dirty="0" smtClean="0"/>
              <a:t>Общата смъртност в България нараства </a:t>
            </a:r>
            <a:r>
              <a:rPr lang="bg-BG" sz="2000" dirty="0"/>
              <a:t>от 9.1 на 1000 през 1970 година на 14.4 на 1000 през 2013 година. </a:t>
            </a:r>
            <a:endParaRPr lang="bg-BG" sz="2000" dirty="0" smtClean="0"/>
          </a:p>
          <a:p>
            <a:pPr lvl="0" algn="just"/>
            <a:r>
              <a:rPr lang="bg-BG" sz="2000" dirty="0" smtClean="0"/>
              <a:t>По </a:t>
            </a:r>
            <a:r>
              <a:rPr lang="bg-BG" sz="2000" dirty="0"/>
              <a:t>данни на </a:t>
            </a:r>
            <a:r>
              <a:rPr lang="en-US" sz="2000" dirty="0"/>
              <a:t>Recent demographic developments in </a:t>
            </a:r>
            <a:r>
              <a:rPr lang="en-US" sz="2000" dirty="0" smtClean="0"/>
              <a:t>Europe</a:t>
            </a:r>
            <a:r>
              <a:rPr lang="bg-BG" sz="2000" dirty="0"/>
              <a:t> </a:t>
            </a:r>
            <a:r>
              <a:rPr lang="bg-BG" sz="2000" dirty="0" smtClean="0"/>
              <a:t>(база </a:t>
            </a:r>
            <a:r>
              <a:rPr lang="bg-BG" sz="2000" dirty="0"/>
              <a:t>данни на Евростат) по показателя „</a:t>
            </a:r>
            <a:r>
              <a:rPr lang="bg-BG" sz="2000" b="1" i="1" dirty="0"/>
              <a:t>обща смъртност”,</a:t>
            </a:r>
            <a:r>
              <a:rPr lang="bg-BG" sz="2000" dirty="0"/>
              <a:t> България се нарежда на последно място из между всички страни на Европейския съюз (средно за ЕС през 2012 г. тя е била 9,7 на 1000 население).</a:t>
            </a:r>
          </a:p>
          <a:p>
            <a:pPr algn="just"/>
            <a:endParaRPr lang="bg-BG" sz="2000" dirty="0"/>
          </a:p>
        </p:txBody>
      </p:sp>
      <p:sp>
        <p:nvSpPr>
          <p:cNvPr id="16401" name="Rectangle 17"/>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sp>
        <p:nvSpPr>
          <p:cNvPr id="16403" name="Rectangle 19"/>
          <p:cNvSpPr>
            <a:spLocks noChangeArrowheads="1"/>
          </p:cNvSpPr>
          <p:nvPr/>
        </p:nvSpPr>
        <p:spPr bwMode="auto">
          <a:xfrm>
            <a:off x="152400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bg-BG"/>
          </a:p>
        </p:txBody>
      </p:sp>
    </p:spTree>
    <p:extLst>
      <p:ext uri="{BB962C8B-B14F-4D97-AF65-F5344CB8AC3E}">
        <p14:creationId xmlns:p14="http://schemas.microsoft.com/office/powerpoint/2010/main" val="19271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graphicEl>
                                              <a:chart seriesIdx="0" categoryIdx="-4" bldStep="series"/>
                                            </p:graphicEl>
                                          </p:spTgt>
                                        </p:tgtEl>
                                        <p:attrNameLst>
                                          <p:attrName>style.visibility</p:attrName>
                                        </p:attrNameLst>
                                      </p:cBhvr>
                                      <p:to>
                                        <p:strVal val="visible"/>
                                      </p:to>
                                    </p:set>
                                    <p:anim calcmode="lin" valueType="num">
                                      <p:cBhvr additive="base">
                                        <p:cTn id="13" dur="500" fill="hold"/>
                                        <p:tgtEl>
                                          <p:spTgt spid="9">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anim calcmode="lin" valueType="num">
                                      <p:cBhvr additive="base">
                                        <p:cTn id="19" dur="500" fill="hold"/>
                                        <p:tgtEl>
                                          <p:spTgt spid="9">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0794"/>
            <a:ext cx="10515600" cy="1325563"/>
          </a:xfrm>
        </p:spPr>
        <p:txBody>
          <a:bodyPr>
            <a:normAutofit/>
          </a:bodyPr>
          <a:lstStyle/>
          <a:p>
            <a:r>
              <a:rPr lang="bg-BG" sz="2800" b="1" dirty="0" smtClean="0"/>
              <a:t>Лекарствена политика</a:t>
            </a:r>
            <a:endParaRPr lang="bg-BG" sz="2800" b="1" dirty="0"/>
          </a:p>
        </p:txBody>
      </p:sp>
      <p:sp>
        <p:nvSpPr>
          <p:cNvPr id="7" name="Content Placeholder 6"/>
          <p:cNvSpPr>
            <a:spLocks noGrp="1"/>
          </p:cNvSpPr>
          <p:nvPr>
            <p:ph idx="1"/>
          </p:nvPr>
        </p:nvSpPr>
        <p:spPr>
          <a:xfrm>
            <a:off x="838200" y="1615280"/>
            <a:ext cx="10515600" cy="5242719"/>
          </a:xfrm>
        </p:spPr>
        <p:txBody>
          <a:bodyPr>
            <a:noAutofit/>
          </a:bodyPr>
          <a:lstStyle/>
          <a:p>
            <a:pPr algn="just"/>
            <a:r>
              <a:rPr lang="bg-BG" sz="2000" dirty="0" smtClean="0"/>
              <a:t>„Макар </a:t>
            </a:r>
            <a:r>
              <a:rPr lang="bg-BG" sz="2000" dirty="0"/>
              <a:t>и малък, българският фармацевтичен пазар демонстрира силен растеж. Лекарствата представляват не само </a:t>
            </a:r>
            <a:r>
              <a:rPr lang="bg-BG" sz="2000" dirty="0" smtClean="0"/>
              <a:t>непропорционален </a:t>
            </a:r>
            <a:r>
              <a:rPr lang="bg-BG" sz="2000" dirty="0"/>
              <a:t>дял от разходите за здравеопазване (38% от общите разходи за здравеопазване, сравнени със средни разходи за ЕС от около 25%), тежестта на разходите със собствени средства (РСС) също е прекомерна, възлизаща може би </a:t>
            </a:r>
            <a:r>
              <a:rPr lang="bg-BG" sz="2000" dirty="0" smtClean="0"/>
              <a:t>на </a:t>
            </a:r>
            <a:r>
              <a:rPr lang="bg-BG" sz="2000" dirty="0"/>
              <a:t>81% от общите фармацевтични разходи</a:t>
            </a:r>
            <a:r>
              <a:rPr lang="bg-BG" sz="2000" dirty="0" smtClean="0"/>
              <a:t>.“ </a:t>
            </a:r>
          </a:p>
          <a:p>
            <a:pPr algn="just"/>
            <a:r>
              <a:rPr lang="bg-BG" sz="2000" dirty="0" smtClean="0"/>
              <a:t>„Може </a:t>
            </a:r>
            <a:r>
              <a:rPr lang="bg-BG" sz="2000" dirty="0"/>
              <a:t>би най-тревожното е, че бързото нарастване на разходите става без очевидни подобрения на резултатите в сферата на здравеопазването и е за сметка на равнопоставеността на населението</a:t>
            </a:r>
            <a:r>
              <a:rPr lang="bg-BG" sz="2000" dirty="0" smtClean="0"/>
              <a:t>.“</a:t>
            </a:r>
            <a:endParaRPr lang="en-US" sz="2000" dirty="0"/>
          </a:p>
          <a:p>
            <a:pPr algn="just"/>
            <a:r>
              <a:rPr lang="bg-BG" sz="2000" dirty="0" smtClean="0"/>
              <a:t>„Сегашната реимбурсна </a:t>
            </a:r>
            <a:r>
              <a:rPr lang="bg-BG" sz="2000" dirty="0"/>
              <a:t>политика изглежда съсредоточена по-скоро върху ограничаването на разходите на НЗОК, отколкото върху придаването на приоритетно значение на достъпа и финансовата достъпност, като осигуряват малка финансова защита на пациентите</a:t>
            </a:r>
            <a:r>
              <a:rPr lang="bg-BG" sz="2000" dirty="0" smtClean="0"/>
              <a:t>.“</a:t>
            </a:r>
            <a:endParaRPr lang="bg-BG" sz="2000" dirty="0"/>
          </a:p>
          <a:p>
            <a:pPr algn="just"/>
            <a:r>
              <a:rPr lang="bg-BG" sz="2000" dirty="0" smtClean="0"/>
              <a:t>„Високите </a:t>
            </a:r>
            <a:r>
              <a:rPr lang="bg-BG" sz="2000" dirty="0"/>
              <a:t>лични разходи могат да ограничат достъпа или спазването на схемата за лекарствено лечение, особено за лекарства, които са важни за забавяне или предотвратяване на развитието на незаразни заболявания, особено на сърдечносъдови и хронични респираторни заболявания</a:t>
            </a:r>
            <a:r>
              <a:rPr lang="bg-BG" sz="2000" dirty="0" smtClean="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525" y="186530"/>
            <a:ext cx="2438400" cy="1428750"/>
          </a:xfrm>
          <a:prstGeom prst="rect">
            <a:avLst/>
          </a:prstGeom>
        </p:spPr>
      </p:pic>
    </p:spTree>
    <p:extLst>
      <p:ext uri="{BB962C8B-B14F-4D97-AF65-F5344CB8AC3E}">
        <p14:creationId xmlns:p14="http://schemas.microsoft.com/office/powerpoint/2010/main" val="10354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smtClean="0">
                <a:latin typeface="+mn-lt"/>
              </a:rPr>
              <a:t>Сегашната реимбурсната политика</a:t>
            </a:r>
            <a:endParaRPr lang="bg-BG" sz="2800" b="1" dirty="0">
              <a:latin typeface="+mn-lt"/>
            </a:endParaRPr>
          </a:p>
        </p:txBody>
      </p:sp>
      <p:sp>
        <p:nvSpPr>
          <p:cNvPr id="3" name="Content Placeholder 2"/>
          <p:cNvSpPr>
            <a:spLocks noGrp="1"/>
          </p:cNvSpPr>
          <p:nvPr>
            <p:ph idx="1"/>
          </p:nvPr>
        </p:nvSpPr>
        <p:spPr/>
        <p:txBody>
          <a:bodyPr>
            <a:normAutofit/>
          </a:bodyPr>
          <a:lstStyle/>
          <a:p>
            <a:r>
              <a:rPr lang="bg-BG" dirty="0" smtClean="0"/>
              <a:t>Не е ориентирана спрямо здравните цели;</a:t>
            </a:r>
          </a:p>
          <a:p>
            <a:r>
              <a:rPr lang="bg-BG" dirty="0" smtClean="0"/>
              <a:t>Не осигурява предвидимост на разходите на НЗОК за лекарствени продукти;</a:t>
            </a:r>
          </a:p>
          <a:p>
            <a:r>
              <a:rPr lang="bg-BG" dirty="0" smtClean="0"/>
              <a:t>Води до висок % на доплащане от страна на пациента;</a:t>
            </a:r>
          </a:p>
          <a:p>
            <a:r>
              <a:rPr lang="bg-BG" dirty="0" smtClean="0"/>
              <a:t>Не е базирана на оценка на здравните технологии и икономическа обоснованост на разходите;</a:t>
            </a:r>
          </a:p>
          <a:p>
            <a:r>
              <a:rPr lang="bg-BG" dirty="0" smtClean="0"/>
              <a:t>Заплаща за конкретно лекарство, а не за лечение на заболяване;</a:t>
            </a:r>
          </a:p>
          <a:p>
            <a:r>
              <a:rPr lang="bg-BG" dirty="0" smtClean="0"/>
              <a:t>Липсват ефективни механизми за договаряне на отстъпки (0,5% договорена отстъпка средно за системата).</a:t>
            </a:r>
          </a:p>
          <a:p>
            <a:endParaRPr lang="bg-BG" dirty="0" smtClean="0"/>
          </a:p>
          <a:p>
            <a:endParaRPr lang="bg-BG" dirty="0"/>
          </a:p>
        </p:txBody>
      </p:sp>
      <p:sp>
        <p:nvSpPr>
          <p:cNvPr id="4" name="AutoShape 2" descr="Image result for лекарства пари"/>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5" name="Picture 4"/>
          <p:cNvPicPr>
            <a:picLocks noChangeAspect="1"/>
          </p:cNvPicPr>
          <p:nvPr/>
        </p:nvPicPr>
        <p:blipFill>
          <a:blip r:embed="rId2"/>
          <a:stretch>
            <a:fillRect/>
          </a:stretch>
        </p:blipFill>
        <p:spPr>
          <a:xfrm>
            <a:off x="8724900" y="365125"/>
            <a:ext cx="2628900" cy="1743075"/>
          </a:xfrm>
          <a:prstGeom prst="rect">
            <a:avLst/>
          </a:prstGeom>
        </p:spPr>
      </p:pic>
    </p:spTree>
    <p:extLst>
      <p:ext uri="{BB962C8B-B14F-4D97-AF65-F5344CB8AC3E}">
        <p14:creationId xmlns:p14="http://schemas.microsoft.com/office/powerpoint/2010/main" val="27261705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sz="2200" dirty="0" smtClean="0"/>
              <a:t>По данни от Националните здравни сметки на НСИ за </a:t>
            </a:r>
            <a:r>
              <a:rPr lang="bg-BG" sz="2200" dirty="0"/>
              <a:t>периода 2003-2012 г. разходите на НЗОК за лекарствени продукти са нарастнали 1,8 пъти, а разходите на домакинствата 2,7 пъти.</a:t>
            </a:r>
            <a:r>
              <a:rPr lang="bg-BG" dirty="0"/>
              <a:t/>
            </a:r>
            <a:br>
              <a:rPr lang="bg-BG" dirty="0"/>
            </a:br>
            <a:endParaRPr lang="bg-B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217829"/>
              </p:ext>
            </p:extLst>
          </p:nvPr>
        </p:nvGraphicFramePr>
        <p:xfrm>
          <a:off x="838200" y="1219200"/>
          <a:ext cx="10515600" cy="5366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23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graphicEl>
                                              <a:chart seriesIdx="0" categoryIdx="-4" bldStep="series"/>
                                            </p:graphicEl>
                                          </p:spTgt>
                                        </p:tgtEl>
                                        <p:attrNameLst>
                                          <p:attrName>style.visibility</p:attrName>
                                        </p:attrNameLst>
                                      </p:cBhvr>
                                      <p:to>
                                        <p:strVal val="visible"/>
                                      </p:to>
                                    </p:set>
                                    <p:anim calcmode="lin" valueType="num">
                                      <p:cBhvr additive="base">
                                        <p:cTn id="13" dur="500" fill="hold"/>
                                        <p:tgtEl>
                                          <p:spTgt spid="4">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 calcmode="lin" valueType="num">
                                      <p:cBhvr additive="base">
                                        <p:cTn id="19" dur="500" fill="hold"/>
                                        <p:tgtEl>
                                          <p:spTgt spid="4">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200" dirty="0"/>
              <a:t>Въпреки, че се забелязват сезонни колебания при броя ЗОЛ, средните </a:t>
            </a:r>
            <a:r>
              <a:rPr lang="bg-BG" sz="2200" dirty="0" smtClean="0"/>
              <a:t>разходи за лекарствени продукти </a:t>
            </a:r>
            <a:r>
              <a:rPr lang="bg-BG" sz="2200" dirty="0"/>
              <a:t>за 3-месечие се покачват.</a:t>
            </a:r>
            <a:r>
              <a:rPr lang="bg-BG" dirty="0"/>
              <a:t/>
            </a:r>
            <a:br>
              <a:rPr lang="bg-BG" dirty="0"/>
            </a:br>
            <a:endParaRPr lang="bg-BG" dirty="0"/>
          </a:p>
        </p:txBody>
      </p:sp>
      <p:graphicFrame>
        <p:nvGraphicFramePr>
          <p:cNvPr id="7" name="Chart 6"/>
          <p:cNvGraphicFramePr>
            <a:graphicFrameLocks/>
          </p:cNvGraphicFramePr>
          <p:nvPr>
            <p:extLst>
              <p:ext uri="{D42A27DB-BD31-4B8C-83A1-F6EECF244321}">
                <p14:modId xmlns:p14="http://schemas.microsoft.com/office/powerpoint/2010/main" val="3769571774"/>
              </p:ext>
            </p:extLst>
          </p:nvPr>
        </p:nvGraphicFramePr>
        <p:xfrm>
          <a:off x="838201" y="1132113"/>
          <a:ext cx="10178142" cy="5399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081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59542"/>
          </a:xfrm>
        </p:spPr>
        <p:txBody>
          <a:bodyPr>
            <a:noAutofit/>
          </a:bodyPr>
          <a:lstStyle/>
          <a:p>
            <a:pPr>
              <a:spcBef>
                <a:spcPts val="600"/>
              </a:spcBef>
            </a:pPr>
            <a:r>
              <a:rPr lang="bg-BG" sz="2000" dirty="0"/>
              <a:t>Към 16-06-2015г. за </a:t>
            </a:r>
            <a:r>
              <a:rPr lang="en-US" sz="2000" dirty="0"/>
              <a:t>I10</a:t>
            </a:r>
            <a:r>
              <a:rPr lang="bg-BG" sz="2000" dirty="0"/>
              <a:t> - Есенциална хипертония НЗОК реимбурсира 60</a:t>
            </a:r>
            <a:r>
              <a:rPr lang="en-US" sz="2000" dirty="0"/>
              <a:t>1</a:t>
            </a:r>
            <a:r>
              <a:rPr lang="bg-BG" sz="2000" dirty="0"/>
              <a:t> продукта от 7</a:t>
            </a:r>
            <a:r>
              <a:rPr lang="en-US" sz="2000" dirty="0"/>
              <a:t>1</a:t>
            </a:r>
            <a:r>
              <a:rPr lang="bg-BG" sz="2000" dirty="0"/>
              <a:t> международни непатентни наименования в 17 </a:t>
            </a:r>
            <a:r>
              <a:rPr lang="en-US" sz="2000" dirty="0"/>
              <a:t>Jumbo</a:t>
            </a:r>
            <a:r>
              <a:rPr lang="bg-BG" sz="2000" dirty="0"/>
              <a:t> групи.  </a:t>
            </a:r>
            <a:br>
              <a:rPr lang="bg-BG" sz="2000" dirty="0"/>
            </a:br>
            <a:r>
              <a:rPr lang="bg-BG" sz="2000" dirty="0"/>
              <a:t>В някои </a:t>
            </a:r>
            <a:r>
              <a:rPr lang="en-US" sz="2000" dirty="0"/>
              <a:t>ATC </a:t>
            </a:r>
            <a:r>
              <a:rPr lang="bg-BG" sz="2000" dirty="0"/>
              <a:t>групи разликата между най-ниската и най-високата цена е над 20 пъти. Ефективният процент на реимбурсация в такива наситени групи достига едва 1,5% (при 50% за референта). Тези разлики се поемат от пациентите.</a:t>
            </a:r>
            <a:br>
              <a:rPr lang="bg-BG" sz="2000" dirty="0"/>
            </a:br>
            <a:r>
              <a:rPr lang="bg-BG" sz="2000" dirty="0"/>
              <a:t>В тази група най-голям дял от продажбите – 48%, имат продукти 5 пъти по-скъпи от референта. Доплащането от пациентите за тези 2 продукта е в размер на 903 хил.лв. за 2014 г. </a:t>
            </a:r>
            <a:br>
              <a:rPr lang="bg-BG" sz="2000" dirty="0"/>
            </a:br>
            <a:endParaRPr lang="bg-BG" sz="2000" dirty="0"/>
          </a:p>
        </p:txBody>
      </p:sp>
      <p:pic>
        <p:nvPicPr>
          <p:cNvPr id="5" name="Content Placeholder 4"/>
          <p:cNvPicPr>
            <a:picLocks noGrp="1" noChangeAspect="1"/>
          </p:cNvPicPr>
          <p:nvPr>
            <p:ph idx="1"/>
          </p:nvPr>
        </p:nvPicPr>
        <p:blipFill>
          <a:blip r:embed="rId2"/>
          <a:stretch>
            <a:fillRect/>
          </a:stretch>
        </p:blipFill>
        <p:spPr>
          <a:xfrm>
            <a:off x="533400" y="2364375"/>
            <a:ext cx="11480800" cy="4586757"/>
          </a:xfrm>
          <a:prstGeom prst="rect">
            <a:avLst/>
          </a:prstGeom>
        </p:spPr>
      </p:pic>
    </p:spTree>
    <p:extLst>
      <p:ext uri="{BB962C8B-B14F-4D97-AF65-F5344CB8AC3E}">
        <p14:creationId xmlns:p14="http://schemas.microsoft.com/office/powerpoint/2010/main" val="596655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000" dirty="0" smtClean="0"/>
              <a:t>През 2014 г. НЗОК е реимбурсирала близо </a:t>
            </a:r>
            <a:r>
              <a:rPr lang="bg-BG" sz="2000" b="1" dirty="0" smtClean="0"/>
              <a:t>535 </a:t>
            </a:r>
            <a:r>
              <a:rPr lang="bg-BG" sz="2000" dirty="0" smtClean="0"/>
              <a:t>млн. лв. за лекарствени продукти за домашно лечение, за които пациентите са доплатили още </a:t>
            </a:r>
            <a:r>
              <a:rPr lang="bg-BG" sz="2000" b="1" dirty="0" smtClean="0"/>
              <a:t>455</a:t>
            </a:r>
            <a:r>
              <a:rPr lang="bg-BG" sz="2000" dirty="0" smtClean="0"/>
              <a:t> млн. лв. </a:t>
            </a:r>
            <a:endParaRPr lang="bg-BG" sz="2000" dirty="0"/>
          </a:p>
        </p:txBody>
      </p:sp>
      <p:pic>
        <p:nvPicPr>
          <p:cNvPr id="4" name="Content Placeholder 3"/>
          <p:cNvPicPr>
            <a:picLocks noGrp="1" noChangeAspect="1"/>
          </p:cNvPicPr>
          <p:nvPr>
            <p:ph idx="1"/>
          </p:nvPr>
        </p:nvPicPr>
        <p:blipFill>
          <a:blip r:embed="rId2"/>
          <a:stretch>
            <a:fillRect/>
          </a:stretch>
        </p:blipFill>
        <p:spPr>
          <a:xfrm>
            <a:off x="814394" y="1485900"/>
            <a:ext cx="10858499" cy="5172075"/>
          </a:xfrm>
          <a:prstGeom prst="rect">
            <a:avLst/>
          </a:prstGeom>
        </p:spPr>
      </p:pic>
    </p:spTree>
    <p:extLst>
      <p:ext uri="{BB962C8B-B14F-4D97-AF65-F5344CB8AC3E}">
        <p14:creationId xmlns:p14="http://schemas.microsoft.com/office/powerpoint/2010/main" val="39592616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smtClean="0">
                <a:latin typeface="+mn-lt"/>
              </a:rPr>
              <a:t>Нашите цели са:</a:t>
            </a:r>
            <a:endParaRPr lang="bg-BG" sz="2800" b="1" dirty="0">
              <a:latin typeface="+mn-lt"/>
            </a:endParaRPr>
          </a:p>
        </p:txBody>
      </p:sp>
      <p:sp>
        <p:nvSpPr>
          <p:cNvPr id="3" name="Content Placeholder 2"/>
          <p:cNvSpPr>
            <a:spLocks noGrp="1"/>
          </p:cNvSpPr>
          <p:nvPr>
            <p:ph idx="1"/>
          </p:nvPr>
        </p:nvSpPr>
        <p:spPr/>
        <p:txBody>
          <a:bodyPr>
            <a:normAutofit/>
          </a:bodyPr>
          <a:lstStyle/>
          <a:p>
            <a:endParaRPr lang="bg-BG" sz="2400" dirty="0" smtClean="0"/>
          </a:p>
          <a:p>
            <a:endParaRPr lang="bg-BG" sz="2400" dirty="0"/>
          </a:p>
          <a:p>
            <a:pPr algn="just"/>
            <a:r>
              <a:rPr lang="bg-BG" sz="2400" dirty="0" smtClean="0"/>
              <a:t>Да осигурим достъп до качествено, ефективно и съвременно лечение;</a:t>
            </a:r>
          </a:p>
          <a:p>
            <a:pPr algn="just"/>
            <a:r>
              <a:rPr lang="bg-BG" sz="2400" dirty="0" smtClean="0"/>
              <a:t>Да гарантираме подходяща лекарствена терапия на всички социално значими заболявания;</a:t>
            </a:r>
          </a:p>
          <a:p>
            <a:pPr algn="just"/>
            <a:r>
              <a:rPr lang="bg-BG" sz="2400" dirty="0" smtClean="0"/>
              <a:t> Да насърчаваме и контролираме  рационалната лекарствена употреба;</a:t>
            </a:r>
          </a:p>
          <a:p>
            <a:pPr algn="just"/>
            <a:r>
              <a:rPr lang="bg-BG" sz="2400" dirty="0" smtClean="0"/>
              <a:t>Да намалим дела на доплащането със собствени средства за лекарства, заплащани от НЗОК.</a:t>
            </a:r>
            <a:endParaRPr lang="bg-BG" sz="2400" dirty="0"/>
          </a:p>
        </p:txBody>
      </p:sp>
      <p:pic>
        <p:nvPicPr>
          <p:cNvPr id="5" name="Picture 4"/>
          <p:cNvPicPr>
            <a:picLocks noChangeAspect="1"/>
          </p:cNvPicPr>
          <p:nvPr/>
        </p:nvPicPr>
        <p:blipFill>
          <a:blip r:embed="rId2"/>
          <a:stretch>
            <a:fillRect/>
          </a:stretch>
        </p:blipFill>
        <p:spPr>
          <a:xfrm>
            <a:off x="7610532" y="257821"/>
            <a:ext cx="3743268" cy="2298391"/>
          </a:xfrm>
          <a:prstGeom prst="rect">
            <a:avLst/>
          </a:prstGeom>
        </p:spPr>
      </p:pic>
    </p:spTree>
    <p:extLst>
      <p:ext uri="{BB962C8B-B14F-4D97-AF65-F5344CB8AC3E}">
        <p14:creationId xmlns:p14="http://schemas.microsoft.com/office/powerpoint/2010/main" val="3037498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smtClean="0">
                <a:latin typeface="+mn-lt"/>
              </a:rPr>
              <a:t>Ще го постигнем чрез:</a:t>
            </a:r>
            <a:endParaRPr lang="bg-BG" sz="2800" b="1" dirty="0">
              <a:latin typeface="+mn-lt"/>
            </a:endParaRPr>
          </a:p>
        </p:txBody>
      </p:sp>
      <p:sp>
        <p:nvSpPr>
          <p:cNvPr id="3" name="Content Placeholder 2"/>
          <p:cNvSpPr>
            <a:spLocks noGrp="1"/>
          </p:cNvSpPr>
          <p:nvPr>
            <p:ph idx="1"/>
          </p:nvPr>
        </p:nvSpPr>
        <p:spPr/>
        <p:txBody>
          <a:bodyPr>
            <a:normAutofit fontScale="92500" lnSpcReduction="20000"/>
          </a:bodyPr>
          <a:lstStyle/>
          <a:p>
            <a:pPr algn="just"/>
            <a:r>
              <a:rPr lang="bg-BG" dirty="0" smtClean="0"/>
              <a:t>Въвеждане на механизми за задължително договаряне на отстъпки, </a:t>
            </a:r>
            <a:r>
              <a:rPr lang="en-US" dirty="0" smtClean="0"/>
              <a:t>pay-back</a:t>
            </a:r>
            <a:r>
              <a:rPr lang="bg-BG" dirty="0"/>
              <a:t>,</a:t>
            </a:r>
            <a:r>
              <a:rPr lang="en-US" dirty="0" smtClean="0"/>
              <a:t> claw-back </a:t>
            </a:r>
            <a:r>
              <a:rPr lang="bg-BG" dirty="0" smtClean="0"/>
              <a:t>и други схеми за споделяне на риска;</a:t>
            </a:r>
          </a:p>
          <a:p>
            <a:pPr algn="just"/>
            <a:r>
              <a:rPr lang="bg-BG" dirty="0" smtClean="0"/>
              <a:t>Реимбурсиране по МКБ, гарантиращо 100% заплащане на цената на референта за социално-значимите заболявания, включени в основния пакет;</a:t>
            </a:r>
          </a:p>
          <a:p>
            <a:pPr lvl="0" algn="just"/>
            <a:r>
              <a:rPr lang="bg-BG" dirty="0"/>
              <a:t>Въвеждане на процедура за периодично поддържане на реимбурсния статус на лекарствените </a:t>
            </a:r>
            <a:r>
              <a:rPr lang="bg-BG" dirty="0" smtClean="0"/>
              <a:t>продукти; </a:t>
            </a:r>
            <a:endParaRPr lang="bg-BG" dirty="0"/>
          </a:p>
          <a:p>
            <a:pPr lvl="0" algn="just"/>
            <a:r>
              <a:rPr lang="bg-BG" dirty="0"/>
              <a:t>Извършване на периодична оценка на лекарствени продукти, включени в ПЛС, въз основа на доказателства и фармако – икономически </a:t>
            </a:r>
            <a:r>
              <a:rPr lang="bg-BG" dirty="0" smtClean="0"/>
              <a:t>анализ;</a:t>
            </a:r>
          </a:p>
          <a:p>
            <a:pPr algn="just"/>
            <a:r>
              <a:rPr lang="bg-BG" dirty="0"/>
              <a:t>Усъвършенстване на механизмите за ценообразуване и реимбурсиране на база оценка на ефективността на разходите.</a:t>
            </a:r>
          </a:p>
          <a:p>
            <a:pPr marL="0" lvl="0" indent="0">
              <a:buNone/>
            </a:pPr>
            <a:endParaRPr lang="bg-BG" dirty="0"/>
          </a:p>
          <a:p>
            <a:endParaRPr lang="bg-BG" dirty="0" smtClean="0"/>
          </a:p>
          <a:p>
            <a:endParaRPr lang="bg-BG" dirty="0" smtClean="0"/>
          </a:p>
          <a:p>
            <a:endParaRPr lang="bg-BG" dirty="0"/>
          </a:p>
        </p:txBody>
      </p:sp>
      <p:pic>
        <p:nvPicPr>
          <p:cNvPr id="5" name="Picture 4"/>
          <p:cNvPicPr>
            <a:picLocks noChangeAspect="1"/>
          </p:cNvPicPr>
          <p:nvPr/>
        </p:nvPicPr>
        <p:blipFill>
          <a:blip r:embed="rId2"/>
          <a:stretch>
            <a:fillRect/>
          </a:stretch>
        </p:blipFill>
        <p:spPr>
          <a:xfrm>
            <a:off x="8724900" y="156368"/>
            <a:ext cx="2628900" cy="1743075"/>
          </a:xfrm>
          <a:prstGeom prst="rect">
            <a:avLst/>
          </a:prstGeom>
        </p:spPr>
      </p:pic>
    </p:spTree>
    <p:extLst>
      <p:ext uri="{BB962C8B-B14F-4D97-AF65-F5344CB8AC3E}">
        <p14:creationId xmlns:p14="http://schemas.microsoft.com/office/powerpoint/2010/main" val="39587862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9331"/>
            <a:ext cx="10515600" cy="4805363"/>
          </a:xfrm>
        </p:spPr>
        <p:txBody>
          <a:bodyPr>
            <a:normAutofit lnSpcReduction="10000"/>
          </a:bodyPr>
          <a:lstStyle/>
          <a:p>
            <a:pPr lvl="0" algn="just"/>
            <a:endParaRPr lang="bg-BG" dirty="0" smtClean="0"/>
          </a:p>
          <a:p>
            <a:pPr lvl="0" algn="just"/>
            <a:r>
              <a:rPr lang="bg-BG" dirty="0" smtClean="0"/>
              <a:t>Въвеждане </a:t>
            </a:r>
            <a:r>
              <a:rPr lang="bg-BG" dirty="0"/>
              <a:t>на механизъм за оценка на здравните технологии при прилагането на лекарствени </a:t>
            </a:r>
            <a:r>
              <a:rPr lang="bg-BG" dirty="0" smtClean="0"/>
              <a:t>продукти; </a:t>
            </a:r>
            <a:endParaRPr lang="bg-BG" dirty="0"/>
          </a:p>
          <a:p>
            <a:pPr lvl="0" algn="just"/>
            <a:r>
              <a:rPr lang="bg-BG" dirty="0"/>
              <a:t>Утвърждаване на фармако – терапевтични ръководства и насърчаване на рационалната лекарствена употреба в лечебните заведения и аптеките; </a:t>
            </a:r>
          </a:p>
          <a:p>
            <a:pPr algn="just"/>
            <a:r>
              <a:rPr lang="bg-BG" dirty="0" smtClean="0"/>
              <a:t>Провеждане на прогенерична </a:t>
            </a:r>
            <a:r>
              <a:rPr lang="bg-BG" dirty="0"/>
              <a:t>лекарствена </a:t>
            </a:r>
            <a:r>
              <a:rPr lang="bg-BG" dirty="0" smtClean="0"/>
              <a:t>политика с цел осигуряване на качествени</a:t>
            </a:r>
            <a:r>
              <a:rPr lang="bg-BG" dirty="0"/>
              <a:t>, ефикасни и безопасни лекарства при по-ниски разходи за </a:t>
            </a:r>
            <a:r>
              <a:rPr lang="bg-BG" dirty="0" smtClean="0"/>
              <a:t>лечение;</a:t>
            </a:r>
            <a:endParaRPr lang="bg-BG" dirty="0"/>
          </a:p>
          <a:p>
            <a:pPr lvl="0" algn="just"/>
            <a:r>
              <a:rPr lang="bg-BG" dirty="0"/>
              <a:t>Насочване на спестените публични средства за иновативни терапии, които са без </a:t>
            </a:r>
            <a:r>
              <a:rPr lang="bg-BG" dirty="0" smtClean="0"/>
              <a:t>алтернатива</a:t>
            </a:r>
            <a:r>
              <a:rPr lang="bg-BG" dirty="0"/>
              <a:t>.</a:t>
            </a:r>
            <a:endParaRPr lang="bg-BG" dirty="0" smtClean="0"/>
          </a:p>
          <a:p>
            <a:pPr lvl="0" algn="just"/>
            <a:endParaRPr lang="bg-BG" dirty="0"/>
          </a:p>
          <a:p>
            <a:endParaRPr lang="bg-BG" dirty="0"/>
          </a:p>
        </p:txBody>
      </p:sp>
      <p:pic>
        <p:nvPicPr>
          <p:cNvPr id="2" name="Picture 1"/>
          <p:cNvPicPr>
            <a:picLocks noChangeAspect="1"/>
          </p:cNvPicPr>
          <p:nvPr/>
        </p:nvPicPr>
        <p:blipFill>
          <a:blip r:embed="rId2"/>
          <a:stretch>
            <a:fillRect/>
          </a:stretch>
        </p:blipFill>
        <p:spPr>
          <a:xfrm>
            <a:off x="8549626" y="193184"/>
            <a:ext cx="3000375" cy="1990725"/>
          </a:xfrm>
          <a:prstGeom prst="rect">
            <a:avLst/>
          </a:prstGeom>
        </p:spPr>
      </p:pic>
    </p:spTree>
    <p:extLst>
      <p:ext uri="{BB962C8B-B14F-4D97-AF65-F5344CB8AC3E}">
        <p14:creationId xmlns:p14="http://schemas.microsoft.com/office/powerpoint/2010/main" val="3565645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Здравеопазване без е-</a:t>
            </a:r>
            <a:endParaRPr lang="bg-BG" dirty="0"/>
          </a:p>
        </p:txBody>
      </p:sp>
      <p:sp>
        <p:nvSpPr>
          <p:cNvPr id="3" name="Content Placeholder 2"/>
          <p:cNvSpPr>
            <a:spLocks noGrp="1"/>
          </p:cNvSpPr>
          <p:nvPr>
            <p:ph idx="1"/>
          </p:nvPr>
        </p:nvSpPr>
        <p:spPr/>
        <p:txBody>
          <a:bodyPr/>
          <a:lstStyle/>
          <a:p>
            <a:pPr marL="0" indent="0" algn="just">
              <a:buNone/>
            </a:pPr>
            <a:r>
              <a:rPr lang="ru-RU" dirty="0" smtClean="0"/>
              <a:t>Проблемите:</a:t>
            </a:r>
          </a:p>
          <a:p>
            <a:pPr algn="just"/>
            <a:r>
              <a:rPr lang="ru-RU" dirty="0" smtClean="0"/>
              <a:t>Липсва </a:t>
            </a:r>
            <a:r>
              <a:rPr lang="ru-RU" dirty="0"/>
              <a:t>пълна информационна картина на извършваните </a:t>
            </a:r>
            <a:r>
              <a:rPr lang="ru-RU" dirty="0" smtClean="0"/>
              <a:t>дейности в системата на здравеопазване; </a:t>
            </a:r>
          </a:p>
          <a:p>
            <a:pPr algn="just"/>
            <a:r>
              <a:rPr lang="ru-RU" dirty="0" smtClean="0"/>
              <a:t>Липсва </a:t>
            </a:r>
            <a:r>
              <a:rPr lang="ru-RU" dirty="0"/>
              <a:t>задължително прилагане на </a:t>
            </a:r>
            <a:r>
              <a:rPr lang="ru-RU" dirty="0" smtClean="0"/>
              <a:t>здравно-информационни стандарти;</a:t>
            </a:r>
          </a:p>
          <a:p>
            <a:pPr algn="just"/>
            <a:r>
              <a:rPr lang="ru-RU" dirty="0"/>
              <a:t>Липсва статистически обосновано </a:t>
            </a:r>
            <a:r>
              <a:rPr lang="ru-RU" dirty="0" smtClean="0"/>
              <a:t>планиране;</a:t>
            </a:r>
            <a:endParaRPr lang="ru-RU" dirty="0"/>
          </a:p>
          <a:p>
            <a:pPr algn="just"/>
            <a:r>
              <a:rPr lang="ru-RU" dirty="0"/>
              <a:t>Липсва количествено обоснован контрол на качеството </a:t>
            </a:r>
            <a:r>
              <a:rPr lang="ru-RU" dirty="0" smtClean="0"/>
              <a:t> и ефективността на </a:t>
            </a:r>
            <a:r>
              <a:rPr lang="ru-RU" dirty="0"/>
              <a:t>медицинските </a:t>
            </a:r>
            <a:r>
              <a:rPr lang="ru-RU" dirty="0" smtClean="0"/>
              <a:t>дейности.</a:t>
            </a:r>
            <a:endParaRPr lang="ru-RU" dirty="0"/>
          </a:p>
          <a:p>
            <a:endParaRPr lang="bg-BG" dirty="0"/>
          </a:p>
        </p:txBody>
      </p:sp>
      <p:pic>
        <p:nvPicPr>
          <p:cNvPr id="4" name="Picture 3"/>
          <p:cNvPicPr>
            <a:picLocks noChangeAspect="1"/>
          </p:cNvPicPr>
          <p:nvPr/>
        </p:nvPicPr>
        <p:blipFill>
          <a:blip r:embed="rId2"/>
          <a:stretch>
            <a:fillRect/>
          </a:stretch>
        </p:blipFill>
        <p:spPr>
          <a:xfrm>
            <a:off x="8677275" y="365125"/>
            <a:ext cx="2676525" cy="1714500"/>
          </a:xfrm>
          <a:prstGeom prst="rect">
            <a:avLst/>
          </a:prstGeom>
        </p:spPr>
      </p:pic>
      <p:pic>
        <p:nvPicPr>
          <p:cNvPr id="5" name="Picture 4"/>
          <p:cNvPicPr>
            <a:picLocks noChangeAspect="1"/>
          </p:cNvPicPr>
          <p:nvPr/>
        </p:nvPicPr>
        <p:blipFill>
          <a:blip r:embed="rId3"/>
          <a:stretch>
            <a:fillRect/>
          </a:stretch>
        </p:blipFill>
        <p:spPr>
          <a:xfrm>
            <a:off x="8562975" y="5056836"/>
            <a:ext cx="2790825" cy="1638300"/>
          </a:xfrm>
          <a:prstGeom prst="rect">
            <a:avLst/>
          </a:prstGeom>
        </p:spPr>
      </p:pic>
    </p:spTree>
    <p:extLst>
      <p:ext uri="{BB962C8B-B14F-4D97-AF65-F5344CB8AC3E}">
        <p14:creationId xmlns:p14="http://schemas.microsoft.com/office/powerpoint/2010/main" val="25436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3"/>
          <p:cNvGraphicFramePr>
            <a:graphicFrameLocks noGrp="1" noChangeAspect="1"/>
          </p:cNvGraphicFramePr>
          <p:nvPr>
            <p:ph idx="1"/>
            <p:extLst/>
          </p:nvPr>
        </p:nvGraphicFramePr>
        <p:xfrm>
          <a:off x="5057775" y="987425"/>
          <a:ext cx="6534149"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a:xfrm>
            <a:off x="839788" y="424543"/>
            <a:ext cx="3932237" cy="5150153"/>
          </a:xfrm>
        </p:spPr>
        <p:txBody>
          <a:bodyPr>
            <a:noAutofit/>
          </a:bodyPr>
          <a:lstStyle/>
          <a:p>
            <a:pPr algn="just"/>
            <a:endParaRPr lang="bg-BG" sz="2000" dirty="0" smtClean="0"/>
          </a:p>
          <a:p>
            <a:pPr algn="just"/>
            <a:r>
              <a:rPr lang="bg-BG" sz="2000" dirty="0" smtClean="0"/>
              <a:t>България все още не може да намали детската смъртност до нивото на показателя, достигнат от страните от ЕС през 1995 г.</a:t>
            </a:r>
          </a:p>
          <a:p>
            <a:pPr algn="just"/>
            <a:r>
              <a:rPr lang="bg-BG" sz="2000" dirty="0" smtClean="0"/>
              <a:t>В момента показателя</a:t>
            </a:r>
            <a:r>
              <a:rPr lang="bg-BG" sz="2000" dirty="0"/>
              <a:t>т</a:t>
            </a:r>
            <a:r>
              <a:rPr lang="bg-BG" sz="2000" dirty="0" smtClean="0"/>
              <a:t> детска смъртност в България е  2 пъти по-висок от средноевропейския показател и 3 пъти по-висок от показателя в страни като Норвегия, Австрия, Чехия, Холандия и др. </a:t>
            </a:r>
            <a:endParaRPr lang="bg-BG" sz="2000" dirty="0"/>
          </a:p>
        </p:txBody>
      </p:sp>
    </p:spTree>
    <p:extLst>
      <p:ext uri="{BB962C8B-B14F-4D97-AF65-F5344CB8AC3E}">
        <p14:creationId xmlns:p14="http://schemas.microsoft.com/office/powerpoint/2010/main" val="15042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 calcmode="lin" valueType="num">
                                      <p:cBhvr additive="base">
                                        <p:cTn id="7" dur="500" fill="hold"/>
                                        <p:tgtEl>
                                          <p:spTgt spid="8">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graphicEl>
                                              <a:chart seriesIdx="0" categoryIdx="-4" bldStep="series"/>
                                            </p:graphicEl>
                                          </p:spTgt>
                                        </p:tgtEl>
                                        <p:attrNameLst>
                                          <p:attrName>style.visibility</p:attrName>
                                        </p:attrNameLst>
                                      </p:cBhvr>
                                      <p:to>
                                        <p:strVal val="visible"/>
                                      </p:to>
                                    </p:set>
                                    <p:anim calcmode="lin" valueType="num">
                                      <p:cBhvr additive="base">
                                        <p:cTn id="13" dur="500" fill="hold"/>
                                        <p:tgtEl>
                                          <p:spTgt spid="8">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graphicEl>
                                              <a:chart seriesIdx="1" categoryIdx="-4" bldStep="series"/>
                                            </p:graphicEl>
                                          </p:spTgt>
                                        </p:tgtEl>
                                        <p:attrNameLst>
                                          <p:attrName>style.visibility</p:attrName>
                                        </p:attrNameLst>
                                      </p:cBhvr>
                                      <p:to>
                                        <p:strVal val="visible"/>
                                      </p:to>
                                    </p:set>
                                    <p:anim calcmode="lin" valueType="num">
                                      <p:cBhvr additive="base">
                                        <p:cTn id="19" dur="500" fill="hold"/>
                                        <p:tgtEl>
                                          <p:spTgt spid="8">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228601"/>
            <a:ext cx="10515600" cy="872066"/>
          </a:xfrm>
        </p:spPr>
        <p:txBody>
          <a:bodyPr>
            <a:normAutofit/>
          </a:bodyPr>
          <a:lstStyle/>
          <a:p>
            <a:r>
              <a:rPr lang="bg-BG" sz="2800" b="1" dirty="0" smtClean="0"/>
              <a:t>Мерки:</a:t>
            </a:r>
            <a:endParaRPr lang="bg-BG" sz="2800" b="1" dirty="0"/>
          </a:p>
        </p:txBody>
      </p:sp>
      <p:sp>
        <p:nvSpPr>
          <p:cNvPr id="3" name="Content Placeholder 2"/>
          <p:cNvSpPr>
            <a:spLocks noGrp="1"/>
          </p:cNvSpPr>
          <p:nvPr>
            <p:ph sz="half" idx="1"/>
          </p:nvPr>
        </p:nvSpPr>
        <p:spPr>
          <a:xfrm>
            <a:off x="838200" y="1063821"/>
            <a:ext cx="10515600" cy="5203296"/>
          </a:xfrm>
        </p:spPr>
        <p:txBody>
          <a:bodyPr>
            <a:noAutofit/>
          </a:bodyPr>
          <a:lstStyle/>
          <a:p>
            <a:pPr lvl="1" indent="-236538" algn="just">
              <a:lnSpc>
                <a:spcPct val="100000"/>
              </a:lnSpc>
              <a:spcBef>
                <a:spcPct val="20000"/>
              </a:spcBef>
            </a:pPr>
            <a:r>
              <a:rPr lang="bg-BG" dirty="0" smtClean="0"/>
              <a:t>Създаване </a:t>
            </a:r>
            <a:r>
              <a:rPr lang="bg-BG" dirty="0"/>
              <a:t>на </a:t>
            </a:r>
            <a:r>
              <a:rPr lang="bg-BG" b="1" dirty="0"/>
              <a:t>Електронен здравен запис </a:t>
            </a:r>
            <a:r>
              <a:rPr lang="bg-BG" dirty="0"/>
              <a:t>на всеки български граждани;</a:t>
            </a:r>
          </a:p>
          <a:p>
            <a:pPr lvl="1" indent="-236538" algn="just">
              <a:lnSpc>
                <a:spcPct val="100000"/>
              </a:lnSpc>
              <a:spcBef>
                <a:spcPct val="20000"/>
              </a:spcBef>
            </a:pPr>
            <a:r>
              <a:rPr lang="bg-BG" dirty="0" smtClean="0"/>
              <a:t>Създаване </a:t>
            </a:r>
            <a:r>
              <a:rPr lang="bg-BG" dirty="0"/>
              <a:t>на </a:t>
            </a:r>
            <a:r>
              <a:rPr lang="bg-BG" b="1" dirty="0"/>
              <a:t>Национална здравна информационна </a:t>
            </a:r>
            <a:r>
              <a:rPr lang="bg-BG" b="1" dirty="0" smtClean="0"/>
              <a:t>система (НЗИС)</a:t>
            </a:r>
            <a:r>
              <a:rPr lang="bg-BG" dirty="0" smtClean="0"/>
              <a:t>, </a:t>
            </a:r>
            <a:r>
              <a:rPr lang="bg-BG" dirty="0"/>
              <a:t>и нейната инфраструктура (</a:t>
            </a:r>
            <a:r>
              <a:rPr lang="bg-BG" b="1" dirty="0"/>
              <a:t>портал</a:t>
            </a:r>
            <a:r>
              <a:rPr lang="bg-BG" dirty="0"/>
              <a:t>, </a:t>
            </a:r>
            <a:r>
              <a:rPr lang="bg-BG" b="1" dirty="0"/>
              <a:t>център за данни</a:t>
            </a:r>
            <a:r>
              <a:rPr lang="bg-BG" dirty="0"/>
              <a:t>, </a:t>
            </a:r>
            <a:r>
              <a:rPr lang="bg-BG" b="1" dirty="0"/>
              <a:t> Електронна идентификация</a:t>
            </a:r>
            <a:r>
              <a:rPr lang="bg-BG" dirty="0"/>
              <a:t>) достъпни за всички субекти на здравната система (физически и юридически, държавни и частни</a:t>
            </a:r>
            <a:r>
              <a:rPr lang="bg-BG" dirty="0" smtClean="0"/>
              <a:t>);</a:t>
            </a:r>
          </a:p>
          <a:p>
            <a:pPr lvl="1" indent="-236538" algn="just">
              <a:lnSpc>
                <a:spcPct val="100000"/>
              </a:lnSpc>
              <a:spcBef>
                <a:spcPct val="20000"/>
              </a:spcBef>
            </a:pPr>
            <a:r>
              <a:rPr lang="bg-BG" dirty="0" smtClean="0"/>
              <a:t>Създаване </a:t>
            </a:r>
            <a:r>
              <a:rPr lang="bg-BG" dirty="0"/>
              <a:t>на </a:t>
            </a:r>
            <a:r>
              <a:rPr lang="bg-BG" b="1" dirty="0"/>
              <a:t> Електронна </a:t>
            </a:r>
            <a:r>
              <a:rPr lang="bg-BG" b="1" dirty="0" smtClean="0"/>
              <a:t>рецепта</a:t>
            </a:r>
            <a:r>
              <a:rPr lang="bg-BG" dirty="0" smtClean="0"/>
              <a:t>;</a:t>
            </a:r>
          </a:p>
          <a:p>
            <a:pPr lvl="1" indent="-236538" algn="just">
              <a:lnSpc>
                <a:spcPct val="100000"/>
              </a:lnSpc>
              <a:spcBef>
                <a:spcPct val="20000"/>
              </a:spcBef>
            </a:pPr>
            <a:r>
              <a:rPr lang="bg-BG" dirty="0" smtClean="0"/>
              <a:t>Изграждане </a:t>
            </a:r>
            <a:r>
              <a:rPr lang="bg-BG" dirty="0"/>
              <a:t>на </a:t>
            </a:r>
            <a:r>
              <a:rPr lang="bg-BG" b="1" dirty="0"/>
              <a:t>здравно-медицински стандарти;</a:t>
            </a:r>
            <a:endParaRPr lang="bg-BG" dirty="0"/>
          </a:p>
          <a:p>
            <a:pPr lvl="1" algn="just">
              <a:lnSpc>
                <a:spcPct val="100000"/>
              </a:lnSpc>
              <a:spcBef>
                <a:spcPct val="20000"/>
              </a:spcBef>
            </a:pPr>
            <a:r>
              <a:rPr lang="bg-BG" dirty="0" smtClean="0"/>
              <a:t>Изграждане </a:t>
            </a:r>
            <a:r>
              <a:rPr lang="bg-BG" dirty="0"/>
              <a:t>на </a:t>
            </a:r>
            <a:r>
              <a:rPr lang="bg-BG" b="1" dirty="0"/>
              <a:t>фармако-терапевтични практики</a:t>
            </a:r>
            <a:r>
              <a:rPr lang="bg-BG" dirty="0"/>
              <a:t>;</a:t>
            </a:r>
          </a:p>
          <a:p>
            <a:pPr lvl="1" algn="just">
              <a:lnSpc>
                <a:spcPct val="100000"/>
              </a:lnSpc>
              <a:spcBef>
                <a:spcPct val="20000"/>
              </a:spcBef>
            </a:pPr>
            <a:r>
              <a:rPr lang="bg-BG" dirty="0" smtClean="0"/>
              <a:t>Изграждане </a:t>
            </a:r>
            <a:r>
              <a:rPr lang="bg-BG" dirty="0"/>
              <a:t>на </a:t>
            </a:r>
            <a:r>
              <a:rPr lang="bg-BG" b="1" dirty="0"/>
              <a:t>единна медицинска онтологична </a:t>
            </a:r>
            <a:r>
              <a:rPr lang="bg-BG" b="1" dirty="0" smtClean="0"/>
              <a:t>база данни</a:t>
            </a:r>
            <a:r>
              <a:rPr lang="bg-BG" dirty="0"/>
              <a:t>;</a:t>
            </a:r>
          </a:p>
          <a:p>
            <a:pPr lvl="1" algn="just">
              <a:lnSpc>
                <a:spcPct val="100000"/>
              </a:lnSpc>
              <a:spcBef>
                <a:spcPct val="20000"/>
              </a:spcBef>
            </a:pPr>
            <a:r>
              <a:rPr lang="bg-BG" dirty="0" smtClean="0"/>
              <a:t>Създаване </a:t>
            </a:r>
            <a:r>
              <a:rPr lang="bg-BG" dirty="0"/>
              <a:t>на </a:t>
            </a:r>
            <a:r>
              <a:rPr lang="bg-BG" b="1" dirty="0"/>
              <a:t>Статистически център на </a:t>
            </a:r>
            <a:r>
              <a:rPr lang="bg-BG" b="1" dirty="0" smtClean="0"/>
              <a:t>НЗИС</a:t>
            </a:r>
            <a:r>
              <a:rPr lang="bg-BG" dirty="0" smtClean="0"/>
              <a:t>;</a:t>
            </a:r>
            <a:endParaRPr lang="bg-BG" dirty="0"/>
          </a:p>
          <a:p>
            <a:pPr lvl="1" algn="just">
              <a:lnSpc>
                <a:spcPct val="100000"/>
              </a:lnSpc>
              <a:spcBef>
                <a:spcPct val="20000"/>
              </a:spcBef>
            </a:pPr>
            <a:r>
              <a:rPr lang="bg-BG" dirty="0" smtClean="0"/>
              <a:t>Доразвиване </a:t>
            </a:r>
            <a:r>
              <a:rPr lang="bg-BG" dirty="0"/>
              <a:t>на </a:t>
            </a:r>
            <a:r>
              <a:rPr lang="bg-BG" b="1" dirty="0"/>
              <a:t>използваните статистически </a:t>
            </a:r>
            <a:r>
              <a:rPr lang="bg-BG" b="1" dirty="0" smtClean="0"/>
              <a:t>стандарти</a:t>
            </a:r>
            <a:r>
              <a:rPr lang="bg-BG" dirty="0" smtClean="0"/>
              <a:t>;</a:t>
            </a:r>
            <a:endParaRPr lang="bg-BG" dirty="0"/>
          </a:p>
          <a:p>
            <a:pPr lvl="1" algn="just">
              <a:lnSpc>
                <a:spcPct val="100000"/>
              </a:lnSpc>
              <a:spcBef>
                <a:spcPct val="20000"/>
              </a:spcBef>
            </a:pPr>
            <a:r>
              <a:rPr lang="bg-BG" dirty="0" smtClean="0"/>
              <a:t>Създаване </a:t>
            </a:r>
            <a:r>
              <a:rPr lang="bg-BG" dirty="0"/>
              <a:t>на </a:t>
            </a:r>
            <a:r>
              <a:rPr lang="bg-BG" b="1" dirty="0"/>
              <a:t>набори от метрики за управление на </a:t>
            </a:r>
            <a:r>
              <a:rPr lang="bg-BG" b="1" dirty="0" smtClean="0"/>
              <a:t>качеството.</a:t>
            </a:r>
          </a:p>
          <a:p>
            <a:pPr marL="457200" lvl="1" indent="0">
              <a:lnSpc>
                <a:spcPct val="100000"/>
              </a:lnSpc>
              <a:spcBef>
                <a:spcPct val="20000"/>
              </a:spcBef>
              <a:buNone/>
            </a:pPr>
            <a:endParaRPr lang="bg-BG" sz="2000" b="1" dirty="0"/>
          </a:p>
        </p:txBody>
      </p:sp>
      <p:pic>
        <p:nvPicPr>
          <p:cNvPr id="5" name="Picture 4"/>
          <p:cNvPicPr>
            <a:picLocks noChangeAspect="1"/>
          </p:cNvPicPr>
          <p:nvPr/>
        </p:nvPicPr>
        <p:blipFill>
          <a:blip r:embed="rId2"/>
          <a:stretch>
            <a:fillRect/>
          </a:stretch>
        </p:blipFill>
        <p:spPr>
          <a:xfrm>
            <a:off x="8644467" y="2819050"/>
            <a:ext cx="2901948" cy="1566808"/>
          </a:xfrm>
          <a:prstGeom prst="rect">
            <a:avLst/>
          </a:prstGeom>
        </p:spPr>
      </p:pic>
    </p:spTree>
    <p:extLst>
      <p:ext uri="{BB962C8B-B14F-4D97-AF65-F5344CB8AC3E}">
        <p14:creationId xmlns:p14="http://schemas.microsoft.com/office/powerpoint/2010/main" val="4049388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800" b="1" dirty="0" smtClean="0"/>
              <a:t>Ще съблюдаваме следните принципи:</a:t>
            </a:r>
            <a:endParaRPr lang="bg-BG" sz="2800" b="1" dirty="0"/>
          </a:p>
        </p:txBody>
      </p:sp>
      <p:sp>
        <p:nvSpPr>
          <p:cNvPr id="3" name="Content Placeholder 2"/>
          <p:cNvSpPr>
            <a:spLocks noGrp="1"/>
          </p:cNvSpPr>
          <p:nvPr>
            <p:ph idx="1"/>
          </p:nvPr>
        </p:nvSpPr>
        <p:spPr/>
        <p:txBody>
          <a:bodyPr>
            <a:normAutofit fontScale="92500" lnSpcReduction="10000"/>
          </a:bodyPr>
          <a:lstStyle/>
          <a:p>
            <a:pPr algn="just">
              <a:lnSpc>
                <a:spcPct val="100000"/>
              </a:lnSpc>
              <a:spcBef>
                <a:spcPct val="20000"/>
              </a:spcBef>
            </a:pPr>
            <a:r>
              <a:rPr lang="ru-RU" dirty="0" smtClean="0"/>
              <a:t>водеща роля на държавата;</a:t>
            </a:r>
            <a:endParaRPr lang="ru-RU" dirty="0"/>
          </a:p>
          <a:p>
            <a:pPr algn="just">
              <a:lnSpc>
                <a:spcPct val="100000"/>
              </a:lnSpc>
              <a:spcBef>
                <a:spcPct val="20000"/>
              </a:spcBef>
            </a:pPr>
            <a:r>
              <a:rPr lang="ru-RU" dirty="0" smtClean="0"/>
              <a:t>използване на </a:t>
            </a:r>
            <a:r>
              <a:rPr lang="ru-RU" dirty="0"/>
              <a:t>съществуващи инициативи и </a:t>
            </a:r>
            <a:r>
              <a:rPr lang="ru-RU" dirty="0" smtClean="0"/>
              <a:t>системи;</a:t>
            </a:r>
            <a:endParaRPr lang="ru-RU" dirty="0"/>
          </a:p>
          <a:p>
            <a:pPr algn="just">
              <a:lnSpc>
                <a:spcPct val="100000"/>
              </a:lnSpc>
              <a:spcBef>
                <a:spcPct val="20000"/>
              </a:spcBef>
            </a:pPr>
            <a:r>
              <a:rPr lang="ru-RU" dirty="0" smtClean="0"/>
              <a:t>осигуряване на постепенен </a:t>
            </a:r>
            <a:r>
              <a:rPr lang="ru-RU" dirty="0"/>
              <a:t>процес на изграждане </a:t>
            </a:r>
            <a:r>
              <a:rPr lang="ru-RU" dirty="0" smtClean="0"/>
              <a:t>в съответствие с дългосрочната ни </a:t>
            </a:r>
            <a:r>
              <a:rPr lang="ru-RU" dirty="0"/>
              <a:t>визия;  </a:t>
            </a:r>
          </a:p>
          <a:p>
            <a:pPr algn="just">
              <a:lnSpc>
                <a:spcPct val="100000"/>
              </a:lnSpc>
              <a:spcBef>
                <a:spcPct val="20000"/>
              </a:spcBef>
            </a:pPr>
            <a:r>
              <a:rPr lang="ru-RU" dirty="0" smtClean="0"/>
              <a:t>защита на вече </a:t>
            </a:r>
            <a:r>
              <a:rPr lang="ru-RU" dirty="0"/>
              <a:t>направените </a:t>
            </a:r>
            <a:r>
              <a:rPr lang="ru-RU" dirty="0" smtClean="0"/>
              <a:t>инвестиции;</a:t>
            </a:r>
            <a:endParaRPr lang="ru-RU" dirty="0"/>
          </a:p>
          <a:p>
            <a:pPr algn="just">
              <a:lnSpc>
                <a:spcPct val="100000"/>
              </a:lnSpc>
              <a:spcBef>
                <a:spcPct val="20000"/>
              </a:spcBef>
            </a:pPr>
            <a:r>
              <a:rPr lang="ru-RU" dirty="0" smtClean="0"/>
              <a:t>гарантиране на сигурност </a:t>
            </a:r>
            <a:r>
              <a:rPr lang="ru-RU" dirty="0"/>
              <a:t>и регулиран достъп до информацията в съответствие с нормативната уредба;</a:t>
            </a:r>
          </a:p>
          <a:p>
            <a:pPr algn="just">
              <a:lnSpc>
                <a:spcPct val="100000"/>
              </a:lnSpc>
              <a:spcBef>
                <a:spcPct val="20000"/>
              </a:spcBef>
            </a:pPr>
            <a:r>
              <a:rPr lang="ru-RU" dirty="0" smtClean="0"/>
              <a:t>използване </a:t>
            </a:r>
            <a:r>
              <a:rPr lang="ru-RU" dirty="0"/>
              <a:t>на задължителни здравно информационни стандарти;</a:t>
            </a:r>
          </a:p>
          <a:p>
            <a:pPr algn="just">
              <a:lnSpc>
                <a:spcPct val="100000"/>
              </a:lnSpc>
              <a:spcBef>
                <a:spcPct val="20000"/>
              </a:spcBef>
            </a:pPr>
            <a:r>
              <a:rPr lang="ru-RU" dirty="0" smtClean="0"/>
              <a:t>уеднаквени </a:t>
            </a:r>
            <a:r>
              <a:rPr lang="ru-RU" dirty="0"/>
              <a:t>изисквания и равнопоставен достъп до </a:t>
            </a:r>
            <a:r>
              <a:rPr lang="ru-RU" dirty="0" smtClean="0"/>
              <a:t>информация</a:t>
            </a:r>
            <a:r>
              <a:rPr lang="ru-RU" sz="2400" dirty="0"/>
              <a:t>;</a:t>
            </a:r>
            <a:endParaRPr lang="bg-BG" sz="2400" dirty="0"/>
          </a:p>
          <a:p>
            <a:pPr lvl="0" algn="just"/>
            <a:r>
              <a:rPr lang="ru-RU" dirty="0" smtClean="0"/>
              <a:t>широк </a:t>
            </a:r>
            <a:r>
              <a:rPr lang="ru-RU" dirty="0"/>
              <a:t>консенсус и включване на </a:t>
            </a:r>
            <a:r>
              <a:rPr lang="ru-RU" dirty="0" smtClean="0"/>
              <a:t>всички </a:t>
            </a:r>
            <a:r>
              <a:rPr lang="ru-RU" dirty="0"/>
              <a:t>заинтересовани </a:t>
            </a:r>
            <a:r>
              <a:rPr lang="ru-RU" dirty="0" smtClean="0"/>
              <a:t>страни.</a:t>
            </a:r>
            <a:endParaRPr lang="ru-RU" dirty="0"/>
          </a:p>
          <a:p>
            <a:endParaRPr lang="bg-BG" dirty="0"/>
          </a:p>
        </p:txBody>
      </p:sp>
    </p:spTree>
    <p:extLst>
      <p:ext uri="{BB962C8B-B14F-4D97-AF65-F5344CB8AC3E}">
        <p14:creationId xmlns:p14="http://schemas.microsoft.com/office/powerpoint/2010/main" val="36981406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3595"/>
          </a:xfrm>
        </p:spPr>
        <p:txBody>
          <a:bodyPr>
            <a:normAutofit fontScale="90000"/>
          </a:bodyPr>
          <a:lstStyle/>
          <a:p>
            <a:r>
              <a:rPr lang="bg-BG" b="1" dirty="0" smtClean="0">
                <a:solidFill>
                  <a:srgbClr val="0000CC"/>
                </a:solidFill>
              </a:rPr>
              <a:t>График </a:t>
            </a:r>
            <a:r>
              <a:rPr lang="bg-BG" b="1" dirty="0">
                <a:solidFill>
                  <a:srgbClr val="0000CC"/>
                </a:solidFill>
              </a:rPr>
              <a:t>за реализация на НЗИС</a:t>
            </a:r>
            <a:endParaRPr lang="bg-BG" dirty="0"/>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17580"/>
            <a:ext cx="10428514" cy="572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2397949"/>
            <a:ext cx="10428514" cy="1138773"/>
          </a:xfrm>
          <a:prstGeom prst="rect">
            <a:avLst/>
          </a:prstGeom>
        </p:spPr>
        <p:txBody>
          <a:bodyPr wrap="square">
            <a:spAutoFit/>
          </a:bodyPr>
          <a:lstStyle/>
          <a:p>
            <a:pPr lvl="1">
              <a:spcBef>
                <a:spcPct val="20000"/>
              </a:spcBef>
            </a:pPr>
            <a:r>
              <a:rPr lang="bg-BG" sz="2000" i="1" dirty="0"/>
              <a:t>Подаден идеен проект и заявка за финансиране по ОП “Добро управление“</a:t>
            </a:r>
          </a:p>
          <a:p>
            <a:pPr lvl="1">
              <a:spcBef>
                <a:spcPct val="20000"/>
              </a:spcBef>
            </a:pPr>
            <a:r>
              <a:rPr lang="bg-BG" sz="2000" i="1" dirty="0"/>
              <a:t>Очаква се одобрение на заявката до края на м.юни 2015 г.</a:t>
            </a:r>
          </a:p>
          <a:p>
            <a:pPr lvl="1">
              <a:spcBef>
                <a:spcPct val="20000"/>
              </a:spcBef>
            </a:pPr>
            <a:r>
              <a:rPr lang="bg-BG" sz="2000" i="1" dirty="0"/>
              <a:t>МЗ има готовност да стартира тръжните процедури след одобрението.</a:t>
            </a:r>
          </a:p>
        </p:txBody>
      </p:sp>
    </p:spTree>
    <p:extLst>
      <p:ext uri="{BB962C8B-B14F-4D97-AF65-F5344CB8AC3E}">
        <p14:creationId xmlns:p14="http://schemas.microsoft.com/office/powerpoint/2010/main" val="253722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368"/>
          </a:xfrm>
        </p:spPr>
        <p:txBody>
          <a:bodyPr>
            <a:normAutofit/>
          </a:bodyPr>
          <a:lstStyle/>
          <a:p>
            <a:pPr lvl="0">
              <a:lnSpc>
                <a:spcPct val="100000"/>
              </a:lnSpc>
              <a:spcBef>
                <a:spcPct val="20000"/>
              </a:spcBef>
            </a:pPr>
            <a:r>
              <a:rPr lang="bg-BG" sz="2800" b="1" dirty="0" smtClean="0">
                <a:latin typeface="+mn-lt"/>
              </a:rPr>
              <a:t>Ползите от е-здравеопазването</a:t>
            </a:r>
            <a:endParaRPr lang="bg-BG" sz="2800" b="1" dirty="0">
              <a:latin typeface="+mn-lt"/>
            </a:endParaRPr>
          </a:p>
        </p:txBody>
      </p:sp>
      <p:sp>
        <p:nvSpPr>
          <p:cNvPr id="3" name="Text Placeholder 2"/>
          <p:cNvSpPr>
            <a:spLocks noGrp="1"/>
          </p:cNvSpPr>
          <p:nvPr>
            <p:ph idx="1"/>
          </p:nvPr>
        </p:nvSpPr>
        <p:spPr>
          <a:xfrm>
            <a:off x="838200" y="1326524"/>
            <a:ext cx="10515600" cy="4850439"/>
          </a:xfrm>
        </p:spPr>
        <p:txBody>
          <a:bodyPr>
            <a:noAutofit/>
          </a:bodyPr>
          <a:lstStyle/>
          <a:p>
            <a:pPr marL="0" indent="0">
              <a:lnSpc>
                <a:spcPct val="100000"/>
              </a:lnSpc>
              <a:spcBef>
                <a:spcPts val="0"/>
              </a:spcBef>
              <a:buNone/>
            </a:pPr>
            <a:r>
              <a:rPr lang="bg-BG" sz="2400" b="1" dirty="0" smtClean="0"/>
              <a:t>За пациентите:</a:t>
            </a:r>
          </a:p>
          <a:p>
            <a:pPr>
              <a:lnSpc>
                <a:spcPct val="100000"/>
              </a:lnSpc>
              <a:spcBef>
                <a:spcPts val="0"/>
              </a:spcBef>
            </a:pPr>
            <a:r>
              <a:rPr lang="bg-BG" sz="2400" dirty="0" smtClean="0"/>
              <a:t>Улеснен достъп</a:t>
            </a:r>
          </a:p>
          <a:p>
            <a:pPr>
              <a:lnSpc>
                <a:spcPct val="100000"/>
              </a:lnSpc>
              <a:spcBef>
                <a:spcPts val="0"/>
              </a:spcBef>
            </a:pPr>
            <a:r>
              <a:rPr lang="bg-BG" sz="2400" dirty="0" smtClean="0"/>
              <a:t>Повишено качество </a:t>
            </a:r>
            <a:endParaRPr lang="bg-BG" sz="2400" dirty="0"/>
          </a:p>
          <a:p>
            <a:pPr>
              <a:lnSpc>
                <a:spcPct val="100000"/>
              </a:lnSpc>
              <a:spcBef>
                <a:spcPts val="0"/>
              </a:spcBef>
            </a:pPr>
            <a:r>
              <a:rPr lang="bg-BG" sz="2400" dirty="0"/>
              <a:t>Бързина и удобство</a:t>
            </a:r>
          </a:p>
          <a:p>
            <a:pPr>
              <a:lnSpc>
                <a:spcPct val="100000"/>
              </a:lnSpc>
              <a:spcBef>
                <a:spcPts val="0"/>
              </a:spcBef>
            </a:pPr>
            <a:r>
              <a:rPr lang="bg-BG" sz="2400" dirty="0"/>
              <a:t>Информираност и участие в </a:t>
            </a:r>
            <a:r>
              <a:rPr lang="bg-BG" sz="2400" dirty="0" smtClean="0"/>
              <a:t>контрола</a:t>
            </a:r>
          </a:p>
          <a:p>
            <a:pPr>
              <a:lnSpc>
                <a:spcPct val="100000"/>
              </a:lnSpc>
              <a:spcBef>
                <a:spcPts val="0"/>
              </a:spcBef>
            </a:pPr>
            <a:endParaRPr lang="bg-BG" sz="2400" dirty="0"/>
          </a:p>
          <a:p>
            <a:pPr marL="0" indent="0">
              <a:lnSpc>
                <a:spcPct val="100000"/>
              </a:lnSpc>
              <a:spcBef>
                <a:spcPts val="0"/>
              </a:spcBef>
              <a:buNone/>
            </a:pPr>
            <a:r>
              <a:rPr lang="bg-BG" sz="2400" b="1" dirty="0" smtClean="0"/>
              <a:t>За лекарите:</a:t>
            </a:r>
          </a:p>
          <a:p>
            <a:pPr>
              <a:lnSpc>
                <a:spcPct val="100000"/>
              </a:lnSpc>
              <a:spcBef>
                <a:spcPts val="0"/>
              </a:spcBef>
            </a:pPr>
            <a:r>
              <a:rPr lang="bg-BG" sz="2400" dirty="0" smtClean="0"/>
              <a:t>Намаляване на административната тежест</a:t>
            </a:r>
          </a:p>
          <a:p>
            <a:pPr>
              <a:lnSpc>
                <a:spcPct val="100000"/>
              </a:lnSpc>
              <a:spcBef>
                <a:spcPts val="0"/>
              </a:spcBef>
            </a:pPr>
            <a:r>
              <a:rPr lang="bg-BG" sz="2400" dirty="0" smtClean="0"/>
              <a:t>Премахване на ненужната документация</a:t>
            </a:r>
          </a:p>
          <a:p>
            <a:pPr>
              <a:lnSpc>
                <a:spcPct val="100000"/>
              </a:lnSpc>
              <a:spcBef>
                <a:spcPts val="0"/>
              </a:spcBef>
            </a:pPr>
            <a:r>
              <a:rPr lang="bg-BG" sz="2400" dirty="0" smtClean="0"/>
              <a:t>Своевременна и леснодостъпна информация за вземане на доказателствено обусловени решения</a:t>
            </a:r>
          </a:p>
          <a:p>
            <a:pPr>
              <a:lnSpc>
                <a:spcPct val="100000"/>
              </a:lnSpc>
              <a:spcBef>
                <a:spcPts val="0"/>
              </a:spcBef>
            </a:pPr>
            <a:r>
              <a:rPr lang="bg-BG" sz="2400" dirty="0" smtClean="0"/>
              <a:t>Улеснена комуникация</a:t>
            </a:r>
          </a:p>
          <a:p>
            <a:pPr>
              <a:lnSpc>
                <a:spcPct val="100000"/>
              </a:lnSpc>
              <a:spcBef>
                <a:spcPts val="0"/>
              </a:spcBef>
            </a:pPr>
            <a:r>
              <a:rPr lang="bg-BG" sz="2400" dirty="0" smtClean="0"/>
              <a:t>Възможности за ефективно планиране на дейността</a:t>
            </a:r>
          </a:p>
          <a:p>
            <a:pPr>
              <a:lnSpc>
                <a:spcPct val="100000"/>
              </a:lnSpc>
              <a:spcBef>
                <a:spcPts val="0"/>
              </a:spcBef>
            </a:pPr>
            <a:endParaRPr lang="bg-BG" sz="2400" b="1" dirty="0"/>
          </a:p>
          <a:p>
            <a:pPr marL="0" indent="0">
              <a:lnSpc>
                <a:spcPct val="100000"/>
              </a:lnSpc>
              <a:spcBef>
                <a:spcPts val="0"/>
              </a:spcBef>
              <a:buNone/>
            </a:pPr>
            <a:r>
              <a:rPr lang="bg-BG" sz="2400" dirty="0"/>
              <a:t/>
            </a:r>
            <a:br>
              <a:rPr lang="bg-BG" sz="2400" dirty="0"/>
            </a:br>
            <a:endParaRPr lang="bg-BG"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533" y="794310"/>
            <a:ext cx="2676525" cy="1714500"/>
          </a:xfrm>
          <a:prstGeom prst="rect">
            <a:avLst/>
          </a:prstGeom>
        </p:spPr>
      </p:pic>
    </p:spTree>
    <p:extLst>
      <p:ext uri="{BB962C8B-B14F-4D97-AF65-F5344CB8AC3E}">
        <p14:creationId xmlns:p14="http://schemas.microsoft.com/office/powerpoint/2010/main" val="189930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27" y="643944"/>
            <a:ext cx="10515600" cy="5610293"/>
          </a:xfrm>
        </p:spPr>
        <p:txBody>
          <a:bodyPr>
            <a:normAutofit fontScale="92500" lnSpcReduction="10000"/>
          </a:bodyPr>
          <a:lstStyle/>
          <a:p>
            <a:pPr marL="0" indent="0">
              <a:lnSpc>
                <a:spcPct val="100000"/>
              </a:lnSpc>
              <a:spcBef>
                <a:spcPts val="0"/>
              </a:spcBef>
              <a:buNone/>
            </a:pPr>
            <a:r>
              <a:rPr lang="bg-BG" b="1" dirty="0"/>
              <a:t>За системата:</a:t>
            </a:r>
          </a:p>
          <a:p>
            <a:pPr marL="0" indent="0">
              <a:lnSpc>
                <a:spcPct val="100000"/>
              </a:lnSpc>
              <a:spcBef>
                <a:spcPts val="0"/>
              </a:spcBef>
              <a:buNone/>
            </a:pPr>
            <a:r>
              <a:rPr lang="bg-BG" b="1" dirty="0" smtClean="0"/>
              <a:t>Осигуряване </a:t>
            </a:r>
            <a:r>
              <a:rPr lang="bg-BG" b="1" dirty="0"/>
              <a:t>на прозрачност</a:t>
            </a:r>
            <a:r>
              <a:rPr lang="bg-BG" b="1" dirty="0" smtClean="0"/>
              <a:t>, </a:t>
            </a:r>
            <a:r>
              <a:rPr lang="bg-BG" b="1" dirty="0"/>
              <a:t>предвидимост </a:t>
            </a:r>
            <a:r>
              <a:rPr lang="bg-BG" b="1" dirty="0" smtClean="0"/>
              <a:t>и ефективност на </a:t>
            </a:r>
            <a:r>
              <a:rPr lang="bg-BG" b="1" dirty="0"/>
              <a:t>дейностите в системата, в т.ч.:</a:t>
            </a:r>
          </a:p>
          <a:p>
            <a:pPr>
              <a:lnSpc>
                <a:spcPct val="100000"/>
              </a:lnSpc>
              <a:spcBef>
                <a:spcPts val="0"/>
              </a:spcBef>
            </a:pPr>
            <a:r>
              <a:rPr lang="bg-BG" dirty="0"/>
              <a:t>Подобряване качеството на информационните услуги за всички участници в здравеопазването;</a:t>
            </a:r>
          </a:p>
          <a:p>
            <a:pPr>
              <a:lnSpc>
                <a:spcPct val="100000"/>
              </a:lnSpc>
              <a:spcBef>
                <a:spcPts val="0"/>
              </a:spcBef>
            </a:pPr>
            <a:r>
              <a:rPr lang="bg-BG" dirty="0"/>
              <a:t>Дефиниране на здравно-информационни стандарти, регламентиращи информационното взаимодействие на всички участници в здравния процеса;</a:t>
            </a:r>
          </a:p>
          <a:p>
            <a:pPr>
              <a:lnSpc>
                <a:spcPct val="100000"/>
              </a:lnSpc>
              <a:spcBef>
                <a:spcPts val="0"/>
              </a:spcBef>
            </a:pPr>
            <a:r>
              <a:rPr lang="bg-BG" dirty="0"/>
              <a:t>Осигуряване на необходимата информация за следене на здравословното състояние на населението на различни </a:t>
            </a:r>
            <a:r>
              <a:rPr lang="bg-BG" dirty="0" smtClean="0"/>
              <a:t>нива и качеството на медицинските дейности</a:t>
            </a:r>
          </a:p>
          <a:p>
            <a:pPr>
              <a:lnSpc>
                <a:spcPct val="100000"/>
              </a:lnSpc>
              <a:spcBef>
                <a:spcPts val="0"/>
              </a:spcBef>
            </a:pPr>
            <a:r>
              <a:rPr lang="bg-BG" dirty="0" smtClean="0"/>
              <a:t>Осигуряване </a:t>
            </a:r>
            <a:r>
              <a:rPr lang="bg-BG" dirty="0"/>
              <a:t>на информация за </a:t>
            </a:r>
            <a:r>
              <a:rPr lang="bg-BG" dirty="0" smtClean="0"/>
              <a:t>планиране и </a:t>
            </a:r>
            <a:r>
              <a:rPr lang="bg-BG" dirty="0"/>
              <a:t>контрол върху финансовите потоци в </a:t>
            </a:r>
            <a:r>
              <a:rPr lang="bg-BG" dirty="0" smtClean="0"/>
              <a:t>здравеопазването;</a:t>
            </a:r>
          </a:p>
          <a:p>
            <a:pPr>
              <a:lnSpc>
                <a:spcPct val="100000"/>
              </a:lnSpc>
              <a:spcBef>
                <a:spcPts val="0"/>
              </a:spcBef>
            </a:pPr>
            <a:r>
              <a:rPr lang="bg-BG" dirty="0" smtClean="0"/>
              <a:t>Унифициране </a:t>
            </a:r>
            <a:r>
              <a:rPr lang="bg-BG" dirty="0"/>
              <a:t>със здравно информационните системи на Европейския съюз и СЗО;</a:t>
            </a:r>
          </a:p>
        </p:txBody>
      </p:sp>
    </p:spTree>
    <p:extLst>
      <p:ext uri="{BB962C8B-B14F-4D97-AF65-F5344CB8AC3E}">
        <p14:creationId xmlns:p14="http://schemas.microsoft.com/office/powerpoint/2010/main" val="37380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5" end="5"/>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5" end="5"/>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6" end="6"/>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501650"/>
            <a:ext cx="10414000" cy="5854700"/>
          </a:xfrm>
          <a:prstGeom prst="rect">
            <a:avLst/>
          </a:prstGeom>
        </p:spPr>
      </p:pic>
    </p:spTree>
    <p:extLst>
      <p:ext uri="{BB962C8B-B14F-4D97-AF65-F5344CB8AC3E}">
        <p14:creationId xmlns:p14="http://schemas.microsoft.com/office/powerpoint/2010/main" val="6474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1"/>
          <p:cNvGraphicFramePr>
            <a:graphicFrameLocks noGrp="1"/>
          </p:cNvGraphicFramePr>
          <p:nvPr>
            <p:ph sz="half" idx="1"/>
            <p:extLst/>
          </p:nvPr>
        </p:nvGraphicFramePr>
        <p:xfrm>
          <a:off x="838200" y="1121229"/>
          <a:ext cx="5181600" cy="4920342"/>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7052733" y="957944"/>
            <a:ext cx="4301066" cy="5468256"/>
          </a:xfrm>
        </p:spPr>
        <p:txBody>
          <a:bodyPr>
            <a:normAutofit lnSpcReduction="10000"/>
          </a:bodyPr>
          <a:lstStyle/>
          <a:p>
            <a:pPr marL="0" indent="0" algn="just">
              <a:buNone/>
            </a:pPr>
            <a:r>
              <a:rPr lang="bg-BG" sz="2000" dirty="0" smtClean="0"/>
              <a:t>През 2013 г. средната продължителност на живота в България достига средно-европейските показатели за 1980г.</a:t>
            </a:r>
          </a:p>
          <a:p>
            <a:pPr marL="0" indent="0" algn="just">
              <a:buNone/>
            </a:pPr>
            <a:r>
              <a:rPr lang="bg-BG" sz="2000" dirty="0" smtClean="0"/>
              <a:t>Разликата в продължителността на живота между българския и средноевропейския гражданин нараства 2 пъти - от 3 на 6 години.</a:t>
            </a:r>
          </a:p>
          <a:p>
            <a:pPr marL="0" indent="0" algn="just">
              <a:buNone/>
            </a:pPr>
            <a:r>
              <a:rPr lang="bg-BG" sz="2000" dirty="0"/>
              <a:t>П</a:t>
            </a:r>
            <a:r>
              <a:rPr lang="bg-BG" sz="2000" dirty="0" smtClean="0"/>
              <a:t>оказателят </a:t>
            </a:r>
            <a:r>
              <a:rPr lang="bg-BG" sz="2000" dirty="0"/>
              <a:t>на преждевременната смъртност (относителен дял на умрелите лица под 65-годишна възраст от общия брой на умиранията) запазва нивото си </a:t>
            </a:r>
            <a:r>
              <a:rPr lang="bg-BG" sz="2000" dirty="0" smtClean="0"/>
              <a:t>от около 22-23% т.е</a:t>
            </a:r>
            <a:r>
              <a:rPr lang="bg-BG" sz="2000" dirty="0"/>
              <a:t>. почти всяко четвърто умиране в страната е на лице, ненавършило 65 години. </a:t>
            </a:r>
            <a:endParaRPr lang="bg-BG" sz="2000" dirty="0" smtClean="0"/>
          </a:p>
          <a:p>
            <a:pPr marL="0" indent="0" algn="just">
              <a:buNone/>
            </a:pPr>
            <a:r>
              <a:rPr lang="bg-BG" sz="2000" dirty="0" smtClean="0"/>
              <a:t>При </a:t>
            </a:r>
            <a:r>
              <a:rPr lang="bg-BG" sz="2000" dirty="0"/>
              <a:t>мъжете преждевременната смъртност е 2 пъти по-висока (29.8% при 14.2% за жените). </a:t>
            </a:r>
          </a:p>
          <a:p>
            <a:endParaRPr lang="bg-BG" sz="2000" dirty="0"/>
          </a:p>
        </p:txBody>
      </p:sp>
    </p:spTree>
    <p:extLst>
      <p:ext uri="{BB962C8B-B14F-4D97-AF65-F5344CB8AC3E}">
        <p14:creationId xmlns:p14="http://schemas.microsoft.com/office/powerpoint/2010/main" val="26568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22">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graphicEl>
                                              <a:chart seriesIdx="0" categoryIdx="-4" bldStep="series"/>
                                            </p:graphicEl>
                                          </p:spTgt>
                                        </p:tgtEl>
                                        <p:attrNameLst>
                                          <p:attrName>style.visibility</p:attrName>
                                        </p:attrNameLst>
                                      </p:cBhvr>
                                      <p:to>
                                        <p:strVal val="visible"/>
                                      </p:to>
                                    </p:set>
                                    <p:anim calcmode="lin" valueType="num">
                                      <p:cBhvr additive="base">
                                        <p:cTn id="13" dur="500" fill="hold"/>
                                        <p:tgtEl>
                                          <p:spTgt spid="22">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
                                            <p:graphicEl>
                                              <a:chart seriesIdx="1" categoryIdx="-4" bldStep="series"/>
                                            </p:graphicEl>
                                          </p:spTgt>
                                        </p:tgtEl>
                                        <p:attrNameLst>
                                          <p:attrName>style.visibility</p:attrName>
                                        </p:attrNameLst>
                                      </p:cBhvr>
                                      <p:to>
                                        <p:strVal val="visible"/>
                                      </p:to>
                                    </p:set>
                                    <p:anim calcmode="lin" valueType="num">
                                      <p:cBhvr additive="base">
                                        <p:cTn id="19" dur="500" fill="hold"/>
                                        <p:tgtEl>
                                          <p:spTgt spid="22">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943"/>
          </a:xfrm>
        </p:spPr>
        <p:txBody>
          <a:bodyPr>
            <a:normAutofit/>
          </a:bodyPr>
          <a:lstStyle/>
          <a:p>
            <a:r>
              <a:rPr lang="bg-BG" sz="2800" b="1" dirty="0" smtClean="0">
                <a:latin typeface="+mn-lt"/>
              </a:rPr>
              <a:t>Макроикономическа среда</a:t>
            </a:r>
            <a:endParaRPr lang="bg-BG" sz="2800" dirty="0">
              <a:latin typeface="+mn-lt"/>
            </a:endParaRPr>
          </a:p>
        </p:txBody>
      </p:sp>
      <p:sp>
        <p:nvSpPr>
          <p:cNvPr id="3" name="Content Placeholder 2"/>
          <p:cNvSpPr>
            <a:spLocks noGrp="1"/>
          </p:cNvSpPr>
          <p:nvPr>
            <p:ph sz="half" idx="1"/>
          </p:nvPr>
        </p:nvSpPr>
        <p:spPr>
          <a:xfrm>
            <a:off x="838200" y="962740"/>
            <a:ext cx="6155028" cy="4351338"/>
          </a:xfrm>
        </p:spPr>
        <p:txBody>
          <a:bodyPr>
            <a:noAutofit/>
          </a:bodyPr>
          <a:lstStyle/>
          <a:p>
            <a:pPr marL="0" indent="0" algn="just">
              <a:buNone/>
            </a:pPr>
            <a:r>
              <a:rPr lang="bg-BG" sz="2000" dirty="0"/>
              <a:t>Между 1995 и 2012 г. общите разходи за здравеопазване са се увеличили от </a:t>
            </a:r>
            <a:r>
              <a:rPr lang="bg-BG" sz="2000" b="1" dirty="0"/>
              <a:t>5,2 на 8 %</a:t>
            </a:r>
            <a:r>
              <a:rPr lang="bg-BG" sz="2000" b="1" dirty="0" smtClean="0"/>
              <a:t> </a:t>
            </a:r>
            <a:r>
              <a:rPr lang="bg-BG" sz="2000" b="1" dirty="0"/>
              <a:t>от БВП</a:t>
            </a:r>
            <a:r>
              <a:rPr lang="bg-BG" sz="2000" dirty="0"/>
              <a:t>, като средствата за здравеопазване на глава от населението са се увеличили от 82 на 566 щ. </a:t>
            </a:r>
            <a:r>
              <a:rPr lang="bg-BG" sz="2000" dirty="0" smtClean="0"/>
              <a:t>дол.</a:t>
            </a:r>
            <a:r>
              <a:rPr lang="en-US" sz="2000" dirty="0" smtClean="0"/>
              <a:t> (</a:t>
            </a:r>
            <a:r>
              <a:rPr lang="bg-BG" sz="2000" dirty="0" smtClean="0"/>
              <a:t>6,9 пъти).</a:t>
            </a:r>
            <a:endParaRPr lang="bg-BG" sz="2000" dirty="0"/>
          </a:p>
          <a:p>
            <a:pPr marL="0" indent="0" algn="just">
              <a:buNone/>
            </a:pPr>
            <a:r>
              <a:rPr lang="bg-BG" sz="2000" dirty="0" smtClean="0"/>
              <a:t>Според </a:t>
            </a:r>
            <a:r>
              <a:rPr lang="bg-BG" sz="2000" dirty="0"/>
              <a:t>данни от </a:t>
            </a:r>
            <a:r>
              <a:rPr lang="bg-BG" sz="2000" dirty="0" smtClean="0"/>
              <a:t>Националните </a:t>
            </a:r>
            <a:r>
              <a:rPr lang="bg-BG" sz="2000" dirty="0"/>
              <a:t>здравни сметки през 2012 г. в България са били изразходвани за здравеопазване </a:t>
            </a:r>
            <a:r>
              <a:rPr lang="bg-BG" sz="2000" dirty="0" smtClean="0"/>
              <a:t>около </a:t>
            </a:r>
            <a:r>
              <a:rPr lang="bg-BG" sz="2000" b="1" dirty="0"/>
              <a:t>6,3 милиарда лв</a:t>
            </a:r>
            <a:r>
              <a:rPr lang="bg-BG" sz="2000" b="1" dirty="0" smtClean="0"/>
              <a:t>.</a:t>
            </a:r>
          </a:p>
          <a:p>
            <a:pPr marL="0" indent="0" algn="just">
              <a:buNone/>
            </a:pPr>
            <a:r>
              <a:rPr lang="ru-RU" sz="2000" dirty="0" smtClean="0"/>
              <a:t>Съставът </a:t>
            </a:r>
            <a:r>
              <a:rPr lang="ru-RU" sz="2000" dirty="0"/>
              <a:t>на разходите за здравеопазване се е </a:t>
            </a:r>
            <a:r>
              <a:rPr lang="ru-RU" sz="2000" dirty="0" smtClean="0"/>
              <a:t>променил:</a:t>
            </a:r>
          </a:p>
          <a:p>
            <a:pPr algn="just"/>
            <a:r>
              <a:rPr lang="ru-RU" sz="2000" dirty="0" smtClean="0"/>
              <a:t> </a:t>
            </a:r>
            <a:r>
              <a:rPr lang="ru-RU" sz="2000" dirty="0"/>
              <a:t>През 2012 г., </a:t>
            </a:r>
            <a:r>
              <a:rPr lang="ru-RU" sz="2000" b="1" dirty="0"/>
              <a:t>публичният дял </a:t>
            </a:r>
            <a:r>
              <a:rPr lang="ru-RU" sz="2000" dirty="0"/>
              <a:t>от общите разходи за здравеопазване представлява 51,4 </a:t>
            </a:r>
            <a:r>
              <a:rPr lang="en-US" sz="2000" dirty="0"/>
              <a:t>%</a:t>
            </a:r>
            <a:r>
              <a:rPr lang="ru-RU" sz="2000" dirty="0" smtClean="0"/>
              <a:t> (основно за сметка на НЗОК), </a:t>
            </a:r>
            <a:r>
              <a:rPr lang="ru-RU" sz="2000" dirty="0"/>
              <a:t>в сравнение с почти 74 </a:t>
            </a:r>
            <a:r>
              <a:rPr lang="en-US" sz="2000" dirty="0"/>
              <a:t>%</a:t>
            </a:r>
            <a:r>
              <a:rPr lang="ru-RU" sz="2000" dirty="0" smtClean="0"/>
              <a:t> </a:t>
            </a:r>
            <a:r>
              <a:rPr lang="ru-RU" sz="2000" dirty="0"/>
              <a:t>през 1995 г. </a:t>
            </a:r>
            <a:endParaRPr lang="ru-RU" sz="2000" dirty="0" smtClean="0"/>
          </a:p>
          <a:p>
            <a:pPr algn="just"/>
            <a:r>
              <a:rPr lang="ru-RU" sz="2000" b="1" dirty="0"/>
              <a:t>Ч</a:t>
            </a:r>
            <a:r>
              <a:rPr lang="ru-RU" sz="2000" b="1" dirty="0" smtClean="0"/>
              <a:t>астните </a:t>
            </a:r>
            <a:r>
              <a:rPr lang="ru-RU" sz="2000" b="1" dirty="0"/>
              <a:t>разходи </a:t>
            </a:r>
            <a:r>
              <a:rPr lang="ru-RU" sz="2000" dirty="0"/>
              <a:t>за здраве са се увеличили от 26 </a:t>
            </a:r>
            <a:r>
              <a:rPr lang="en-US" sz="2000" dirty="0"/>
              <a:t>%</a:t>
            </a:r>
            <a:r>
              <a:rPr lang="ru-RU" sz="2000" dirty="0" smtClean="0"/>
              <a:t> </a:t>
            </a:r>
            <a:r>
              <a:rPr lang="ru-RU" sz="2000" dirty="0"/>
              <a:t>през 1995 до 48,6 </a:t>
            </a:r>
            <a:r>
              <a:rPr lang="en-US" sz="2000" dirty="0" smtClean="0"/>
              <a:t>%</a:t>
            </a:r>
            <a:r>
              <a:rPr lang="ru-RU" sz="2000" dirty="0" smtClean="0"/>
              <a:t> </a:t>
            </a:r>
            <a:r>
              <a:rPr lang="ru-RU" sz="2000" dirty="0"/>
              <a:t>през 2012 г</a:t>
            </a:r>
            <a:r>
              <a:rPr lang="ru-RU" sz="2000" dirty="0" smtClean="0"/>
              <a:t>.</a:t>
            </a:r>
            <a:endParaRPr lang="ru-RU" sz="2000" dirty="0"/>
          </a:p>
        </p:txBody>
      </p:sp>
      <p:sp>
        <p:nvSpPr>
          <p:cNvPr id="4" name="Content Placeholder 3"/>
          <p:cNvSpPr>
            <a:spLocks noGrp="1"/>
          </p:cNvSpPr>
          <p:nvPr>
            <p:ph sz="half" idx="2"/>
          </p:nvPr>
        </p:nvSpPr>
        <p:spPr>
          <a:xfrm>
            <a:off x="7250806" y="1825625"/>
            <a:ext cx="4102994" cy="4351338"/>
          </a:xfrm>
        </p:spPr>
        <p:txBody>
          <a:bodyPr/>
          <a:lstStyle/>
          <a:p>
            <a:endParaRPr lang="bg-BG" dirty="0"/>
          </a:p>
        </p:txBody>
      </p:sp>
      <p:pic>
        <p:nvPicPr>
          <p:cNvPr id="5" name="Picture 4"/>
          <p:cNvPicPr>
            <a:picLocks noChangeAspect="1"/>
          </p:cNvPicPr>
          <p:nvPr/>
        </p:nvPicPr>
        <p:blipFill>
          <a:blip r:embed="rId2"/>
          <a:stretch>
            <a:fillRect/>
          </a:stretch>
        </p:blipFill>
        <p:spPr>
          <a:xfrm>
            <a:off x="7837715" y="2191430"/>
            <a:ext cx="4354285" cy="2714625"/>
          </a:xfrm>
          <a:prstGeom prst="rect">
            <a:avLst/>
          </a:prstGeom>
        </p:spPr>
      </p:pic>
    </p:spTree>
    <p:extLst>
      <p:ext uri="{BB962C8B-B14F-4D97-AF65-F5344CB8AC3E}">
        <p14:creationId xmlns:p14="http://schemas.microsoft.com/office/powerpoint/2010/main" val="172876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457200"/>
            <a:ext cx="3932237" cy="1104900"/>
          </a:xfrm>
        </p:spPr>
        <p:txBody>
          <a:bodyPr>
            <a:normAutofit/>
          </a:bodyPr>
          <a:lstStyle/>
          <a:p>
            <a:r>
              <a:rPr lang="bg-BG" sz="2800" b="1" dirty="0" smtClean="0"/>
              <a:t>Публични разходи</a:t>
            </a:r>
            <a:br>
              <a:rPr lang="bg-BG" sz="2800" b="1" dirty="0" smtClean="0"/>
            </a:br>
            <a:endParaRPr lang="bg-BG" sz="2800"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346916014"/>
              </p:ext>
            </p:extLst>
          </p:nvPr>
        </p:nvGraphicFramePr>
        <p:xfrm>
          <a:off x="5666704" y="987425"/>
          <a:ext cx="606595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half" idx="2"/>
          </p:nvPr>
        </p:nvSpPr>
        <p:spPr>
          <a:xfrm>
            <a:off x="590550" y="1338943"/>
            <a:ext cx="5011760" cy="4025220"/>
          </a:xfrm>
        </p:spPr>
        <p:txBody>
          <a:bodyPr>
            <a:noAutofit/>
          </a:bodyPr>
          <a:lstStyle/>
          <a:p>
            <a:pPr marL="285750" indent="-285750" algn="just">
              <a:buFont typeface="Arial" panose="020B0604020202020204" pitchFamily="34" charset="0"/>
              <a:buChar char="•"/>
            </a:pPr>
            <a:r>
              <a:rPr lang="bg-BG" sz="1800" dirty="0"/>
              <a:t>За периода от 2003 г. до 2013 г. разходите за здравеопазване по консолидираната фискална програма са нараснали </a:t>
            </a:r>
            <a:r>
              <a:rPr lang="bg-BG" sz="1800" b="1" dirty="0"/>
              <a:t>2,1 пъти </a:t>
            </a:r>
            <a:r>
              <a:rPr lang="bg-BG" sz="1800" dirty="0"/>
              <a:t>– от </a:t>
            </a:r>
            <a:r>
              <a:rPr lang="bg-BG" sz="1800" dirty="0" smtClean="0"/>
              <a:t>1</a:t>
            </a:r>
            <a:r>
              <a:rPr lang="en-US" sz="1800" dirty="0" smtClean="0"/>
              <a:t>,</a:t>
            </a:r>
            <a:r>
              <a:rPr lang="bg-BG" sz="1800" dirty="0" smtClean="0"/>
              <a:t> 69</a:t>
            </a:r>
            <a:r>
              <a:rPr lang="bg-BG" sz="1800" dirty="0"/>
              <a:t> </a:t>
            </a:r>
            <a:r>
              <a:rPr lang="bg-BG" sz="1800" dirty="0" smtClean="0"/>
              <a:t>милиарда </a:t>
            </a:r>
            <a:r>
              <a:rPr lang="bg-BG" sz="1800" dirty="0"/>
              <a:t>лв. до </a:t>
            </a:r>
            <a:r>
              <a:rPr lang="bg-BG" sz="1800" dirty="0" smtClean="0"/>
              <a:t>3,</a:t>
            </a:r>
            <a:r>
              <a:rPr lang="bg-BG" sz="1800" dirty="0"/>
              <a:t> </a:t>
            </a:r>
            <a:r>
              <a:rPr lang="bg-BG" sz="1800" dirty="0" smtClean="0"/>
              <a:t>54</a:t>
            </a:r>
            <a:r>
              <a:rPr lang="bg-BG" sz="1800" dirty="0"/>
              <a:t> </a:t>
            </a:r>
            <a:r>
              <a:rPr lang="bg-BG" sz="1800" dirty="0" smtClean="0"/>
              <a:t>милиарда </a:t>
            </a:r>
            <a:r>
              <a:rPr lang="bg-BG" sz="1800" dirty="0"/>
              <a:t>лв</a:t>
            </a:r>
            <a:r>
              <a:rPr lang="bg-BG" sz="1800" dirty="0" smtClean="0"/>
              <a:t>.</a:t>
            </a:r>
            <a:endParaRPr lang="en-US" sz="1800" dirty="0" smtClean="0"/>
          </a:p>
          <a:p>
            <a:pPr marL="285750" indent="-285750" algn="just">
              <a:buFont typeface="Arial" panose="020B0604020202020204" pitchFamily="34" charset="0"/>
              <a:buChar char="•"/>
            </a:pPr>
            <a:r>
              <a:rPr lang="ru-RU" sz="1800" dirty="0"/>
              <a:t>От 1999 г. – годината на създаване на НЗОК – до 2012 г. общите разходи за здравеопазване се увеличават </a:t>
            </a:r>
            <a:r>
              <a:rPr lang="ru-RU" sz="1800" b="1" dirty="0"/>
              <a:t>с 10% на година по-бързо, отколкото БВП</a:t>
            </a:r>
            <a:r>
              <a:rPr lang="ru-RU" sz="1800" dirty="0"/>
              <a:t>. </a:t>
            </a:r>
          </a:p>
          <a:p>
            <a:pPr marL="285750" indent="-285750" algn="just">
              <a:buFont typeface="Arial" panose="020B0604020202020204" pitchFamily="34" charset="0"/>
              <a:buChar char="•"/>
            </a:pPr>
            <a:r>
              <a:rPr lang="bg-BG" sz="1800" dirty="0" smtClean="0"/>
              <a:t>Публичните </a:t>
            </a:r>
            <a:r>
              <a:rPr lang="bg-BG" sz="1800" dirty="0"/>
              <a:t>разходи за здравеопазване се предвижда да се увеличат от 4,5 %</a:t>
            </a:r>
            <a:r>
              <a:rPr lang="bg-BG" sz="1800" dirty="0" smtClean="0"/>
              <a:t> </a:t>
            </a:r>
            <a:r>
              <a:rPr lang="bg-BG" sz="1800" dirty="0"/>
              <a:t>от БВП през 2013 г. </a:t>
            </a:r>
            <a:r>
              <a:rPr lang="bg-BG" sz="1800" dirty="0" smtClean="0"/>
              <a:t> </a:t>
            </a:r>
            <a:r>
              <a:rPr lang="bg-BG" sz="1800" b="1" dirty="0"/>
              <a:t>на </a:t>
            </a:r>
            <a:r>
              <a:rPr lang="bg-BG" sz="1800" b="1" dirty="0" smtClean="0"/>
              <a:t>5,3 % от БВП </a:t>
            </a:r>
            <a:r>
              <a:rPr lang="bg-BG" sz="1800" b="1" dirty="0"/>
              <a:t>през 2020 г. </a:t>
            </a:r>
            <a:r>
              <a:rPr lang="bg-BG" sz="1800" dirty="0"/>
              <a:t>(</a:t>
            </a:r>
            <a:r>
              <a:rPr lang="bg-BG" sz="1800" dirty="0" smtClean="0"/>
              <a:t>5, 37 милиарда </a:t>
            </a:r>
            <a:r>
              <a:rPr lang="bg-BG" sz="1800" dirty="0"/>
              <a:t>лв.) – увеличение от 0,8 процентни </a:t>
            </a:r>
            <a:r>
              <a:rPr lang="bg-BG" sz="1800" dirty="0" smtClean="0"/>
              <a:t>пункта. </a:t>
            </a:r>
          </a:p>
          <a:p>
            <a:pPr marL="285750" indent="-285750" algn="just">
              <a:buFont typeface="Arial" panose="020B0604020202020204" pitchFamily="34" charset="0"/>
              <a:buChar char="•"/>
            </a:pPr>
            <a:r>
              <a:rPr lang="bg-BG" sz="1800" dirty="0" smtClean="0"/>
              <a:t>Публичните разходи за здравеопазване ще се увеличат от 12,1 % от бюджета на правителството през 2013 г. </a:t>
            </a:r>
            <a:r>
              <a:rPr lang="bg-BG" sz="1800" b="1" dirty="0" smtClean="0"/>
              <a:t>на 13,6 % от бюджета на правителството през 2020 г. </a:t>
            </a:r>
            <a:r>
              <a:rPr lang="bg-BG" sz="1800" dirty="0" smtClean="0"/>
              <a:t>– увеличение от 1,5 процентни пункта.</a:t>
            </a:r>
            <a:endParaRPr lang="bg-BG" sz="1800" dirty="0"/>
          </a:p>
        </p:txBody>
      </p:sp>
    </p:spTree>
    <p:extLst>
      <p:ext uri="{BB962C8B-B14F-4D97-AF65-F5344CB8AC3E}">
        <p14:creationId xmlns:p14="http://schemas.microsoft.com/office/powerpoint/2010/main" val="423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1000"/>
                                        <p:tgtEl>
                                          <p:spTgt spid="13">
                                            <p:graphicEl>
                                              <a:chart seriesIdx="-3" categoryIdx="-3" bldStep="gridLegend"/>
                                            </p:graphicEl>
                                          </p:spTgt>
                                        </p:tgtEl>
                                      </p:cBhvr>
                                    </p:animEffect>
                                    <p:anim calcmode="lin" valueType="num">
                                      <p:cBhvr>
                                        <p:cTn id="8"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14" dur="1000"/>
                                        <p:tgtEl>
                                          <p:spTgt spid="13">
                                            <p:graphicEl>
                                              <a:chart seriesIdx="0" categoryIdx="-4" bldStep="series"/>
                                            </p:graphicEl>
                                          </p:spTgt>
                                        </p:tgtEl>
                                      </p:cBhvr>
                                    </p:animEffect>
                                    <p:anim calcmode="lin" valueType="num">
                                      <p:cBhvr>
                                        <p:cTn id="15" dur="1000" fill="hold"/>
                                        <p:tgtEl>
                                          <p:spTgt spid="1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13">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091159322"/>
              </p:ext>
            </p:extLst>
          </p:nvPr>
        </p:nvGraphicFramePr>
        <p:xfrm>
          <a:off x="1382485" y="987425"/>
          <a:ext cx="10700657" cy="56746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half" idx="2"/>
          </p:nvPr>
        </p:nvSpPr>
        <p:spPr>
          <a:xfrm>
            <a:off x="609600" y="751114"/>
            <a:ext cx="3331029" cy="4900159"/>
          </a:xfrm>
        </p:spPr>
        <p:txBody>
          <a:bodyPr>
            <a:normAutofit/>
          </a:bodyPr>
          <a:lstStyle/>
          <a:p>
            <a:pPr algn="just"/>
            <a:r>
              <a:rPr lang="ru-RU" sz="1800" dirty="0" smtClean="0"/>
              <a:t>Населението </a:t>
            </a:r>
            <a:r>
              <a:rPr lang="ru-RU" sz="1800" i="1" dirty="0" smtClean="0"/>
              <a:t>намалява</a:t>
            </a:r>
            <a:r>
              <a:rPr lang="ru-RU" sz="1800" dirty="0" smtClean="0"/>
              <a:t> с относително постоянен темп – с около 0,60% годишно.</a:t>
            </a:r>
          </a:p>
          <a:p>
            <a:pPr algn="just"/>
            <a:r>
              <a:rPr lang="ru-RU" sz="1800" dirty="0" smtClean="0"/>
              <a:t>Темпът на нарастване на БВП намалява през последните 3 години.</a:t>
            </a:r>
          </a:p>
          <a:p>
            <a:pPr algn="just"/>
            <a:r>
              <a:rPr lang="ru-RU" sz="1800" dirty="0" smtClean="0"/>
              <a:t>Разходите на НЗОК </a:t>
            </a:r>
            <a:r>
              <a:rPr lang="ru-RU" sz="1800" i="1" dirty="0" smtClean="0"/>
              <a:t>нарастват</a:t>
            </a:r>
            <a:r>
              <a:rPr lang="ru-RU" sz="1800" dirty="0" smtClean="0"/>
              <a:t> с много по-бърз темп от приходите от здравно-осигурителни вноски. </a:t>
            </a:r>
          </a:p>
          <a:p>
            <a:pPr algn="just"/>
            <a:r>
              <a:rPr lang="ru-RU" sz="1800" dirty="0" smtClean="0"/>
              <a:t>През 2013 г. ръстът в приходите е бил едва 2,84%, докато разходите са се повишили с около 15%. </a:t>
            </a:r>
          </a:p>
          <a:p>
            <a:pPr algn="just"/>
            <a:r>
              <a:rPr lang="ru-RU" sz="1800" dirty="0" smtClean="0"/>
              <a:t>Тенденцията се е запазила и през 2014 г.</a:t>
            </a:r>
            <a:endParaRPr lang="bg-BG" sz="1800" dirty="0" smtClean="0"/>
          </a:p>
          <a:p>
            <a:endParaRPr lang="bg-BG" sz="1800" dirty="0"/>
          </a:p>
        </p:txBody>
      </p:sp>
    </p:spTree>
    <p:extLst>
      <p:ext uri="{BB962C8B-B14F-4D97-AF65-F5344CB8AC3E}">
        <p14:creationId xmlns:p14="http://schemas.microsoft.com/office/powerpoint/2010/main" val="58345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 calcmode="lin" valueType="num">
                                      <p:cBhvr additive="base">
                                        <p:cTn id="7" dur="500" fill="hold"/>
                                        <p:tgtEl>
                                          <p:spTgt spid="12">
                                            <p:graphicEl>
                                              <a:chart seriesIdx="-3" categoryIdx="-3" bldStep="gridLegend"/>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graphicEl>
                                              <a:chart seriesIdx="-3" categoryIdx="-3" bldStep="gridLegend"/>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graphicEl>
                                              <a:chart seriesIdx="0" categoryIdx="-4" bldStep="series"/>
                                            </p:graphicEl>
                                          </p:spTgt>
                                        </p:tgtEl>
                                        <p:attrNameLst>
                                          <p:attrName>style.visibility</p:attrName>
                                        </p:attrNameLst>
                                      </p:cBhvr>
                                      <p:to>
                                        <p:strVal val="visible"/>
                                      </p:to>
                                    </p:set>
                                    <p:anim calcmode="lin" valueType="num">
                                      <p:cBhvr additive="base">
                                        <p:cTn id="13" dur="500" fill="hold"/>
                                        <p:tgtEl>
                                          <p:spTgt spid="12">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graphicEl>
                                              <a:chart seriesIdx="1" categoryIdx="-4" bldStep="series"/>
                                            </p:graphicEl>
                                          </p:spTgt>
                                        </p:tgtEl>
                                        <p:attrNameLst>
                                          <p:attrName>style.visibility</p:attrName>
                                        </p:attrNameLst>
                                      </p:cBhvr>
                                      <p:to>
                                        <p:strVal val="visible"/>
                                      </p:to>
                                    </p:set>
                                    <p:anim calcmode="lin" valueType="num">
                                      <p:cBhvr additive="base">
                                        <p:cTn id="19" dur="500" fill="hold"/>
                                        <p:tgtEl>
                                          <p:spTgt spid="12">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graphicEl>
                                              <a:chart seriesIdx="2" categoryIdx="-4" bldStep="series"/>
                                            </p:graphicEl>
                                          </p:spTgt>
                                        </p:tgtEl>
                                        <p:attrNameLst>
                                          <p:attrName>style.visibility</p:attrName>
                                        </p:attrNameLst>
                                      </p:cBhvr>
                                      <p:to>
                                        <p:strVal val="visible"/>
                                      </p:to>
                                    </p:set>
                                    <p:anim calcmode="lin" valueType="num">
                                      <p:cBhvr additive="base">
                                        <p:cTn id="25" dur="500" fill="hold"/>
                                        <p:tgtEl>
                                          <p:spTgt spid="12">
                                            <p:graphicEl>
                                              <a:chart seriesIdx="2" categoryIdx="-4" bldStep="series"/>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graphicEl>
                                              <a:chart seriesIdx="2"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graphicEl>
                                              <a:chart seriesIdx="3" categoryIdx="-4" bldStep="series"/>
                                            </p:graphicEl>
                                          </p:spTgt>
                                        </p:tgtEl>
                                        <p:attrNameLst>
                                          <p:attrName>style.visibility</p:attrName>
                                        </p:attrNameLst>
                                      </p:cBhvr>
                                      <p:to>
                                        <p:strVal val="visible"/>
                                      </p:to>
                                    </p:set>
                                    <p:anim calcmode="lin" valueType="num">
                                      <p:cBhvr additive="base">
                                        <p:cTn id="31" dur="500" fill="hold"/>
                                        <p:tgtEl>
                                          <p:spTgt spid="12">
                                            <p:graphicEl>
                                              <a:chart seriesIdx="3" categoryIdx="-4" bldStep="series"/>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graphicEl>
                                              <a:chart seriesIdx="3"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14196</TotalTime>
  <Words>3541</Words>
  <Application>Microsoft Office PowerPoint</Application>
  <PresentationFormat>Widescreen</PresentationFormat>
  <Paragraphs>365</Paragraphs>
  <Slides>55</Slides>
  <Notes>12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 Unicode MS</vt:lpstr>
      <vt:lpstr>Arial</vt:lpstr>
      <vt:lpstr>Calibri</vt:lpstr>
      <vt:lpstr>Calibri Light</vt:lpstr>
      <vt:lpstr>Times New Roman</vt:lpstr>
      <vt:lpstr>Office Theme</vt:lpstr>
      <vt:lpstr>Реформата в системата на здравеопазването  </vt:lpstr>
      <vt:lpstr>Реформиране на системата</vt:lpstr>
      <vt:lpstr>Здравно-демографска среда</vt:lpstr>
      <vt:lpstr>PowerPoint Presentation</vt:lpstr>
      <vt:lpstr>PowerPoint Presentation</vt:lpstr>
      <vt:lpstr>PowerPoint Presentation</vt:lpstr>
      <vt:lpstr>Макроикономическа среда</vt:lpstr>
      <vt:lpstr>Публични разходи </vt:lpstr>
      <vt:lpstr>PowerPoint Presentation</vt:lpstr>
      <vt:lpstr>През 2013 г. разходите на НЗОК достигат номинално сумата на здравноосигурителните вноски, а през 2014 г. вече са повече от приходите. </vt:lpstr>
      <vt:lpstr>PowerPoint Presentation</vt:lpstr>
      <vt:lpstr>Разходи на домакинствата </vt:lpstr>
      <vt:lpstr>PowerPoint Presentation</vt:lpstr>
      <vt:lpstr>PowerPoint Presentation</vt:lpstr>
      <vt:lpstr>И до 2050?!</vt:lpstr>
      <vt:lpstr>PowerPoint Presentation</vt:lpstr>
      <vt:lpstr>Специфична препоръка на ЕС относно Националната програма за реформи на България за 2014 г.: </vt:lpstr>
      <vt:lpstr>Препоръки на Световна банка в доклада „България. Систематичен анализ за страната“, 2015 г.</vt:lpstr>
      <vt:lpstr>  Защо е необходима реформа в болничната помощ? </vt:lpstr>
      <vt:lpstr>Нашите цели: </vt:lpstr>
      <vt:lpstr>PowerPoint Presentation</vt:lpstr>
      <vt:lpstr> </vt:lpstr>
      <vt:lpstr>Общ брой болнични легла </vt:lpstr>
      <vt:lpstr>PowerPoint Presentation</vt:lpstr>
      <vt:lpstr> </vt:lpstr>
      <vt:lpstr>PowerPoint Presentation</vt:lpstr>
      <vt:lpstr>1. Преструктуриране на болничния сектор на база на потребности</vt:lpstr>
      <vt:lpstr>2. Осигуряване на качество на болничните услуги</vt:lpstr>
      <vt:lpstr>3. Адаптиране на болниците спрямо нуждите на пациента. </vt:lpstr>
      <vt:lpstr>PowerPoint Presentation</vt:lpstr>
      <vt:lpstr>PowerPoint Presentation</vt:lpstr>
      <vt:lpstr>За периода 2009-2014 г. болничните разходи са се увеличили 1.63 пъти и се очаква да се удвоят до 2020 г.</vt:lpstr>
      <vt:lpstr>Имаме най-високо ниво на хоспитализации на 100 000 население от цяла Европа.  В периода 2000-2010 г. броят на хоспитализациите на глава от населението е скочил с 65%. През 2013 г. 1 от всеки 4-ма българи е бил 1 е хоспитализиран.  </vt:lpstr>
      <vt:lpstr>PowerPoint Presentation</vt:lpstr>
      <vt:lpstr>Цена на болничната услуга</vt:lpstr>
      <vt:lpstr>PowerPoint Presentation</vt:lpstr>
      <vt:lpstr>Нова система за финансиране: коректно изплащане за оправдани грижи за пациента. </vt:lpstr>
      <vt:lpstr>PowerPoint Presentation</vt:lpstr>
      <vt:lpstr>Комплексно болнично обслужване</vt:lpstr>
      <vt:lpstr>Лекарствена политика</vt:lpstr>
      <vt:lpstr>Сегашната реимбурсната политика</vt:lpstr>
      <vt:lpstr>По данни от Националните здравни сметки на НСИ за периода 2003-2012 г. разходите на НЗОК за лекарствени продукти са нарастнали 1,8 пъти, а разходите на домакинствата 2,7 пъти. </vt:lpstr>
      <vt:lpstr>Въпреки, че се забелязват сезонни колебания при броя ЗОЛ, средните разходи за лекарствени продукти за 3-месечие се покачват. </vt:lpstr>
      <vt:lpstr>Към 16-06-2015г. за I10 - Есенциална хипертония НЗОК реимбурсира 601 продукта от 71 международни непатентни наименования в 17 Jumbo групи.   В някои ATC групи разликата между най-ниската и най-високата цена е над 20 пъти. Ефективният процент на реимбурсация в такива наситени групи достига едва 1,5% (при 50% за референта). Тези разлики се поемат от пациентите. В тази група най-голям дял от продажбите – 48%, имат продукти 5 пъти по-скъпи от референта. Доплащането от пациентите за тези 2 продукта е в размер на 903 хил.лв. за 2014 г.  </vt:lpstr>
      <vt:lpstr>През 2014 г. НЗОК е реимбурсирала близо 535 млн. лв. за лекарствени продукти за домашно лечение, за които пациентите са доплатили още 455 млн. лв. </vt:lpstr>
      <vt:lpstr>Нашите цели са:</vt:lpstr>
      <vt:lpstr>Ще го постигнем чрез:</vt:lpstr>
      <vt:lpstr>PowerPoint Presentation</vt:lpstr>
      <vt:lpstr>Здравеопазване без е-</vt:lpstr>
      <vt:lpstr>Мерки:</vt:lpstr>
      <vt:lpstr>Ще съблюдаваме следните принципи:</vt:lpstr>
      <vt:lpstr>График за реализация на НЗИС</vt:lpstr>
      <vt:lpstr>Ползите от е-здравеопазването</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Nelly Goncheva</dc:creator>
  <cp:lastModifiedBy>Nelly Goncheva</cp:lastModifiedBy>
  <cp:revision>269</cp:revision>
  <cp:lastPrinted>2015-06-22T13:29:20Z</cp:lastPrinted>
  <dcterms:created xsi:type="dcterms:W3CDTF">2015-06-11T05:35:49Z</dcterms:created>
  <dcterms:modified xsi:type="dcterms:W3CDTF">2015-06-23T06:52:31Z</dcterms:modified>
</cp:coreProperties>
</file>