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809" r:id="rId4"/>
  </p:sldMasterIdLst>
  <p:notesMasterIdLst>
    <p:notesMasterId r:id="rId22"/>
  </p:notesMasterIdLst>
  <p:sldIdLst>
    <p:sldId id="269" r:id="rId5"/>
    <p:sldId id="270" r:id="rId6"/>
    <p:sldId id="271" r:id="rId7"/>
    <p:sldId id="273" r:id="rId8"/>
    <p:sldId id="274" r:id="rId9"/>
    <p:sldId id="285" r:id="rId10"/>
    <p:sldId id="275" r:id="rId11"/>
    <p:sldId id="286" r:id="rId12"/>
    <p:sldId id="288" r:id="rId13"/>
    <p:sldId id="289" r:id="rId14"/>
    <p:sldId id="291" r:id="rId15"/>
    <p:sldId id="292" r:id="rId16"/>
    <p:sldId id="279" r:id="rId17"/>
    <p:sldId id="284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136" autoAdjust="0"/>
  </p:normalViewPr>
  <p:slideViewPr>
    <p:cSldViewPr>
      <p:cViewPr varScale="1">
        <p:scale>
          <a:sx n="52" d="100"/>
          <a:sy n="52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4CC63-BB92-4D14-86D8-8EB0869CFDC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DF169-4C40-4DBA-899F-37A0542CE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57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45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68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231088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44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42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50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13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8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94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07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26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07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701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465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17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244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910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668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20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71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94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bgregio.eu/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jpe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7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7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47665" y="240532"/>
            <a:ext cx="6384733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fontAlgn="base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None/>
            </a:pPr>
            <a:r>
              <a:rPr lang="ru-RU" altLang="bg-BG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Оперативна програма „ Регионално развитие ” 2007–2013 г.</a:t>
            </a:r>
            <a:br>
              <a:rPr lang="ru-RU" altLang="bg-BG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bg-BG" sz="1800" b="1" u="sng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www.bgregio.eu</a:t>
            </a:r>
            <a:endParaRPr lang="ru-RU" altLang="bg-BG" sz="1200" b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7584" y="1277050"/>
            <a:ext cx="8064896" cy="5392310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безвъзмездна финансова помощ BG161PO001/1.1-08/2010  </a:t>
            </a:r>
            <a:b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„Подкрепа за реконструкция,  обновяване  и  оборудване  на  държавни  лечебни  и </a:t>
            </a:r>
            <a:endParaRPr lang="en-US" sz="21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 </a:t>
            </a:r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 в градските агломерации”</a:t>
            </a:r>
          </a:p>
          <a:p>
            <a:pPr marL="0" lvl="0" indent="0" algn="ctr">
              <a:buNone/>
            </a:pP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bg-BG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РЕКОНСТРУКЦИЯ, ОБНОВЯВАНЕ И ОПТИМИЗИРАНЕ НА СГРАДНИЯ ФОНД НА </a:t>
            </a:r>
            <a:endParaRPr lang="bg-BG" sz="3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bg-BG" sz="3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МБАЛ </a:t>
            </a:r>
            <a:r>
              <a:rPr lang="bg-BG" sz="3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„Д-Р СТАМЕН ИЛИЕВ”АД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bg-BG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 </a:t>
            </a:r>
            <a:r>
              <a:rPr lang="bg-BG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финансира от Европейския фонд за регионално развитие и от </a:t>
            </a:r>
            <a:endParaRPr lang="en-US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bg-BG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държавния </a:t>
            </a:r>
            <a:r>
              <a:rPr lang="bg-BG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Република България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bg-BG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bg-BG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ЗДРАВЕОПАЗВАНЕТО </a:t>
            </a:r>
            <a:br>
              <a:rPr lang="bg-BG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„Международни проекти и специализирани донорски програми“</a:t>
            </a:r>
            <a:br>
              <a:rPr lang="bg-BG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bg-BG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-03-2014 </a:t>
            </a:r>
            <a:r>
              <a:rPr lang="bg-BG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год., гр. </a:t>
            </a:r>
            <a:r>
              <a:rPr lang="bg-BG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Монтана</a:t>
            </a:r>
            <a:endPara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bg-BG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30" y="60807"/>
            <a:ext cx="157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3255" y="124184"/>
            <a:ext cx="879036" cy="115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21130" y="949590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263662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5617" y="1470146"/>
            <a:ext cx="7795330" cy="3960439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altLang="bg-BG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</a:t>
            </a:r>
            <a:r>
              <a:rPr lang="ru-RU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ДЕЙНОСТИ ПО ПРОЕКТА:</a:t>
            </a:r>
            <a:r>
              <a:rPr lang="en-US" alt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bg-BG" altLang="bg-BG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 апаратура,</a:t>
            </a:r>
            <a:r>
              <a:rPr lang="bg-BG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закупена, доставена, монтирана</a:t>
            </a:r>
          </a:p>
          <a:p>
            <a:pPr marL="0" indent="0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въведена в експлоатация:</a:t>
            </a:r>
          </a:p>
          <a:p>
            <a:pPr marL="0" indent="0"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Дигитална ехографска с-ма;</a:t>
            </a:r>
          </a:p>
          <a:p>
            <a:pPr marL="0" lvl="0" indent="0">
              <a:buNone/>
            </a:pP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bg-B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Дигитална</a:t>
            </a:r>
          </a:p>
          <a:p>
            <a:pPr marL="3657600" lvl="8" indent="0">
              <a:buNone/>
            </a:pPr>
            <a:r>
              <a:rPr lang="bg-B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мамографска</a:t>
            </a:r>
            <a:r>
              <a:rPr lang="bg-B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r>
              <a:rPr lang="bg-B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endParaRPr lang="bg-BG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172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5888"/>
            <a:ext cx="975295" cy="10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8626" y="978543"/>
            <a:ext cx="148104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375" y="122880"/>
            <a:ext cx="6408712" cy="107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2578527" y="4437112"/>
            <a:ext cx="19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ИЗПЪЛНЕНО!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4573" y="2132856"/>
            <a:ext cx="2550285" cy="191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789040"/>
            <a:ext cx="216670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5831144"/>
            <a:ext cx="20484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8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1506912"/>
            <a:ext cx="7361364" cy="4442368"/>
          </a:xfrm>
        </p:spPr>
        <p:txBody>
          <a:bodyPr>
            <a:normAutofit lnSpcReduction="10000"/>
          </a:bodyPr>
          <a:lstStyle/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</a:t>
            </a:r>
            <a:r>
              <a:rPr lang="ru-RU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ДЕЙНОСТИ ПО ПРОЕКТА:</a:t>
            </a:r>
            <a:r>
              <a:rPr lang="en-US" alt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 апаратура,</a:t>
            </a:r>
            <a:r>
              <a:rPr lang="bg-BG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закупена, доставена, монтирана</a:t>
            </a:r>
          </a:p>
          <a:p>
            <a:pPr marL="0" indent="0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въведена в експлоатация:</a:t>
            </a:r>
          </a:p>
          <a:p>
            <a:pPr lvl="5">
              <a:spcAft>
                <a:spcPts val="0"/>
              </a:spcAft>
            </a:pPr>
            <a:r>
              <a:rPr lang="bg-B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Ендоскопска </a:t>
            </a:r>
            <a:r>
              <a:rPr lang="bg-BG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апаратура </a:t>
            </a:r>
            <a:endParaRPr lang="bg-BG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bg-B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/</a:t>
            </a:r>
            <a:r>
              <a:rPr lang="bg-BG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видеоколоноскопи</a:t>
            </a:r>
            <a:r>
              <a:rPr lang="bg-B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bg-BG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</a:t>
            </a:r>
            <a:r>
              <a:rPr lang="bg-BG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видеогастроскопи</a:t>
            </a:r>
            <a:r>
              <a:rPr lang="bg-B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lvl="0" indent="0">
              <a:spcAft>
                <a:spcPts val="0"/>
              </a:spcAft>
              <a:buNone/>
            </a:pPr>
            <a:endParaRPr lang="bg-BG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bg-BG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r>
              <a:rPr lang="bg-BG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Дигитална </a:t>
            </a:r>
            <a:r>
              <a:rPr lang="bg-BG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ендоскопска</a:t>
            </a:r>
            <a:r>
              <a:rPr lang="bg-BG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система за </a:t>
            </a:r>
            <a:r>
              <a:rPr lang="bg-BG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автофлуоресцентни</a:t>
            </a:r>
            <a:r>
              <a:rPr lang="bg-BG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изследвания на белия дроб;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bg-BG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172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5888"/>
            <a:ext cx="975295" cy="10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1601" y="1038255"/>
            <a:ext cx="148104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375" y="122880"/>
            <a:ext cx="6408712" cy="104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2578527" y="4437112"/>
            <a:ext cx="19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ИЗПЪЛНЕНО!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337" y="3293143"/>
            <a:ext cx="3328686" cy="259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69133" y="2159859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63888" y="4149080"/>
            <a:ext cx="19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ИЗПЪЛНЕНО!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15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3810" y="1377620"/>
            <a:ext cx="8028669" cy="3563548"/>
          </a:xfrm>
        </p:spPr>
        <p:txBody>
          <a:bodyPr>
            <a:normAutofit/>
          </a:bodyPr>
          <a:lstStyle/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</a:t>
            </a:r>
            <a:r>
              <a:rPr lang="ru-RU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ДЕЙНОСТИ ПО ПРОЕКТА:</a:t>
            </a:r>
            <a:r>
              <a:rPr lang="en-US" alt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 апаратура</a:t>
            </a:r>
            <a:r>
              <a:rPr lang="bg-BG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g-BG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Централна </a:t>
            </a:r>
            <a:r>
              <a:rPr lang="bg-B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стерилизационна система</a:t>
            </a:r>
            <a:endParaRPr lang="bg-BG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закупена, доставена, монтирана</a:t>
            </a:r>
          </a:p>
          <a:p>
            <a:pPr marL="0" indent="0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въведена в експлоатация: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PACS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bg-BG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bg-BG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172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5888"/>
            <a:ext cx="975295" cy="10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1601" y="1038255"/>
            <a:ext cx="148104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6375" y="122880"/>
            <a:ext cx="6408712" cy="104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2578527" y="4437112"/>
            <a:ext cx="19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ИЗПЪЛНЕНО!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910831"/>
            <a:ext cx="2736304" cy="206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3044" y="2416692"/>
            <a:ext cx="2693893" cy="202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4995" y="3553477"/>
            <a:ext cx="2045856" cy="153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27547" y="4551663"/>
            <a:ext cx="2157357" cy="162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63954" y="5056933"/>
            <a:ext cx="2205129" cy="165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91680" y="6093296"/>
            <a:ext cx="19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ИЗПЪЛНЕНО!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62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4607415"/>
          </a:xfrm>
        </p:spPr>
        <p:txBody>
          <a:bodyPr/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ru-RU" altLang="bg-BG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ДЕЙНОСТИ ПО ПРОЕКТА:</a:t>
            </a:r>
            <a:r>
              <a:rPr lang="en-US" altLang="bg-BG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bg-BG" altLang="bg-BG" sz="1600" u="sng" dirty="0">
              <a:solidFill>
                <a:srgbClr val="7CB5E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bg-BG" altLang="bg-B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Медицинска </a:t>
            </a:r>
            <a:r>
              <a:rPr lang="bg-BG" alt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апаратура, </a:t>
            </a:r>
            <a:r>
              <a:rPr lang="bg-BG" altLang="bg-BG" sz="2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която остава</a:t>
            </a:r>
            <a:r>
              <a:rPr lang="bg-BG" altLang="bg-BG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altLang="bg-B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бъде закупена, доставена, монтирана и въведена в експлоатация в изпълнение на проекта:</a:t>
            </a:r>
          </a:p>
          <a:p>
            <a:pPr marL="0" lvl="0" indent="0"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bg-BG" altLang="bg-BG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bg-BG" altLang="bg-BG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ЛАБОРАТОРНА</a:t>
            </a:r>
            <a:r>
              <a:rPr lang="bg-BG" altLang="bg-BG" sz="2200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altLang="bg-BG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  <a:endParaRPr lang="bg-BG" altLang="bg-BG" sz="2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bg-BG" altLang="bg-BG" sz="2200" dirty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bg-BG" altLang="bg-BG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ЛАБОРАТОРНА</a:t>
            </a:r>
            <a:r>
              <a:rPr lang="bg-BG" altLang="bg-BG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altLang="bg-BG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</a:t>
            </a:r>
            <a:r>
              <a:rPr lang="bg-BG" altLang="bg-BG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altLang="bg-BG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</a:p>
          <a:p>
            <a:pPr marL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bg-BG" altLang="bg-BG" sz="20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 algn="just" defTabSz="457200" fontAlgn="base">
              <a:lnSpc>
                <a:spcPct val="10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bg-BG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US" sz="1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bg-BG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50"/>
            <a:ext cx="1584176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05724"/>
            <a:ext cx="903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5353" y="105724"/>
            <a:ext cx="6407451" cy="104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501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2112" y="1669599"/>
            <a:ext cx="7454520" cy="5188401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34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КОСВЕНИ БЕНЕФИЦИЕНТИ </a:t>
            </a:r>
            <a:r>
              <a:rPr lang="bg-BG" sz="34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i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i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област  Монтана  </a:t>
            </a:r>
            <a:r>
              <a:rPr lang="bg-BG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(около </a:t>
            </a:r>
            <a:r>
              <a:rPr lang="bg-BG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170 000  души</a:t>
            </a:r>
            <a:r>
              <a:rPr lang="bg-BG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 на Северозападен район за планиране (</a:t>
            </a:r>
            <a:r>
              <a:rPr lang="bg-BG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957 947 </a:t>
            </a: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души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Здравноосигурителните 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endParaRPr lang="bg-BG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Фирми и лица осъществяващи икономическа дейности, предоставяйки оборудване, консумативи и услуги в сферата на здравеопазването</a:t>
            </a:r>
          </a:p>
          <a:p>
            <a:pPr>
              <a:lnSpc>
                <a:spcPct val="150000"/>
              </a:lnSpc>
            </a:pPr>
            <a:r>
              <a:rPr lang="bg-BG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на града и </a:t>
            </a:r>
            <a:r>
              <a:rPr lang="bg-BG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областта</a:t>
            </a:r>
            <a:endParaRPr lang="bg-BG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50"/>
            <a:ext cx="1584176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3345" y="107950"/>
            <a:ext cx="903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2112" y="107950"/>
            <a:ext cx="6407451" cy="104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873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3608" y="1050925"/>
            <a:ext cx="7719392" cy="569044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bg-BG" altLang="bg-BG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bg-BG" alt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ОЧАКВАНИ</a:t>
            </a:r>
            <a:r>
              <a:rPr lang="bg-BG" altLang="bg-BG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  <a:r>
              <a:rPr lang="bg-BG" altLang="bg-BG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bg-BG" altLang="bg-BG" b="1" u="sng" dirty="0">
              <a:solidFill>
                <a:srgbClr val="7CB5E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Подобрено</a:t>
            </a:r>
            <a:r>
              <a:rPr lang="bg-BG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 на предлаганите здравни услуги,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дейностите свързани с  обезпечаване 24 часовата  работа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болницата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Осигурена </a:t>
            </a:r>
            <a:r>
              <a:rPr lang="bg-BG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достъпна среда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всички групи от населението, в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хората с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увреждания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Предоставени </a:t>
            </a:r>
            <a:r>
              <a:rPr lang="bg-BG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висококачествени здравни услуги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правилно лечение на пациентите, което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спасяване на човешки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 </a:t>
            </a:r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мъртността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социално значимото заболяване рак и доближаване до европейските резулта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при лечението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Създадени възможности за повишаване квалификацията на медицинския персонал на лечебното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bg-BG" altLang="bg-BG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50"/>
            <a:ext cx="1584176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0396" y="107950"/>
            <a:ext cx="903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0381" y="94617"/>
            <a:ext cx="6407451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28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7584" y="1512888"/>
            <a:ext cx="7935416" cy="518409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bg-BG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ПОСТИГНАТИ РЕЗУЛТАТИ </a:t>
            </a:r>
            <a:r>
              <a:rPr lang="bg-BG" alt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bg-BG" altLang="bg-BG" sz="1400" dirty="0">
              <a:solidFill>
                <a:srgbClr val="7CB5E0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alt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Доставено и въведено в експлоатация </a:t>
            </a:r>
            <a:r>
              <a:rPr lang="ru-RU" altLang="bg-BG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броя високоспециализирано медицинско оборудване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endParaRPr lang="ru-RU" altLang="bg-BG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alt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Доставено специализарано оборудване -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Асансьорни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съоръжения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en-US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endParaRPr lang="bg-BG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Автоматичен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дизелов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захранване</a:t>
            </a:r>
            <a:endParaRPr lang="bg-BG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endParaRPr lang="bg-BG" altLang="bg-BG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bg-BG" alt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Подобрена </a:t>
            </a:r>
            <a:r>
              <a:rPr lang="bg-BG" alt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на държавно лечебно </a:t>
            </a:r>
            <a:r>
              <a:rPr lang="bg-BG" alt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заведение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endParaRPr lang="bg-BG" altLang="bg-BG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alt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 </a:t>
            </a:r>
            <a:r>
              <a:rPr lang="ru-RU" alt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равен достъп и на хора в неравностойно положение до здравни </a:t>
            </a:r>
            <a:r>
              <a:rPr lang="ru-RU" alt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endParaRPr lang="ru-RU" altLang="bg-BG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alt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Постигната </a:t>
            </a:r>
            <a:r>
              <a:rPr lang="ru-RU" alt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икономия на енергия от обновяване на сградите</a:t>
            </a:r>
            <a:endParaRPr lang="bg-BG" altLang="bg-BG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bg-BG" altLang="bg-BG" sz="18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50"/>
            <a:ext cx="1584176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94457"/>
            <a:ext cx="903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2112" y="107950"/>
            <a:ext cx="6407451" cy="104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129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7624" y="1289076"/>
            <a:ext cx="7560840" cy="530827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6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6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ВНИМАНИЕТО!</a:t>
            </a:r>
            <a:endParaRPr lang="ru-RU" sz="62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2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sz="6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СТОЙКА ТАСКОВА</a:t>
            </a:r>
          </a:p>
          <a:p>
            <a:pPr marL="0" indent="0" algn="ctr">
              <a:buNone/>
            </a:pPr>
            <a:r>
              <a:rPr lang="ru-RU" sz="6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НАЦИОНАЛЕН </a:t>
            </a:r>
            <a:r>
              <a:rPr lang="ru-RU" sz="6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НА </a:t>
            </a:r>
            <a:r>
              <a:rPr lang="ru-RU" sz="6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СРИП</a:t>
            </a:r>
          </a:p>
          <a:p>
            <a:pPr marL="0" indent="0" algn="ctr">
              <a:buNone/>
            </a:pPr>
            <a:endParaRPr lang="ru-RU" sz="62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2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2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bg-B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ЗДРАВЕОПАЗВАНЕТО </a:t>
            </a:r>
            <a:endParaRPr lang="bg-BG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„Международни проекти и специализирани донорски програми</a:t>
            </a:r>
            <a:r>
              <a:rPr lang="bg-BG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ctr">
              <a:buNone/>
            </a:pPr>
            <a:r>
              <a:rPr lang="bg-BG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31-03-2014 </a:t>
            </a:r>
            <a:r>
              <a:rPr lang="bg-BG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год., гр. Велико-Търново</a:t>
            </a:r>
            <a:endParaRPr lang="bg-BG" sz="7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ru-RU" altLang="bg-BG" sz="1800" b="1" dirty="0">
              <a:solidFill>
                <a:srgbClr val="404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bg-BG" sz="1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US" sz="1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bg-BG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50"/>
            <a:ext cx="1584176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326" y="101626"/>
            <a:ext cx="903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1568" y="107950"/>
            <a:ext cx="6407451" cy="85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1568" y="3134026"/>
            <a:ext cx="651675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7044" y="4043199"/>
            <a:ext cx="454801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34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06567" y="87619"/>
            <a:ext cx="6449810" cy="133882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 defTabSz="457200" rtl="0">
              <a:lnSpc>
                <a:spcPct val="150000"/>
              </a:lnSpc>
              <a:buNone/>
            </a:pPr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BG161РО001/1.1-08/2010/00</a:t>
            </a:r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„Ремонт, реконструкция, обновяване и оптимизиране на сградния фонд на МБАЛ </a:t>
            </a:r>
            <a:r>
              <a:rPr lang="bg-BG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Стамен </a:t>
            </a:r>
            <a:r>
              <a:rPr lang="bg-BG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Илиев”АД</a:t>
            </a:r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g-BG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гр.Монтана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7624" y="1644069"/>
            <a:ext cx="7704856" cy="4521235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US" sz="1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безвъзмездна помощ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defTabSz="457200" fontAlgn="base">
              <a:spcAft>
                <a:spcPct val="0"/>
              </a:spcAft>
              <a:buClr>
                <a:schemeClr val="accent1"/>
              </a:buClr>
              <a:buSzPct val="85000"/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BG161РО001/1.1-08/2010/00</a:t>
            </a:r>
            <a:r>
              <a:rPr lang="bg-BG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457200" fontAlgn="base">
              <a:spcAft>
                <a:spcPct val="0"/>
              </a:spcAft>
              <a:buClr>
                <a:schemeClr val="accent1"/>
              </a:buClr>
              <a:buSzPct val="85000"/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Бенефициент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defTabSz="457200" fontAlgn="base">
              <a:spcAft>
                <a:spcPct val="0"/>
              </a:spcAft>
              <a:buClr>
                <a:schemeClr val="accent1"/>
              </a:buClr>
              <a:buSzPct val="85000"/>
              <a:buNone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НА ЗДРАВЕОПАЗВАНЕТО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742950" lvl="1" indent="-285750" defTabSz="457200" fontAlgn="base">
              <a:spcAft>
                <a:spcPct val="0"/>
              </a:spcAft>
              <a:buClr>
                <a:schemeClr val="accent1"/>
              </a:buClr>
              <a:buSzPct val="85000"/>
              <a:buNone/>
            </a:pPr>
            <a:r>
              <a:rPr lang="bg-BG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 сума на проекта: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defTabSz="457200" fontAlgn="base">
              <a:spcAft>
                <a:spcPct val="0"/>
              </a:spcAft>
              <a:buClr>
                <a:schemeClr val="accent1"/>
              </a:buClr>
              <a:buSzPct val="85000"/>
              <a:buNone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7 671 479</a:t>
            </a:r>
            <a:r>
              <a:rPr lang="bg-BG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56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bg-BG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defTabSz="4572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bg-BG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които: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БФП от ЕФРР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  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6 449 664, 48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Държавен бюджет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1 138 176, 09 лв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bg-BG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Продължителност: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36</a:t>
            </a:r>
            <a:r>
              <a:rPr lang="bg-BG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месеца</a:t>
            </a:r>
            <a:endParaRPr lang="en-US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bg-BG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4306"/>
            <a:ext cx="1398617" cy="75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87619"/>
            <a:ext cx="963782" cy="126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48231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00409" y="1600200"/>
            <a:ext cx="7262591" cy="485313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US" sz="1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 ЦЕЛ НА ПРОЕКТА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bg-BG" sz="2000" b="1" u="sng" dirty="0">
              <a:solidFill>
                <a:schemeClr val="hlin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подобри и модернизира здравната инфраструктура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МБАЛ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“Д-р Стамен Илиев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”-</a:t>
            </a:r>
            <a:r>
              <a:rPr lang="bg-B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гр.Монтана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чрез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  в експлоатация 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на  </a:t>
            </a:r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 оборудване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прилагане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високотехнологични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болнични дейности по отношение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диагностиката </a:t>
            </a:r>
            <a:r>
              <a:rPr lang="bg-BG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лечението на злокачествени заболявания.</a:t>
            </a:r>
            <a:endParaRPr lang="en-US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bg-BG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50"/>
            <a:ext cx="151216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2042" y="111994"/>
            <a:ext cx="951638" cy="13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5394" y="93536"/>
            <a:ext cx="6462320" cy="139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665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59632" y="1600200"/>
            <a:ext cx="7503368" cy="55215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2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КОНКРЕТНА ЦЕЛ</a:t>
            </a:r>
          </a:p>
          <a:p>
            <a:pPr lvl="0" algn="just">
              <a:lnSpc>
                <a:spcPct val="150000"/>
              </a:lnSpc>
            </a:pPr>
            <a:r>
              <a:rPr lang="bg-BG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bg-BG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помещения </a:t>
            </a:r>
            <a:r>
              <a:rPr lang="bg-BG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just">
              <a:lnSpc>
                <a:spcPct val="110000"/>
              </a:lnSpc>
            </a:pPr>
            <a:r>
              <a:rPr lang="bg-BG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Закупуване </a:t>
            </a:r>
            <a:r>
              <a:rPr lang="bg-BG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оборудване 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осигуряване диагностиката и лечението на онкологични заболявания с оглед подобряване и модернизиране на  съществуващата здравна инфраструктура на МБАЛ  «Д-р Стамен Илиев» АД,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Монтана;</a:t>
            </a:r>
          </a:p>
          <a:p>
            <a:pPr lvl="0" algn="just">
              <a:lnSpc>
                <a:spcPct val="100000"/>
              </a:lnSpc>
            </a:pPr>
            <a:r>
              <a:rPr lang="bg-BG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bg-BG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оборудване със съоръжения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съществуващата здравна инфраструктура на МБАЛ  «Д-р Стамен Илиев» АД,  необходими за осигуряване на достъп за работа и  здравна помощ на всички групи в неравностойно положение  в  област Монтана</a:t>
            </a:r>
            <a:r>
              <a:rPr lang="bg-BG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bg-BG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950"/>
            <a:ext cx="1435954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9612" y="132278"/>
            <a:ext cx="974068" cy="12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2288" y="107950"/>
            <a:ext cx="6462320" cy="139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155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5616" y="1617104"/>
            <a:ext cx="7766087" cy="5052256"/>
          </a:xfrm>
        </p:spPr>
        <p:txBody>
          <a:bodyPr>
            <a:normAutofit fontScale="92500" lnSpcReduction="10000"/>
          </a:bodyPr>
          <a:lstStyle/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US" sz="1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КЛЮЧОВИ ЗАДАЧИ:</a:t>
            </a:r>
            <a:r>
              <a:rPr lang="bg-BG" alt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bg-BG" altLang="bg-BG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bg-BG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</a:t>
            </a:r>
            <a:r>
              <a:rPr lang="bg-BG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подходяща инфраструктура</a:t>
            </a:r>
            <a:r>
              <a:rPr lang="bg-BG" sz="1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достъп  до  болнична помощ  за всички групи от населението  на област Монтана и в частност  на Северозападен планов район на страната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0000"/>
              </a:lnSpc>
            </a:pP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bg-BG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</a:t>
            </a:r>
            <a:r>
              <a:rPr lang="bg-BG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високотехнологично медицинско  оборудване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обезпечаване на диагностичната и лечебна дейност  на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болницата;</a:t>
            </a:r>
          </a:p>
          <a:p>
            <a:pPr lvl="0" algn="just">
              <a:lnSpc>
                <a:spcPct val="110000"/>
              </a:lnSpc>
            </a:pP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bg-BG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</a:t>
            </a:r>
            <a:r>
              <a:rPr lang="bg-BG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оборудване</a:t>
            </a:r>
            <a:r>
              <a:rPr lang="bg-BG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свързано с ефективното и ефикасно функциониране на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болницата;</a:t>
            </a:r>
          </a:p>
          <a:p>
            <a:pPr lvl="0" algn="just">
              <a:lnSpc>
                <a:spcPct val="100000"/>
              </a:lnSpc>
            </a:pPr>
            <a:endParaRPr 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Утвърждаването </a:t>
            </a:r>
            <a:r>
              <a:rPr lang="bg-BG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МБАЛ „Д-р Стамен Илиев” </a:t>
            </a:r>
            <a:r>
              <a:rPr lang="bg-BG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АД,  </a:t>
            </a:r>
            <a:r>
              <a:rPr lang="bg-BG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като високотехнологична областна  болница</a:t>
            </a:r>
            <a:r>
              <a:rPr lang="bg-BG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покриваща нуждите  от  здравеопазване на област Монтана  и в частност на Северозападен регион, в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злокачествени заболявания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6004"/>
            <a:ext cx="1525238" cy="82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260" y="146276"/>
            <a:ext cx="963419" cy="126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090" y="176004"/>
            <a:ext cx="6462320" cy="139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035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6004"/>
            <a:ext cx="1525238" cy="82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260" y="146276"/>
            <a:ext cx="963419" cy="126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07950" y="1050925"/>
            <a:ext cx="136842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4597" y="176004"/>
            <a:ext cx="6462320" cy="139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617104"/>
            <a:ext cx="7363041" cy="5124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4016089"/>
            <a:ext cx="1135056" cy="84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1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502" y="1236690"/>
            <a:ext cx="7488832" cy="5814417"/>
          </a:xfrm>
        </p:spPr>
        <p:txBody>
          <a:bodyPr>
            <a:normAutofit/>
          </a:bodyPr>
          <a:lstStyle/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</a:t>
            </a:r>
            <a:r>
              <a:rPr lang="ru-RU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ДЕЙНОСТИ ПО ПРОЕКТА:</a:t>
            </a:r>
            <a:r>
              <a:rPr lang="en-US" alt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Строително-ремонтни работи :</a:t>
            </a:r>
            <a:endParaRPr lang="bg-BG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за магнитно –  резонансна томография.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bg-BG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Медико-диагностичната </a:t>
            </a:r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по </a:t>
            </a:r>
            <a:endParaRPr lang="bg-BG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Образна    диагностика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„Компютърна томография”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</a:t>
            </a:r>
            <a:r>
              <a:rPr lang="bg-BG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ендоскопски</a:t>
            </a:r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Първо вътрешно 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за </a:t>
            </a:r>
            <a:r>
              <a:rPr lang="bg-BG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бронхоскопски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изследвания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/ отделение по </a:t>
            </a:r>
            <a:r>
              <a:rPr lang="bg-BG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пневмология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фтизиатрия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„Дигитален </a:t>
            </a:r>
            <a:r>
              <a:rPr lang="bg-BG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мамограф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Централна стерилизация</a:t>
            </a:r>
            <a:r>
              <a:rPr lang="bg-B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bg-BG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172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5888"/>
            <a:ext cx="975295" cy="10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8626" y="978543"/>
            <a:ext cx="148104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375" y="122880"/>
            <a:ext cx="6408712" cy="90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948" y="5346794"/>
            <a:ext cx="1888773" cy="1416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8299" y="2483958"/>
            <a:ext cx="2408469" cy="180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9644" y="1633177"/>
            <a:ext cx="2315890" cy="1581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1633" y="3851285"/>
            <a:ext cx="2391455" cy="179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137313" y="3276526"/>
            <a:ext cx="19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ИЗПЪЛНЕНО!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75041" y="4799676"/>
            <a:ext cx="2337286" cy="1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65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844" y="1214982"/>
            <a:ext cx="7488832" cy="3222129"/>
          </a:xfrm>
        </p:spPr>
        <p:txBody>
          <a:bodyPr>
            <a:normAutofit/>
          </a:bodyPr>
          <a:lstStyle/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</a:t>
            </a:r>
            <a:r>
              <a:rPr lang="ru-RU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ДЕЙНОСТИ ПО ПРОЕКТА:</a:t>
            </a:r>
            <a:r>
              <a:rPr lang="en-US" alt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bg-BG" altLang="bg-BG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 апаратура,</a:t>
            </a:r>
            <a:r>
              <a:rPr lang="bg-BG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закупена, доставена, монтирана </a:t>
            </a:r>
          </a:p>
          <a:p>
            <a:pPr marL="0" indent="0">
              <a:buNone/>
            </a:pPr>
            <a:r>
              <a:rPr 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въведена в експлоатация:</a:t>
            </a:r>
          </a:p>
          <a:p>
            <a:pPr marL="0" indent="0">
              <a:buNone/>
            </a:pPr>
            <a:endParaRPr lang="bg-BG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bg-BG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магнитно –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резонансна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томография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172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5888"/>
            <a:ext cx="975295" cy="10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8626" y="978543"/>
            <a:ext cx="148104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375" y="122880"/>
            <a:ext cx="6408712" cy="102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2578527" y="4437112"/>
            <a:ext cx="19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ИЗПЪЛНЕНО!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907" y="1789396"/>
            <a:ext cx="3160477" cy="237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731" y="5362931"/>
            <a:ext cx="4390190" cy="688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282" y="4437112"/>
            <a:ext cx="2908449" cy="219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156" y="4775838"/>
            <a:ext cx="20484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43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96733" y="1214983"/>
            <a:ext cx="7407714" cy="4950321"/>
          </a:xfrm>
        </p:spPr>
        <p:txBody>
          <a:bodyPr>
            <a:normAutofit/>
          </a:bodyPr>
          <a:lstStyle/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bg-BG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</a:t>
            </a:r>
            <a:r>
              <a:rPr lang="ru-RU" altLang="bg-BG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ДЕЙНОСТИ ПО ПРОЕКТА:</a:t>
            </a:r>
            <a:r>
              <a:rPr lang="en-US" alt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altLang="bg-BG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bg-BG" altLang="bg-BG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 апаратура,</a:t>
            </a:r>
            <a:r>
              <a:rPr lang="bg-BG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закупена, доставена, монтирана</a:t>
            </a:r>
          </a:p>
          <a:p>
            <a:pPr marL="0" indent="0">
              <a:buNone/>
            </a:pP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въведена в експлоатация:</a:t>
            </a:r>
          </a:p>
          <a:p>
            <a:pPr lvl="0">
              <a:spcAft>
                <a:spcPts val="0"/>
              </a:spcAft>
            </a:pPr>
            <a:r>
              <a:rPr lang="bg-BG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Дигитален рентгенов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апарат </a:t>
            </a: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графични </a:t>
            </a: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</a:t>
            </a:r>
            <a:r>
              <a:rPr lang="bg-BG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8">
              <a:spcAft>
                <a:spcPts val="0"/>
              </a:spcAft>
            </a:pPr>
            <a:endParaRPr lang="bg-BG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spcAft>
                <a:spcPts val="0"/>
              </a:spcAft>
            </a:pPr>
            <a:endParaRPr lang="bg-BG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spcAft>
                <a:spcPts val="0"/>
              </a:spcAft>
            </a:pPr>
            <a:endParaRPr lang="bg-BG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spcAft>
                <a:spcPts val="0"/>
              </a:spcAft>
            </a:pPr>
            <a:endParaRPr lang="bg-BG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spcAft>
                <a:spcPts val="0"/>
              </a:spcAft>
            </a:pP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игитален </a:t>
            </a: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 </a:t>
            </a:r>
            <a:r>
              <a:rPr lang="bg-BG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 </a:t>
            </a: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графично - </a:t>
            </a:r>
            <a:r>
              <a:rPr lang="bg-BG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скопични</a:t>
            </a:r>
            <a:r>
              <a:rPr lang="bg-BG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изследвания;</a:t>
            </a:r>
          </a:p>
          <a:p>
            <a:pPr marL="0" lvl="0" indent="0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European Union flag-M-ani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51172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5888"/>
            <a:ext cx="975295" cy="10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8626" y="978543"/>
            <a:ext cx="148104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СЪЮЗ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800" b="1" dirty="0">
                <a:solidFill>
                  <a:schemeClr val="tx1"/>
                </a:solidFill>
                <a:latin typeface="Arial" panose="020B0604020202020204" pitchFamily="34" charset="0"/>
              </a:rPr>
              <a:t>Европейски фонд за регионално    развитие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375" y="122880"/>
            <a:ext cx="6408712" cy="90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2578527" y="4437112"/>
            <a:ext cx="199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ИЗПЪЛНЕНО!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724" y="4118225"/>
            <a:ext cx="3376741" cy="240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1891" y="2060848"/>
            <a:ext cx="3491788" cy="245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9739" y="5820736"/>
            <a:ext cx="20484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30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White Template with magenta-blue Segoe_TP10286787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arallax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C9C993E-98BE-4E44-9417-254595550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 Template with magenta-blue Segoe</Template>
  <TotalTime>539</TotalTime>
  <Words>581</Words>
  <Application>Microsoft Office PowerPoint</Application>
  <PresentationFormat>On-screen Show (4:3)</PresentationFormat>
  <Paragraphs>234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1_White Template with magenta-blue Segoe_TP10286787</vt:lpstr>
      <vt:lpstr>White with Courier font for code slides</vt:lpstr>
      <vt:lpstr>Parallax</vt:lpstr>
      <vt:lpstr>Оперативна програма „ Регионално развитие ” 2007–2013 г. www.bgregio.eu</vt:lpstr>
      <vt:lpstr>Проект BG161РО001/1.1-08/2010/004 „Ремонт, реконструкция, обновяване и оптимизиране на сградния фонд на МБАЛ „Д-р Стамен Илиев”АД - гр.Монтана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Оперативна програма „ Регионално развитие ” 2007–2013 г. www.bgregio.eu</dc:title>
  <dc:creator>Stoika Taskova</dc:creator>
  <cp:keywords/>
  <cp:lastModifiedBy>naivanova</cp:lastModifiedBy>
  <cp:revision>85</cp:revision>
  <dcterms:created xsi:type="dcterms:W3CDTF">2014-03-26T09:12:23Z</dcterms:created>
  <dcterms:modified xsi:type="dcterms:W3CDTF">2014-03-31T05:06:24Z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TC102867879990</vt:lpwstr>
  </property>
</Properties>
</file>